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embeddedFontLst>
    <p:embeddedFont>
      <p:font typeface="Calibri" pitchFamily="34" charset="0"/>
      <p:regular r:id="rId10"/>
      <p:bold r:id="rId11"/>
      <p:italic r:id="rId12"/>
      <p:boldItalic r:id="rId13"/>
    </p:embeddedFont>
    <p:embeddedFont>
      <p:font typeface="Lato" charset="0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3" d="100"/>
          <a:sy n="83" d="100"/>
        </p:scale>
        <p:origin x="-144" y="120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A72B1-2852-4961-AD86-D00C626D9F48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E0099-5BAC-4DB0-A7E5-E0FE888FAA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7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8780" y="1316355"/>
            <a:ext cx="7706439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950"/>
              </a:lnSpc>
              <a:buNone/>
            </a:pPr>
            <a:r>
              <a:rPr lang="en-US" sz="555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Регулярные языки и конечные автоматы</a:t>
            </a:r>
            <a:endParaRPr lang="en-US" sz="5550" dirty="0"/>
          </a:p>
        </p:txBody>
      </p:sp>
      <p:sp>
        <p:nvSpPr>
          <p:cNvPr id="4" name="Text 1"/>
          <p:cNvSpPr/>
          <p:nvPr/>
        </p:nvSpPr>
        <p:spPr>
          <a:xfrm>
            <a:off x="718780" y="3396020"/>
            <a:ext cx="7706439" cy="1643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Регулярные языки и конечные автоматы играют ключевую роль в современных вычислительных системах и языках программирования. Они позволяют эффективно описывать и обрабатывать текстовые данные, что делает их незаменимыми в различных приложениях, от текстового поиска до компиляции языков программирования.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18780" y="5270063"/>
            <a:ext cx="7706439" cy="1643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Регулярные языки - это класс формальных языков, которые могут быть описаны с помощью регулярных выражений и распознаны конечными автоматами. Они характеризуются конечным числом правил, замкнутостью относительно определенных операций и широким применением в обработке текстов и формальных методах.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812607"/>
            <a:ext cx="10227231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Конечные автоматы: ДКА и НКА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201233"/>
            <a:ext cx="6150054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Детерминированные конечные автоматы (ДКА)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4219575"/>
            <a:ext cx="6150054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В ДКА для каждого состояния и входного символа определено ровно одно следующее состояние. Это обеспечивает однозначность обработки входных данных и упрощает реализацию автоматов.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623929" y="3201233"/>
            <a:ext cx="6150054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Недетерминированные конечные автоматы (НКА)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623929" y="4219575"/>
            <a:ext cx="6150054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В НКА для одного состояния и входного символа может существовать несколько возможных переходов, а также переходы без чтения символов (ε-переходы). НКА более гибки, но могут быть менее эффективными в реализации.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979289"/>
            <a:ext cx="129023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Регулярные выражения: синтаксис и элементы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3170277"/>
            <a:ext cx="555427" cy="555427"/>
          </a:xfrm>
          <a:prstGeom prst="roundRect">
            <a:avLst>
              <a:gd name="adj" fmla="val 6668"/>
            </a:avLst>
          </a:prstGeom>
          <a:solidFill>
            <a:srgbClr val="E5DFD2"/>
          </a:solidFill>
          <a:ln/>
        </p:spPr>
      </p:sp>
      <p:sp>
        <p:nvSpPr>
          <p:cNvPr id="4" name="Text 2"/>
          <p:cNvSpPr/>
          <p:nvPr/>
        </p:nvSpPr>
        <p:spPr>
          <a:xfrm>
            <a:off x="1034296" y="3262789"/>
            <a:ext cx="214789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1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1666280" y="3170277"/>
            <a:ext cx="3333988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Литералы и метасимволы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666280" y="4089916"/>
            <a:ext cx="3333988" cy="31603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Литералы - простые символы, соответствующие самим себе. Метасимволы имеют специальное значение, например, "." соответствует любому символу, кроме новой строки.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5247084" y="3170277"/>
            <a:ext cx="555427" cy="555427"/>
          </a:xfrm>
          <a:prstGeom prst="roundRect">
            <a:avLst>
              <a:gd name="adj" fmla="val 6668"/>
            </a:avLst>
          </a:prstGeom>
          <a:solidFill>
            <a:srgbClr val="E5DFD2"/>
          </a:solidFill>
          <a:ln/>
        </p:spPr>
      </p:sp>
      <p:sp>
        <p:nvSpPr>
          <p:cNvPr id="8" name="Text 6"/>
          <p:cNvSpPr/>
          <p:nvPr/>
        </p:nvSpPr>
        <p:spPr>
          <a:xfrm>
            <a:off x="5417344" y="3262789"/>
            <a:ext cx="214789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2</a:t>
            </a:r>
            <a:endParaRPr lang="en-US" sz="2900" dirty="0"/>
          </a:p>
        </p:txBody>
      </p:sp>
      <p:sp>
        <p:nvSpPr>
          <p:cNvPr id="9" name="Text 7"/>
          <p:cNvSpPr/>
          <p:nvPr/>
        </p:nvSpPr>
        <p:spPr>
          <a:xfrm>
            <a:off x="6049328" y="3170277"/>
            <a:ext cx="3333988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Классы символов и группировка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049328" y="4089916"/>
            <a:ext cx="3333988" cy="2765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Классы символов обозначаются квадратными скобками []. Группировка и альтернативы используют круглые скобки () и вертикальную черту |.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9630132" y="3170277"/>
            <a:ext cx="555427" cy="555427"/>
          </a:xfrm>
          <a:prstGeom prst="roundRect">
            <a:avLst>
              <a:gd name="adj" fmla="val 6668"/>
            </a:avLst>
          </a:prstGeom>
          <a:solidFill>
            <a:srgbClr val="E5DFD2"/>
          </a:solidFill>
          <a:ln/>
        </p:spPr>
      </p:sp>
      <p:sp>
        <p:nvSpPr>
          <p:cNvPr id="12" name="Text 10"/>
          <p:cNvSpPr/>
          <p:nvPr/>
        </p:nvSpPr>
        <p:spPr>
          <a:xfrm>
            <a:off x="9800392" y="3262789"/>
            <a:ext cx="214789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3</a:t>
            </a:r>
            <a:endParaRPr lang="en-US" sz="2900" dirty="0"/>
          </a:p>
        </p:txBody>
      </p:sp>
      <p:sp>
        <p:nvSpPr>
          <p:cNvPr id="13" name="Text 11"/>
          <p:cNvSpPr/>
          <p:nvPr/>
        </p:nvSpPr>
        <p:spPr>
          <a:xfrm>
            <a:off x="10432375" y="3170277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Квантификаторы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0432375" y="3704153"/>
            <a:ext cx="3333988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Определяют количество вхождений символов или групп, например, {n} соответствует ровно n вхождениям, а {n,} - n или более вхождениям.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1406" y="606743"/>
            <a:ext cx="13087588" cy="1377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Применение регулярных выражений: grep, sed, awk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1086803" y="2314932"/>
            <a:ext cx="30480" cy="5307806"/>
          </a:xfrm>
          <a:prstGeom prst="roundRect">
            <a:avLst>
              <a:gd name="adj" fmla="val 108479"/>
            </a:avLst>
          </a:prstGeom>
          <a:solidFill>
            <a:srgbClr val="CBC5B8"/>
          </a:solidFill>
          <a:ln/>
        </p:spPr>
      </p:sp>
      <p:sp>
        <p:nvSpPr>
          <p:cNvPr id="4" name="Shape 2"/>
          <p:cNvSpPr/>
          <p:nvPr/>
        </p:nvSpPr>
        <p:spPr>
          <a:xfrm>
            <a:off x="1319510" y="2795468"/>
            <a:ext cx="771406" cy="30480"/>
          </a:xfrm>
          <a:prstGeom prst="roundRect">
            <a:avLst>
              <a:gd name="adj" fmla="val 108479"/>
            </a:avLst>
          </a:prstGeom>
          <a:solidFill>
            <a:srgbClr val="CBC5B8"/>
          </a:solidFill>
          <a:ln/>
        </p:spPr>
      </p:sp>
      <p:sp>
        <p:nvSpPr>
          <p:cNvPr id="5" name="Shape 3"/>
          <p:cNvSpPr/>
          <p:nvPr/>
        </p:nvSpPr>
        <p:spPr>
          <a:xfrm>
            <a:off x="854095" y="2562820"/>
            <a:ext cx="495895" cy="495895"/>
          </a:xfrm>
          <a:prstGeom prst="roundRect">
            <a:avLst>
              <a:gd name="adj" fmla="val 6668"/>
            </a:avLst>
          </a:prstGeom>
          <a:solidFill>
            <a:srgbClr val="E5DFD2"/>
          </a:solidFill>
          <a:ln/>
        </p:spPr>
      </p:sp>
      <p:sp>
        <p:nvSpPr>
          <p:cNvPr id="6" name="Text 4"/>
          <p:cNvSpPr/>
          <p:nvPr/>
        </p:nvSpPr>
        <p:spPr>
          <a:xfrm>
            <a:off x="1006138" y="2645450"/>
            <a:ext cx="191810" cy="33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314337" y="2535317"/>
            <a:ext cx="2755344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grep</a:t>
            </a:r>
            <a:endParaRPr lang="en-US" sz="2150" dirty="0"/>
          </a:p>
        </p:txBody>
      </p:sp>
      <p:sp>
        <p:nvSpPr>
          <p:cNvPr id="8" name="Text 6"/>
          <p:cNvSpPr/>
          <p:nvPr/>
        </p:nvSpPr>
        <p:spPr>
          <a:xfrm>
            <a:off x="2314337" y="3011805"/>
            <a:ext cx="11544657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Утилита для быстрого поиска строк, соответствующих заданному регулярному выражению, в текстовых файлах. Например, grep "ошибка" log.txt найдет все строки с словом "ошибка".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319510" y="4638199"/>
            <a:ext cx="771406" cy="30480"/>
          </a:xfrm>
          <a:prstGeom prst="roundRect">
            <a:avLst>
              <a:gd name="adj" fmla="val 108479"/>
            </a:avLst>
          </a:prstGeom>
          <a:solidFill>
            <a:srgbClr val="CBC5B8"/>
          </a:solidFill>
          <a:ln/>
        </p:spPr>
      </p:sp>
      <p:sp>
        <p:nvSpPr>
          <p:cNvPr id="10" name="Shape 8"/>
          <p:cNvSpPr/>
          <p:nvPr/>
        </p:nvSpPr>
        <p:spPr>
          <a:xfrm>
            <a:off x="854095" y="4405551"/>
            <a:ext cx="495895" cy="495895"/>
          </a:xfrm>
          <a:prstGeom prst="roundRect">
            <a:avLst>
              <a:gd name="adj" fmla="val 6668"/>
            </a:avLst>
          </a:prstGeom>
          <a:solidFill>
            <a:srgbClr val="E5DFD2"/>
          </a:solidFill>
          <a:ln/>
        </p:spPr>
      </p:sp>
      <p:sp>
        <p:nvSpPr>
          <p:cNvPr id="11" name="Text 9"/>
          <p:cNvSpPr/>
          <p:nvPr/>
        </p:nvSpPr>
        <p:spPr>
          <a:xfrm>
            <a:off x="1006138" y="4488180"/>
            <a:ext cx="191810" cy="33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314337" y="4378047"/>
            <a:ext cx="2755344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sed</a:t>
            </a:r>
            <a:endParaRPr lang="en-US" sz="2150" dirty="0"/>
          </a:p>
        </p:txBody>
      </p:sp>
      <p:sp>
        <p:nvSpPr>
          <p:cNvPr id="13" name="Text 11"/>
          <p:cNvSpPr/>
          <p:nvPr/>
        </p:nvSpPr>
        <p:spPr>
          <a:xfrm>
            <a:off x="2314337" y="4854535"/>
            <a:ext cx="11544657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Stream editor позволяет искать и изменять текст на лету. Например, sed 's/ошибка/успех/g' log.txt заменит все вхождения слова "ошибка" на "успех".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1319510" y="6480929"/>
            <a:ext cx="771406" cy="30480"/>
          </a:xfrm>
          <a:prstGeom prst="roundRect">
            <a:avLst>
              <a:gd name="adj" fmla="val 108479"/>
            </a:avLst>
          </a:prstGeom>
          <a:solidFill>
            <a:srgbClr val="CBC5B8"/>
          </a:solidFill>
          <a:ln/>
        </p:spPr>
      </p:sp>
      <p:sp>
        <p:nvSpPr>
          <p:cNvPr id="15" name="Shape 13"/>
          <p:cNvSpPr/>
          <p:nvPr/>
        </p:nvSpPr>
        <p:spPr>
          <a:xfrm>
            <a:off x="854095" y="6248281"/>
            <a:ext cx="495895" cy="495895"/>
          </a:xfrm>
          <a:prstGeom prst="roundRect">
            <a:avLst>
              <a:gd name="adj" fmla="val 6668"/>
            </a:avLst>
          </a:prstGeom>
          <a:solidFill>
            <a:srgbClr val="E5DFD2"/>
          </a:solidFill>
          <a:ln/>
        </p:spPr>
      </p:sp>
      <p:sp>
        <p:nvSpPr>
          <p:cNvPr id="16" name="Text 14"/>
          <p:cNvSpPr/>
          <p:nvPr/>
        </p:nvSpPr>
        <p:spPr>
          <a:xfrm>
            <a:off x="1006138" y="6330910"/>
            <a:ext cx="191810" cy="33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2314337" y="6220777"/>
            <a:ext cx="2755344" cy="344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awk</a:t>
            </a:r>
            <a:endParaRPr lang="en-US" sz="2150" dirty="0"/>
          </a:p>
        </p:txBody>
      </p:sp>
      <p:sp>
        <p:nvSpPr>
          <p:cNvPr id="18" name="Text 16"/>
          <p:cNvSpPr/>
          <p:nvPr/>
        </p:nvSpPr>
        <p:spPr>
          <a:xfrm>
            <a:off x="2314337" y="6697266"/>
            <a:ext cx="11544657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Язык программирования для обработки текстовых файлов, структурированных в виде записей и полей. Позволяет использовать регулярные выражения для фильтрации данных.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0698" y="645557"/>
            <a:ext cx="9108162" cy="732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750"/>
              </a:lnSpc>
              <a:buNone/>
            </a:pPr>
            <a:r>
              <a:rPr lang="en-US" sz="460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Лексический анализ: lex и flex</a:t>
            </a:r>
            <a:endParaRPr lang="en-US" sz="4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98" y="1730097"/>
            <a:ext cx="1172528" cy="18760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44936" y="1964531"/>
            <a:ext cx="2931319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lex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2344936" y="2471499"/>
            <a:ext cx="11464766" cy="750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Утилита для генерации анализаторов лексем. Принимает спецификацию регулярных выражений и создает код на C для распознавания заданных шаблонов.</a:t>
            </a:r>
            <a:endParaRPr lang="en-US" sz="18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98" y="3606165"/>
            <a:ext cx="1172528" cy="21016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344936" y="3840599"/>
            <a:ext cx="2931319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flex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2344936" y="4347567"/>
            <a:ext cx="11464766" cy="1125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Современная версия lex с дополнительными функциями и улучшенной производительностью. Поддерживает более гибкое описание регулярных выражений и генерирует код, совместимый с C и C++.</a:t>
            </a:r>
            <a:endParaRPr lang="en-US" sz="1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698" y="5707856"/>
            <a:ext cx="1172528" cy="18760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344936" y="5942290"/>
            <a:ext cx="2931319" cy="366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Преимущества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2344936" y="6449258"/>
            <a:ext cx="11464766" cy="750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Упрощают процесс создания лексических анализаторов, поддерживают многострочные выражения и улучшенную работу с буферизацией.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4711" y="676513"/>
            <a:ext cx="9883378" cy="9727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00"/>
              </a:lnSpc>
              <a:buNone/>
            </a:pPr>
            <a:r>
              <a:rPr lang="en-US" sz="305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Бесконтекстные языки: определение и характеристики</a:t>
            </a:r>
            <a:endParaRPr lang="en-US" sz="3050" dirty="0"/>
          </a:p>
        </p:txBody>
      </p:sp>
      <p:sp>
        <p:nvSpPr>
          <p:cNvPr id="4" name="Text 1"/>
          <p:cNvSpPr/>
          <p:nvPr/>
        </p:nvSpPr>
        <p:spPr>
          <a:xfrm>
            <a:off x="544711" y="1882735"/>
            <a:ext cx="9883378" cy="4979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4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Бесконтекстные языки - это класс формальных языков, описываемых бесконтекстными грамматиками. Эти грамматики определяют правила построения строк языка, но имеют ограничения по сравнению с регулярными языками.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44711" y="2555677"/>
            <a:ext cx="9883378" cy="4979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sz="14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Основные характеристики бесконтекстных языков включают их способность описывать более сложные структуры, чем регулярные языки, но при этом они требуют более сложных механизмов обработки, таких как стековые автоматы.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11" y="3228618"/>
            <a:ext cx="389096" cy="38909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4711" y="3773329"/>
            <a:ext cx="1945719" cy="243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Грамматика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544711" y="4109799"/>
            <a:ext cx="9883378" cy="24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Определяется правилами построения строк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711" y="4825722"/>
            <a:ext cx="389096" cy="38909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4711" y="5370433"/>
            <a:ext cx="1945719" cy="243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Сложность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544711" y="5706904"/>
            <a:ext cx="9883378" cy="24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Более сложные структуры, чем в регулярных языках</a:t>
            </a:r>
            <a:endParaRPr lang="en-US" sz="16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711" y="6422827"/>
            <a:ext cx="389096" cy="38909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4711" y="6967538"/>
            <a:ext cx="1945719" cy="243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4A4A45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Обработка</a:t>
            </a:r>
            <a:endParaRPr lang="en-US" sz="1500" dirty="0"/>
          </a:p>
        </p:txBody>
      </p:sp>
      <p:sp>
        <p:nvSpPr>
          <p:cNvPr id="14" name="Text 8"/>
          <p:cNvSpPr/>
          <p:nvPr/>
        </p:nvSpPr>
        <p:spPr>
          <a:xfrm>
            <a:off x="544711" y="7304008"/>
            <a:ext cx="9883378" cy="248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6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Требуют стековых автоматов для распознавания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25523"/>
            <a:ext cx="11728847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b="1" dirty="0">
                <a:solidFill>
                  <a:srgbClr val="282824"/>
                </a:solidFill>
                <a:latin typeface="Lato Bold" pitchFamily="34" charset="0"/>
                <a:ea typeface="Lato Bold" pitchFamily="34" charset="-122"/>
                <a:cs typeface="Lato Bold" pitchFamily="34" charset="-120"/>
              </a:rPr>
              <a:t>Недостатки бесконтекстных языков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2467332"/>
            <a:ext cx="12902327" cy="4436745"/>
          </a:xfrm>
          <a:prstGeom prst="roundRect">
            <a:avLst>
              <a:gd name="adj" fmla="val 835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9277" y="2482572"/>
            <a:ext cx="12871847" cy="11015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26093" y="2638306"/>
            <a:ext cx="59384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Сложность обработки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565827" y="2638306"/>
            <a:ext cx="59384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Требуют более сложных механизмов, чем конечные автоматы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879277" y="3584138"/>
            <a:ext cx="12871847" cy="11015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126093" y="3739872"/>
            <a:ext cx="59384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Ограничения в описании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565827" y="3739872"/>
            <a:ext cx="59384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Не могут описать все конструкции реальных языков программирования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879277" y="4685705"/>
            <a:ext cx="12871847" cy="11015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26093" y="4841438"/>
            <a:ext cx="59384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Эффективность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565827" y="4841438"/>
            <a:ext cx="59384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Менее эффективны в лексическом анализе по сравнению с регулярными выражениями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879277" y="5787271"/>
            <a:ext cx="12871847" cy="110156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126093" y="5943005"/>
            <a:ext cx="59384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Неоднозначность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565827" y="5943005"/>
            <a:ext cx="59384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Могут создавать проблемы при компиляции из-за множественных интерпретаций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552</Words>
  <Application>Microsoft Office PowerPoint</Application>
  <PresentationFormat>Произвольный</PresentationFormat>
  <Paragraphs>60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Lato Bold</vt:lpstr>
      <vt:lpstr>Lato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Стyдент</cp:lastModifiedBy>
  <cp:revision>3</cp:revision>
  <dcterms:created xsi:type="dcterms:W3CDTF">2024-10-24T16:18:55Z</dcterms:created>
  <dcterms:modified xsi:type="dcterms:W3CDTF">2024-10-25T11:33:39Z</dcterms:modified>
</cp:coreProperties>
</file>