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395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208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86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7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48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23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93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53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18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64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4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5ACC7-9F3E-40DC-847F-33C192B3FDB1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3CDEC-9F34-455C-A94B-303B548A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44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Te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LaTe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XeTe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uaTeX" TargetMode="External"/><Relationship Id="rId2" Type="http://schemas.openxmlformats.org/officeDocument/2006/relationships/hyperlink" Target="http://www.ctan.org/tex-archive/systems/luatex/manual/luatexref-t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BibTe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Omega_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Разновидности </a:t>
            </a:r>
            <a:r>
              <a:rPr lang="en-US" dirty="0" err="1" smtClean="0">
                <a:solidFill>
                  <a:srgbClr val="00B050"/>
                </a:solidFill>
              </a:rPr>
              <a:t>TeX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40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400" b="1" dirty="0" err="1">
                <a:solidFill>
                  <a:srgbClr val="00B050"/>
                </a:solidFill>
              </a:rPr>
              <a:t>TeX</a:t>
            </a:r>
            <a:endParaRPr lang="ru-RU" sz="2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/>
              <a:t>TeX</a:t>
            </a:r>
            <a:r>
              <a:rPr lang="ru-RU" sz="2400" dirty="0"/>
              <a:t> система компьютерной вёрстки, разработанная американским профессором информатики Дональдом Кнутом в целях создания компьютерной типографии.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 </a:t>
            </a:r>
            <a:r>
              <a:rPr lang="ru-RU" sz="2400" dirty="0"/>
              <a:t>неё входят средства для секционирования документов, для работы с перекрёстными ссылками. Многие считают </a:t>
            </a:r>
            <a:r>
              <a:rPr lang="ru-RU" sz="2400" dirty="0" err="1"/>
              <a:t>TeX</a:t>
            </a:r>
            <a:r>
              <a:rPr lang="ru-RU" sz="2400" dirty="0"/>
              <a:t> лучшим способом для набора сложных математических формул.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 </a:t>
            </a:r>
            <a:r>
              <a:rPr lang="ru-RU" sz="2400" dirty="0"/>
              <a:t>частности, из-за этих возможностей, </a:t>
            </a:r>
            <a:r>
              <a:rPr lang="ru-RU" sz="2400" dirty="0" err="1"/>
              <a:t>TeX</a:t>
            </a:r>
            <a:r>
              <a:rPr lang="ru-RU" sz="2400" dirty="0"/>
              <a:t> популярен в академических кругах, особенно среди математиков и </a:t>
            </a:r>
            <a:r>
              <a:rPr lang="ru-RU" sz="2400" dirty="0" smtClean="0"/>
              <a:t>физиков.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После </a:t>
            </a:r>
            <a:r>
              <a:rPr lang="ru-RU" sz="2400" dirty="0"/>
              <a:t>выпуска </a:t>
            </a:r>
            <a:r>
              <a:rPr lang="ru-RU" sz="2400" dirty="0" err="1"/>
              <a:t>TeX</a:t>
            </a:r>
            <a:r>
              <a:rPr lang="ru-RU" sz="2400" dirty="0"/>
              <a:t>, стали появляться различные системы, которые упрощали(ют) использование </a:t>
            </a:r>
            <a:r>
              <a:rPr lang="ru-RU" sz="2400" dirty="0" err="1"/>
              <a:t>Tex</a:t>
            </a:r>
            <a:r>
              <a:rPr lang="ru-RU" sz="2400" dirty="0"/>
              <a:t>, или преследуют определенные цели (например использования языка программирования в документе).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На </a:t>
            </a:r>
            <a:r>
              <a:rPr lang="ru-RU" sz="2400" dirty="0"/>
              <a:t>текущий момент добавление функционала </a:t>
            </a:r>
            <a:r>
              <a:rPr lang="ru-RU" sz="2400" dirty="0" err="1"/>
              <a:t>TeX'а</a:t>
            </a:r>
            <a:r>
              <a:rPr lang="ru-RU" sz="2400" dirty="0"/>
              <a:t> заморожен, по этой причине системы которые основаны на вёрстке не увеличивают </a:t>
            </a:r>
            <a:r>
              <a:rPr lang="ru-RU" sz="2400" dirty="0" smtClean="0"/>
              <a:t>функционал, </a:t>
            </a:r>
            <a:r>
              <a:rPr lang="ru-RU" sz="2400" dirty="0"/>
              <a:t>а используют его с помощью своих методов и возможностей.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Статья про </a:t>
            </a:r>
            <a:r>
              <a:rPr lang="en-US" sz="2400" dirty="0" err="1" smtClean="0"/>
              <a:t>TeX</a:t>
            </a:r>
            <a:r>
              <a:rPr lang="ru-RU" sz="2400" dirty="0" smtClean="0"/>
              <a:t> </a:t>
            </a:r>
            <a:r>
              <a:rPr lang="en-US" sz="2400" dirty="0">
                <a:hlinkClick r:id="rId2"/>
              </a:rPr>
              <a:t>https://</a:t>
            </a:r>
            <a:r>
              <a:rPr lang="en-US" sz="2400" dirty="0" smtClean="0">
                <a:hlinkClick r:id="rId2"/>
              </a:rPr>
              <a:t>ru.wikipedia.org/wiki/TeX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704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err="1">
                <a:solidFill>
                  <a:srgbClr val="00B050"/>
                </a:solidFill>
              </a:rPr>
              <a:t>LaTeX</a:t>
            </a:r>
            <a:endParaRPr lang="ru-RU" sz="2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/>
              <a:t>LaTeX</a:t>
            </a:r>
            <a:r>
              <a:rPr lang="ru-RU" sz="2400" dirty="0"/>
              <a:t> — наиболее популярный набор макрорасширений (или макропакет) системы компьютерной вёрстки </a:t>
            </a:r>
            <a:r>
              <a:rPr lang="ru-RU" sz="2400" dirty="0" err="1"/>
              <a:t>TeX</a:t>
            </a:r>
            <a:r>
              <a:rPr lang="ru-RU" sz="2400" dirty="0"/>
              <a:t>, который облегчает набор сложных </a:t>
            </a:r>
            <a:r>
              <a:rPr lang="ru-RU" sz="2400" dirty="0" smtClean="0"/>
              <a:t>документов.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Статья </a:t>
            </a:r>
            <a:r>
              <a:rPr lang="ru-RU" sz="2400" dirty="0"/>
              <a:t>про </a:t>
            </a:r>
            <a:r>
              <a:rPr lang="en-US" sz="2400" dirty="0" err="1" smtClean="0"/>
              <a:t>LaTeX</a:t>
            </a:r>
            <a:r>
              <a:rPr lang="ru-RU" sz="2400" dirty="0" smtClean="0"/>
              <a:t> - </a:t>
            </a:r>
            <a:r>
              <a:rPr lang="en-US" sz="2400" dirty="0" smtClean="0">
                <a:hlinkClick r:id="rId2"/>
              </a:rPr>
              <a:t>ru.wikipedia.org/wiki/</a:t>
            </a:r>
            <a:r>
              <a:rPr lang="en-US" sz="2400" dirty="0" err="1" smtClean="0">
                <a:hlinkClick r:id="rId2"/>
              </a:rPr>
              <a:t>LaTeX</a:t>
            </a:r>
            <a:r>
              <a:rPr lang="en-US" sz="2400" dirty="0"/>
              <a:t> 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6107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B050"/>
                </a:solidFill>
              </a:rPr>
              <a:t>XeTeX</a:t>
            </a:r>
            <a:endParaRPr lang="en-US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ru-RU" dirty="0"/>
              <a:t>Первый выпуск </a:t>
            </a:r>
            <a:r>
              <a:rPr lang="en-US" dirty="0" err="1"/>
              <a:t>XeTeX</a:t>
            </a:r>
            <a:r>
              <a:rPr lang="en-US" dirty="0"/>
              <a:t> </a:t>
            </a:r>
            <a:r>
              <a:rPr lang="ru-RU" dirty="0"/>
              <a:t>состоялся в 2004 году, последняя версия появилась в сентябре 2010 года. Он использует </a:t>
            </a:r>
            <a:r>
              <a:rPr lang="en-US" dirty="0"/>
              <a:t>Unicode. </a:t>
            </a:r>
            <a:r>
              <a:rPr lang="ru-RU" dirty="0"/>
              <a:t>Позволяет использовать различные шрифты в системе, без настройки шрифтов </a:t>
            </a:r>
            <a:r>
              <a:rPr lang="en-US" dirty="0" err="1"/>
              <a:t>TeX.</a:t>
            </a:r>
            <a:r>
              <a:rPr lang="en-US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Отдельной </a:t>
            </a:r>
            <a:r>
              <a:rPr lang="ru-RU" dirty="0"/>
              <a:t>интересной особенностью является возможность использовать русскоязычные команды и </a:t>
            </a:r>
            <a:r>
              <a:rPr lang="ru-RU" dirty="0" smtClean="0"/>
              <a:t>макроопределения.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Приведём </a:t>
            </a:r>
            <a:r>
              <a:rPr lang="ru-RU" sz="2400" dirty="0"/>
              <a:t>пример использования </a:t>
            </a:r>
            <a:r>
              <a:rPr lang="en-US" sz="2400" dirty="0" err="1"/>
              <a:t>XeTeX</a:t>
            </a:r>
            <a:r>
              <a:rPr lang="en-US" sz="2400" dirty="0"/>
              <a:t>, </a:t>
            </a:r>
            <a:r>
              <a:rPr lang="ru-RU" sz="2400" dirty="0"/>
              <a:t>который собирается с использованием</a:t>
            </a:r>
            <a:br>
              <a:rPr lang="ru-RU" sz="2400" dirty="0"/>
            </a:br>
            <a:r>
              <a:rPr lang="en-US" sz="2400" dirty="0" err="1"/>
              <a:t>xelatex</a:t>
            </a:r>
            <a:r>
              <a:rPr lang="en-US" sz="2400" dirty="0"/>
              <a:t>:</a:t>
            </a:r>
            <a:br>
              <a:rPr lang="en-US" sz="2400" dirty="0"/>
            </a:br>
            <a:r>
              <a:rPr lang="en-US" sz="2400" dirty="0"/>
              <a:t>\</a:t>
            </a:r>
            <a:r>
              <a:rPr lang="en-US" sz="2400" dirty="0" err="1"/>
              <a:t>documentclass</a:t>
            </a:r>
            <a:r>
              <a:rPr lang="en-US" sz="2400" dirty="0"/>
              <a:t>{article}</a:t>
            </a:r>
            <a:br>
              <a:rPr lang="en-US" sz="2400" dirty="0"/>
            </a:br>
            <a:r>
              <a:rPr lang="en-US" sz="2400" dirty="0"/>
              <a:t>\</a:t>
            </a:r>
            <a:r>
              <a:rPr lang="en-US" sz="2400" dirty="0" err="1"/>
              <a:t>usepackage</a:t>
            </a:r>
            <a:r>
              <a:rPr lang="en-US" sz="2400" dirty="0"/>
              <a:t>{</a:t>
            </a:r>
            <a:r>
              <a:rPr lang="en-US" sz="2400" dirty="0" err="1"/>
              <a:t>polyglossia</a:t>
            </a:r>
            <a:r>
              <a:rPr lang="en-US" sz="2400" dirty="0"/>
              <a:t>}</a:t>
            </a:r>
            <a:br>
              <a:rPr lang="en-US" sz="2400" dirty="0"/>
            </a:br>
            <a:r>
              <a:rPr lang="en-US" sz="2400" dirty="0"/>
              <a:t>\</a:t>
            </a:r>
            <a:r>
              <a:rPr lang="en-US" sz="2400" dirty="0" err="1"/>
              <a:t>newcommand</a:t>
            </a:r>
            <a:r>
              <a:rPr lang="en-US" sz="2400" dirty="0"/>
              <a:t>{\</a:t>
            </a:r>
            <a:r>
              <a:rPr lang="ru-RU" sz="2400" dirty="0" err="1"/>
              <a:t>названиекоманды</a:t>
            </a:r>
            <a:r>
              <a:rPr lang="ru-RU" sz="2400" dirty="0"/>
              <a:t>}[2]</a:t>
            </a:r>
            <a:br>
              <a:rPr lang="ru-RU" sz="2400" dirty="0"/>
            </a:br>
            <a:r>
              <a:rPr lang="ru-RU" sz="2400" dirty="0"/>
              <a:t>{</a:t>
            </a:r>
            <a:br>
              <a:rPr lang="ru-RU" sz="2400" dirty="0"/>
            </a:br>
            <a:r>
              <a:rPr lang="ru-RU" sz="2400" dirty="0"/>
              <a:t>Параметр 1: #1</a:t>
            </a:r>
            <a:br>
              <a:rPr lang="ru-RU" sz="2400" dirty="0"/>
            </a:br>
            <a:r>
              <a:rPr lang="ru-RU" sz="2400" dirty="0" smtClean="0"/>
              <a:t>Параметр </a:t>
            </a:r>
            <a:r>
              <a:rPr lang="ru-RU" sz="2400" dirty="0"/>
              <a:t>2: #2</a:t>
            </a:r>
            <a:br>
              <a:rPr lang="ru-RU" sz="2400" dirty="0"/>
            </a:br>
            <a:r>
              <a:rPr lang="ru-RU" sz="2400" dirty="0"/>
              <a:t>}</a:t>
            </a:r>
            <a:br>
              <a:rPr lang="ru-RU" sz="2400" dirty="0"/>
            </a:br>
            <a:r>
              <a:rPr lang="ru-RU" sz="2400" dirty="0"/>
              <a:t>\</a:t>
            </a:r>
            <a:r>
              <a:rPr lang="en-US" sz="2400" dirty="0"/>
              <a:t>begin{document}</a:t>
            </a:r>
            <a:br>
              <a:rPr lang="en-US" sz="2400" dirty="0"/>
            </a:br>
            <a:r>
              <a:rPr lang="en-US" sz="2400" dirty="0"/>
              <a:t>\</a:t>
            </a:r>
            <a:r>
              <a:rPr lang="en-US" sz="2400" dirty="0" err="1"/>
              <a:t>fontspec</a:t>
            </a:r>
            <a:r>
              <a:rPr lang="en-US" sz="2400" dirty="0"/>
              <a:t>{Times New Roman}{</a:t>
            </a:r>
            <a:r>
              <a:rPr lang="ru-RU" sz="2400" dirty="0"/>
              <a:t>Текст написан с использованием </a:t>
            </a:r>
            <a:r>
              <a:rPr lang="en-US" sz="2400" dirty="0"/>
              <a:t>Times New Roman}</a:t>
            </a:r>
            <a:br>
              <a:rPr lang="en-US" sz="2400" dirty="0"/>
            </a:br>
            <a:r>
              <a:rPr lang="en-US" sz="2400" dirty="0" smtClean="0"/>
              <a:t>\</a:t>
            </a:r>
            <a:r>
              <a:rPr lang="en-US" sz="2400" dirty="0" err="1"/>
              <a:t>fontspec</a:t>
            </a:r>
            <a:r>
              <a:rPr lang="en-US" sz="2400" dirty="0"/>
              <a:t>{Verdana}{</a:t>
            </a:r>
            <a:r>
              <a:rPr lang="ru-RU" sz="2400" dirty="0"/>
              <a:t>Текст написан с использованием </a:t>
            </a:r>
            <a:r>
              <a:rPr lang="en-US" sz="2400" dirty="0"/>
              <a:t>Verdana}</a:t>
            </a:r>
            <a:br>
              <a:rPr lang="en-US" sz="2400" dirty="0"/>
            </a:br>
            <a:r>
              <a:rPr lang="en-US" sz="2400" dirty="0" smtClean="0"/>
              <a:t>\</a:t>
            </a:r>
            <a:r>
              <a:rPr lang="ru-RU" sz="2400" dirty="0" err="1"/>
              <a:t>названиекоманды</a:t>
            </a:r>
            <a:r>
              <a:rPr lang="ru-RU" sz="2400" dirty="0"/>
              <a:t>{Первый параметр}{Второй параметр}</a:t>
            </a:r>
            <a:br>
              <a:rPr lang="ru-RU" sz="2400" dirty="0"/>
            </a:br>
            <a:r>
              <a:rPr lang="ru-RU" sz="2400" dirty="0" smtClean="0"/>
              <a:t>\</a:t>
            </a:r>
            <a:r>
              <a:rPr lang="en-US" sz="2400" dirty="0"/>
              <a:t>end{document</a:t>
            </a:r>
            <a:r>
              <a:rPr lang="en-US" sz="2400" dirty="0" smtClean="0"/>
              <a:t>}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dirty="0" smtClean="0"/>
              <a:t>Статья </a:t>
            </a:r>
            <a:r>
              <a:rPr lang="ru-RU" dirty="0"/>
              <a:t>про </a:t>
            </a:r>
            <a:r>
              <a:rPr lang="en-US" dirty="0" err="1"/>
              <a:t>Xetex</a:t>
            </a:r>
            <a:r>
              <a:rPr lang="en-US" dirty="0"/>
              <a:t> </a:t>
            </a:r>
            <a:r>
              <a:rPr lang="ru-RU" dirty="0" smtClean="0"/>
              <a:t> - </a:t>
            </a:r>
            <a:r>
              <a:rPr lang="en-US" dirty="0" smtClean="0">
                <a:hlinkClick r:id="rId2"/>
              </a:rPr>
              <a:t>ru.wikipedia.org/wiki/</a:t>
            </a:r>
            <a:r>
              <a:rPr lang="en-US" dirty="0" err="1" smtClean="0">
                <a:hlinkClick r:id="rId2"/>
              </a:rPr>
              <a:t>XeTeX</a:t>
            </a:r>
            <a:r>
              <a:rPr lang="en-US" dirty="0"/>
              <a:t> </a:t>
            </a:r>
            <a:endParaRPr lang="ru-RU" sz="5100" dirty="0"/>
          </a:p>
        </p:txBody>
      </p:sp>
    </p:spTree>
    <p:extLst>
      <p:ext uri="{BB962C8B-B14F-4D97-AF65-F5344CB8AC3E}">
        <p14:creationId xmlns:p14="http://schemas.microsoft.com/office/powerpoint/2010/main" val="20259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8000" b="1" dirty="0" err="1">
                <a:solidFill>
                  <a:srgbClr val="00B050"/>
                </a:solidFill>
              </a:rPr>
              <a:t>LuaTeX</a:t>
            </a:r>
            <a:endParaRPr lang="ru-RU" sz="8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7200" dirty="0" smtClean="0"/>
              <a:t>Данный </a:t>
            </a:r>
            <a:r>
              <a:rPr lang="ru-RU" sz="7200" dirty="0"/>
              <a:t>продукт находиться в разработке и не вышло ни одного стабильного релиза на текущий момент. </a:t>
            </a:r>
            <a:endParaRPr lang="ru-RU" sz="7200" dirty="0" smtClean="0"/>
          </a:p>
          <a:p>
            <a:pPr marL="0" indent="0">
              <a:buNone/>
            </a:pPr>
            <a:r>
              <a:rPr lang="ru-RU" sz="7200" dirty="0" smtClean="0"/>
              <a:t>В </a:t>
            </a:r>
            <a:r>
              <a:rPr lang="ru-RU" sz="7200" dirty="0" err="1"/>
              <a:t>LuaTeX</a:t>
            </a:r>
            <a:r>
              <a:rPr lang="ru-RU" sz="7200" dirty="0"/>
              <a:t> </a:t>
            </a:r>
            <a:r>
              <a:rPr lang="ru-RU" sz="7200" dirty="0" err="1"/>
              <a:t>Reference</a:t>
            </a:r>
            <a:r>
              <a:rPr lang="ru-RU" sz="7200" dirty="0"/>
              <a:t> говорится, что продукт не готов к </a:t>
            </a:r>
            <a:r>
              <a:rPr lang="ru-RU" sz="7200" dirty="0" err="1"/>
              <a:t>production</a:t>
            </a:r>
            <a:r>
              <a:rPr lang="ru-RU" sz="7200" dirty="0"/>
              <a:t>, и пользователи не могут рассчитывать ни на стабильность, ни на то, что текущая функциональность будет сохранена в следующих версиях. (</a:t>
            </a:r>
            <a:r>
              <a:rPr lang="ru-RU" sz="7200" dirty="0" err="1"/>
              <a:t>The</a:t>
            </a:r>
            <a:r>
              <a:rPr lang="ru-RU" sz="7200" dirty="0"/>
              <a:t> </a:t>
            </a:r>
            <a:r>
              <a:rPr lang="ru-RU" sz="7200" dirty="0" err="1"/>
              <a:t>current</a:t>
            </a:r>
            <a:r>
              <a:rPr lang="ru-RU" sz="7200" dirty="0"/>
              <a:t> </a:t>
            </a:r>
            <a:r>
              <a:rPr lang="ru-RU" sz="7200" dirty="0" err="1"/>
              <a:t>version</a:t>
            </a:r>
            <a:r>
              <a:rPr lang="ru-RU" sz="7200" dirty="0"/>
              <a:t> </a:t>
            </a:r>
            <a:r>
              <a:rPr lang="ru-RU" sz="7200" dirty="0" err="1"/>
              <a:t>of</a:t>
            </a:r>
            <a:r>
              <a:rPr lang="ru-RU" sz="7200" dirty="0"/>
              <a:t> </a:t>
            </a:r>
            <a:r>
              <a:rPr lang="ru-RU" sz="7200" dirty="0" err="1"/>
              <a:t>LuaTEX</a:t>
            </a:r>
            <a:r>
              <a:rPr lang="ru-RU" sz="7200" dirty="0"/>
              <a:t> </a:t>
            </a:r>
            <a:r>
              <a:rPr lang="ru-RU" sz="7200" dirty="0" err="1"/>
              <a:t>is</a:t>
            </a:r>
            <a:r>
              <a:rPr lang="ru-RU" sz="7200" dirty="0"/>
              <a:t> </a:t>
            </a:r>
            <a:r>
              <a:rPr lang="ru-RU" sz="7200" dirty="0" err="1"/>
              <a:t>not</a:t>
            </a:r>
            <a:r>
              <a:rPr lang="ru-RU" sz="7200" dirty="0"/>
              <a:t> </a:t>
            </a:r>
            <a:r>
              <a:rPr lang="ru-RU" sz="7200" dirty="0" err="1"/>
              <a:t>meant</a:t>
            </a:r>
            <a:r>
              <a:rPr lang="ru-RU" sz="7200" dirty="0"/>
              <a:t> </a:t>
            </a:r>
            <a:r>
              <a:rPr lang="ru-RU" sz="7200" dirty="0" err="1"/>
              <a:t>for</a:t>
            </a:r>
            <a:r>
              <a:rPr lang="ru-RU" sz="7200" dirty="0"/>
              <a:t> </a:t>
            </a:r>
            <a:r>
              <a:rPr lang="ru-RU" sz="7200" dirty="0" err="1"/>
              <a:t>production</a:t>
            </a:r>
            <a:r>
              <a:rPr lang="ru-RU" sz="7200" dirty="0"/>
              <a:t> </a:t>
            </a:r>
            <a:r>
              <a:rPr lang="ru-RU" sz="7200" dirty="0" err="1"/>
              <a:t>and</a:t>
            </a:r>
            <a:r>
              <a:rPr lang="ru-RU" sz="7200" dirty="0"/>
              <a:t> </a:t>
            </a:r>
            <a:r>
              <a:rPr lang="ru-RU" sz="7200" dirty="0" err="1"/>
              <a:t>users</a:t>
            </a:r>
            <a:r>
              <a:rPr lang="ru-RU" sz="7200" dirty="0"/>
              <a:t> </a:t>
            </a:r>
            <a:r>
              <a:rPr lang="ru-RU" sz="7200" dirty="0" err="1"/>
              <a:t>cannot</a:t>
            </a:r>
            <a:r>
              <a:rPr lang="ru-RU" sz="7200" dirty="0"/>
              <a:t> </a:t>
            </a:r>
            <a:r>
              <a:rPr lang="ru-RU" sz="7200" dirty="0" err="1"/>
              <a:t>depend</a:t>
            </a:r>
            <a:r>
              <a:rPr lang="ru-RU" sz="7200" dirty="0"/>
              <a:t> </a:t>
            </a:r>
            <a:r>
              <a:rPr lang="ru-RU" sz="7200" dirty="0" err="1"/>
              <a:t>on</a:t>
            </a:r>
            <a:r>
              <a:rPr lang="ru-RU" sz="7200" dirty="0"/>
              <a:t> </a:t>
            </a:r>
            <a:r>
              <a:rPr lang="ru-RU" sz="7200" dirty="0" err="1"/>
              <a:t>stability</a:t>
            </a:r>
            <a:r>
              <a:rPr lang="ru-RU" sz="7200" dirty="0"/>
              <a:t>, </a:t>
            </a:r>
            <a:r>
              <a:rPr lang="ru-RU" sz="7200" dirty="0" err="1"/>
              <a:t>nor</a:t>
            </a:r>
            <a:r>
              <a:rPr lang="ru-RU" sz="7200" dirty="0"/>
              <a:t> </a:t>
            </a:r>
            <a:r>
              <a:rPr lang="ru-RU" sz="7200" dirty="0" err="1"/>
              <a:t>on</a:t>
            </a:r>
            <a:r>
              <a:rPr lang="ru-RU" sz="7200" dirty="0"/>
              <a:t> </a:t>
            </a:r>
            <a:r>
              <a:rPr lang="ru-RU" sz="7200" dirty="0" err="1"/>
              <a:t>functionality</a:t>
            </a:r>
            <a:r>
              <a:rPr lang="ru-RU" sz="7200" dirty="0"/>
              <a:t> </a:t>
            </a:r>
            <a:r>
              <a:rPr lang="ru-RU" sz="7200" dirty="0" err="1"/>
              <a:t>staying</a:t>
            </a:r>
            <a:r>
              <a:rPr lang="ru-RU" sz="7200" dirty="0"/>
              <a:t> </a:t>
            </a:r>
            <a:r>
              <a:rPr lang="ru-RU" sz="7200" dirty="0" err="1"/>
              <a:t>the</a:t>
            </a:r>
            <a:r>
              <a:rPr lang="ru-RU" sz="7200" dirty="0"/>
              <a:t> </a:t>
            </a:r>
            <a:r>
              <a:rPr lang="ru-RU" sz="7200" dirty="0" err="1"/>
              <a:t>same</a:t>
            </a:r>
            <a:r>
              <a:rPr lang="ru-RU" sz="7200" dirty="0"/>
              <a:t>.) </a:t>
            </a:r>
            <a:endParaRPr lang="ru-RU" sz="7200" dirty="0" smtClean="0"/>
          </a:p>
          <a:p>
            <a:pPr marL="0" indent="0">
              <a:buNone/>
            </a:pPr>
            <a:endParaRPr lang="ru-RU" sz="7200" dirty="0"/>
          </a:p>
          <a:p>
            <a:pPr marL="0" indent="0">
              <a:buNone/>
            </a:pPr>
            <a:r>
              <a:rPr lang="ru-RU" sz="7200" dirty="0" smtClean="0"/>
              <a:t>На </a:t>
            </a:r>
            <a:r>
              <a:rPr lang="ru-RU" sz="7200" dirty="0"/>
              <a:t>текущий момент можно к примеру сделать </a:t>
            </a:r>
            <a:r>
              <a:rPr lang="ru-RU" sz="7200" dirty="0" smtClean="0"/>
              <a:t>так (перемножение столбцов):</a:t>
            </a:r>
            <a:r>
              <a:rPr lang="ru-RU" sz="7200" dirty="0"/>
              <a:t/>
            </a:r>
            <a:br>
              <a:rPr lang="ru-RU" sz="7200" dirty="0"/>
            </a:br>
            <a:r>
              <a:rPr lang="ru-RU" sz="7200" dirty="0"/>
              <a:t>... в теле документа ...</a:t>
            </a:r>
            <a:br>
              <a:rPr lang="ru-RU" sz="7200" dirty="0"/>
            </a:br>
            <a:r>
              <a:rPr lang="ru-RU" sz="7200" dirty="0"/>
              <a:t>\</a:t>
            </a:r>
            <a:r>
              <a:rPr lang="ru-RU" sz="7200" dirty="0" err="1"/>
              <a:t>directlua</a:t>
            </a:r>
            <a:r>
              <a:rPr lang="ru-RU" sz="7200" dirty="0"/>
              <a:t>{</a:t>
            </a:r>
            <a:br>
              <a:rPr lang="ru-RU" sz="7200" dirty="0"/>
            </a:br>
            <a:r>
              <a:rPr lang="ru-RU" sz="7200" dirty="0" err="1"/>
              <a:t>for</a:t>
            </a:r>
            <a:r>
              <a:rPr lang="ru-RU" sz="7200" dirty="0"/>
              <a:t> x =1,10</a:t>
            </a:r>
            <a:br>
              <a:rPr lang="ru-RU" sz="7200" dirty="0"/>
            </a:br>
            <a:r>
              <a:rPr lang="ru-RU" sz="7200" dirty="0" err="1"/>
              <a:t>do</a:t>
            </a:r>
            <a:r>
              <a:rPr lang="ru-RU" sz="7200" dirty="0"/>
              <a:t/>
            </a:r>
            <a:br>
              <a:rPr lang="ru-RU" sz="7200" dirty="0"/>
            </a:br>
            <a:r>
              <a:rPr lang="ru-RU" sz="7200" dirty="0" err="1"/>
              <a:t>tex.write</a:t>
            </a:r>
            <a:r>
              <a:rPr lang="ru-RU" sz="7200" dirty="0"/>
              <a:t>(x*x)</a:t>
            </a:r>
            <a:br>
              <a:rPr lang="ru-RU" sz="7200" dirty="0"/>
            </a:br>
            <a:r>
              <a:rPr lang="ru-RU" sz="7200" dirty="0" err="1"/>
              <a:t>end</a:t>
            </a:r>
            <a:r>
              <a:rPr lang="ru-RU" sz="7200" dirty="0"/>
              <a:t/>
            </a:r>
            <a:br>
              <a:rPr lang="ru-RU" sz="7200" dirty="0"/>
            </a:br>
            <a:r>
              <a:rPr lang="ru-RU" sz="7200" dirty="0"/>
              <a:t>}</a:t>
            </a:r>
            <a:br>
              <a:rPr lang="ru-RU" sz="7200" dirty="0"/>
            </a:br>
            <a:r>
              <a:rPr lang="ru-RU" sz="7200" dirty="0"/>
              <a:t>... конец документа </a:t>
            </a:r>
            <a:r>
              <a:rPr lang="ru-RU" sz="7200" dirty="0" smtClean="0"/>
              <a:t>...</a:t>
            </a:r>
          </a:p>
          <a:p>
            <a:pPr marL="0" indent="0">
              <a:buNone/>
            </a:pPr>
            <a:endParaRPr lang="ru-RU" sz="7200" dirty="0" smtClean="0"/>
          </a:p>
          <a:p>
            <a:pPr marL="0" indent="0">
              <a:buNone/>
            </a:pPr>
            <a:endParaRPr lang="ru-RU" sz="8000" dirty="0" smtClean="0"/>
          </a:p>
          <a:p>
            <a:pPr marL="0" indent="0">
              <a:buNone/>
            </a:pPr>
            <a:r>
              <a:rPr lang="ru-RU" sz="8000" dirty="0" smtClean="0"/>
              <a:t>Статьи про </a:t>
            </a:r>
            <a:r>
              <a:rPr lang="ru-RU" sz="8000" dirty="0" err="1"/>
              <a:t>LuaTeX</a:t>
            </a:r>
            <a:endParaRPr lang="ru-RU" sz="8000" dirty="0"/>
          </a:p>
          <a:p>
            <a:pPr marL="0" indent="0">
              <a:buNone/>
            </a:pPr>
            <a:r>
              <a:rPr lang="en-US" sz="8000" dirty="0" smtClean="0">
                <a:hlinkClick r:id="rId2"/>
              </a:rPr>
              <a:t>www.ctan.org/tex-archive/systems/luatex/manual/luatexref-t.pdf</a:t>
            </a:r>
            <a:r>
              <a:rPr lang="en-US" sz="8000" dirty="0"/>
              <a:t> </a:t>
            </a:r>
            <a:r>
              <a:rPr lang="ru-RU" sz="8000" dirty="0"/>
              <a:t/>
            </a:r>
            <a:br>
              <a:rPr lang="ru-RU" sz="8000" dirty="0"/>
            </a:br>
            <a:r>
              <a:rPr lang="en-US" sz="8000" dirty="0" smtClean="0">
                <a:hlinkClick r:id="rId3"/>
              </a:rPr>
              <a:t>en.wikipedia.org/wiki/</a:t>
            </a:r>
            <a:r>
              <a:rPr lang="en-US" sz="8000" dirty="0" err="1" smtClean="0">
                <a:hlinkClick r:id="rId3"/>
              </a:rPr>
              <a:t>LuaTeX</a:t>
            </a:r>
            <a:r>
              <a:rPr lang="en-US" sz="8000" dirty="0"/>
              <a:t> 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dirty="0" smtClean="0"/>
          </a:p>
          <a:p>
            <a:pPr marL="0" indent="0">
              <a:buNone/>
            </a:pPr>
            <a:endParaRPr lang="ru-RU" sz="5100" dirty="0"/>
          </a:p>
        </p:txBody>
      </p:sp>
    </p:spTree>
    <p:extLst>
      <p:ext uri="{BB962C8B-B14F-4D97-AF65-F5344CB8AC3E}">
        <p14:creationId xmlns:p14="http://schemas.microsoft.com/office/powerpoint/2010/main" val="199437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8000" b="1" dirty="0" err="1">
                <a:solidFill>
                  <a:srgbClr val="00B050"/>
                </a:solidFill>
              </a:rPr>
              <a:t>BibTex</a:t>
            </a:r>
            <a:endParaRPr lang="ru-RU" sz="8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5400" dirty="0"/>
              <a:t/>
            </a:r>
            <a:br>
              <a:rPr lang="ru-RU" sz="5400" dirty="0"/>
            </a:br>
            <a:r>
              <a:rPr lang="ru-RU" sz="7200" dirty="0" err="1"/>
              <a:t>BibTex</a:t>
            </a:r>
            <a:r>
              <a:rPr lang="ru-RU" sz="7200" dirty="0"/>
              <a:t> позволяет отделить список источников в отдельный файл(ы), от непосредственного его формирования в </a:t>
            </a:r>
            <a:r>
              <a:rPr lang="ru-RU" sz="7200" dirty="0" err="1"/>
              <a:t>LaTeX'е</a:t>
            </a:r>
            <a:r>
              <a:rPr lang="ru-RU" sz="7200" dirty="0"/>
              <a:t>. Его использование не составляет проблем: создаётся файл с расширением </a:t>
            </a:r>
            <a:r>
              <a:rPr lang="ru-RU" sz="7200" dirty="0" err="1"/>
              <a:t>bib</a:t>
            </a:r>
            <a:r>
              <a:rPr lang="ru-RU" sz="7200" dirty="0"/>
              <a:t>, где описываются источники (статьи, издания книги и другие типы источников). Потом в документе пишутся две команды: \</a:t>
            </a:r>
            <a:r>
              <a:rPr lang="ru-RU" sz="7200" dirty="0" err="1"/>
              <a:t>bibliographystyle</a:t>
            </a:r>
            <a:r>
              <a:rPr lang="ru-RU" sz="7200" dirty="0"/>
              <a:t>{gost71u} \</a:t>
            </a:r>
            <a:r>
              <a:rPr lang="ru-RU" sz="7200" dirty="0" err="1"/>
              <a:t>bibliography</a:t>
            </a:r>
            <a:r>
              <a:rPr lang="ru-RU" sz="7200" dirty="0"/>
              <a:t>{</a:t>
            </a:r>
            <a:r>
              <a:rPr lang="ru-RU" sz="7200" dirty="0" err="1"/>
              <a:t>filename</a:t>
            </a:r>
            <a:r>
              <a:rPr lang="ru-RU" sz="7200" dirty="0"/>
              <a:t>}, где непосредственно указывается: в первом случае это стиль оформления(можно выбрать разные стили оформления, например: без сортировки, по гостам, сортировка по фамилиям авторов и другие), во втором случае указывается имя </a:t>
            </a:r>
            <a:r>
              <a:rPr lang="ru-RU" sz="7200" dirty="0" err="1"/>
              <a:t>bib</a:t>
            </a:r>
            <a:r>
              <a:rPr lang="ru-RU" sz="7200" dirty="0"/>
              <a:t> файла без расширения.</a:t>
            </a:r>
            <a:br>
              <a:rPr lang="ru-RU" sz="7200" dirty="0"/>
            </a:br>
            <a:r>
              <a:rPr lang="ru-RU" sz="5600" dirty="0"/>
              <a:t>В качестве примера приведём оформление вымышленной книги:</a:t>
            </a:r>
            <a:br>
              <a:rPr lang="ru-RU" sz="5600" dirty="0"/>
            </a:br>
            <a:r>
              <a:rPr lang="ru-RU" sz="5600" dirty="0"/>
              <a:t>@</a:t>
            </a:r>
            <a:r>
              <a:rPr lang="ru-RU" sz="5600" dirty="0" err="1"/>
              <a:t>Book</a:t>
            </a:r>
            <a:r>
              <a:rPr lang="ru-RU" sz="5600" dirty="0"/>
              <a:t>{</a:t>
            </a:r>
            <a:r>
              <a:rPr lang="ru-RU" sz="5600" dirty="0" err="1"/>
              <a:t>tag_vum</a:t>
            </a:r>
            <a:r>
              <a:rPr lang="ru-RU" sz="5600" dirty="0"/>
              <a:t>,</a:t>
            </a:r>
            <a:br>
              <a:rPr lang="ru-RU" sz="5600" dirty="0"/>
            </a:br>
            <a:r>
              <a:rPr lang="ru-RU" sz="5600" dirty="0" err="1"/>
              <a:t>author</a:t>
            </a:r>
            <a:r>
              <a:rPr lang="ru-RU" sz="5600" dirty="0"/>
              <a:t>={</a:t>
            </a:r>
            <a:r>
              <a:rPr lang="ru-RU" sz="5600" dirty="0" err="1"/>
              <a:t>Некий,вымышленный,персонаж</a:t>
            </a:r>
            <a:r>
              <a:rPr lang="ru-RU" sz="5600" dirty="0"/>
              <a:t> </a:t>
            </a:r>
            <a:r>
              <a:rPr lang="ru-RU" sz="5600" dirty="0" err="1"/>
              <a:t>and</a:t>
            </a:r>
            <a:r>
              <a:rPr lang="ru-RU" sz="5600" dirty="0"/>
              <a:t> </a:t>
            </a:r>
            <a:r>
              <a:rPr lang="ru-RU" sz="5600" dirty="0" err="1"/>
              <a:t>Фигзнаеткто,Ф.З.К</a:t>
            </a:r>
            <a:r>
              <a:rPr lang="ru-RU" sz="5600" dirty="0"/>
              <a:t>.},</a:t>
            </a:r>
            <a:br>
              <a:rPr lang="ru-RU" sz="5600" dirty="0"/>
            </a:br>
            <a:r>
              <a:rPr lang="ru-RU" sz="5600" dirty="0" err="1"/>
              <a:t>title</a:t>
            </a:r>
            <a:r>
              <a:rPr lang="ru-RU" sz="5600" dirty="0"/>
              <a:t>={Мифическая книжка некоего мифического персонажа},</a:t>
            </a:r>
            <a:br>
              <a:rPr lang="ru-RU" sz="5600" dirty="0"/>
            </a:br>
            <a:r>
              <a:rPr lang="ru-RU" sz="5600" dirty="0" err="1"/>
              <a:t>publisher</a:t>
            </a:r>
            <a:r>
              <a:rPr lang="ru-RU" sz="5600" dirty="0"/>
              <a:t>={главное </a:t>
            </a:r>
            <a:r>
              <a:rPr lang="ru-RU" sz="5600" dirty="0" err="1"/>
              <a:t>Юпитерское</a:t>
            </a:r>
            <a:r>
              <a:rPr lang="ru-RU" sz="5600" dirty="0"/>
              <a:t> </a:t>
            </a:r>
            <a:r>
              <a:rPr lang="ru-RU" sz="5600" dirty="0" err="1"/>
              <a:t>агенство</a:t>
            </a:r>
            <a:r>
              <a:rPr lang="ru-RU" sz="5600" dirty="0"/>
              <a:t>},</a:t>
            </a:r>
            <a:br>
              <a:rPr lang="ru-RU" sz="5600" dirty="0"/>
            </a:br>
            <a:r>
              <a:rPr lang="ru-RU" sz="5600" dirty="0" err="1"/>
              <a:t>year</a:t>
            </a:r>
            <a:r>
              <a:rPr lang="ru-RU" sz="5600" dirty="0"/>
              <a:t>={12151 г. до н.э.},</a:t>
            </a:r>
            <a:br>
              <a:rPr lang="ru-RU" sz="5600" dirty="0"/>
            </a:br>
            <a:r>
              <a:rPr lang="ru-RU" sz="5600" dirty="0" err="1"/>
              <a:t>address</a:t>
            </a:r>
            <a:r>
              <a:rPr lang="ru-RU" sz="5600" dirty="0"/>
              <a:t>={Юпитер},</a:t>
            </a:r>
            <a:br>
              <a:rPr lang="ru-RU" sz="5600" dirty="0"/>
            </a:br>
            <a:r>
              <a:rPr lang="ru-RU" sz="5600" dirty="0" err="1"/>
              <a:t>language</a:t>
            </a:r>
            <a:r>
              <a:rPr lang="ru-RU" sz="5600" dirty="0"/>
              <a:t>={</a:t>
            </a:r>
            <a:r>
              <a:rPr lang="ru-RU" sz="5600" dirty="0" err="1"/>
              <a:t>russian</a:t>
            </a:r>
            <a:r>
              <a:rPr lang="ru-RU" sz="5600" dirty="0"/>
              <a:t>},</a:t>
            </a:r>
            <a:br>
              <a:rPr lang="ru-RU" sz="5600" dirty="0"/>
            </a:br>
            <a:r>
              <a:rPr lang="ru-RU" sz="5600" dirty="0"/>
              <a:t>}</a:t>
            </a:r>
            <a:br>
              <a:rPr lang="ru-RU" sz="5600" dirty="0"/>
            </a:br>
            <a:r>
              <a:rPr lang="ru-RU" sz="7200" dirty="0"/>
              <a:t>При этом результат и последовательность вывода этих параметров будет зависеть от стиля указанного в соответствующей </a:t>
            </a:r>
            <a:r>
              <a:rPr lang="ru-RU" sz="7200" dirty="0" smtClean="0"/>
              <a:t>переменной.</a:t>
            </a:r>
          </a:p>
          <a:p>
            <a:pPr marL="0" indent="0">
              <a:buNone/>
            </a:pPr>
            <a:endParaRPr lang="ru-RU" sz="7200" dirty="0" smtClean="0"/>
          </a:p>
          <a:p>
            <a:pPr marL="0" indent="0">
              <a:buNone/>
            </a:pPr>
            <a:r>
              <a:rPr lang="ru-RU" sz="7200" dirty="0" smtClean="0"/>
              <a:t>Статья </a:t>
            </a:r>
            <a:r>
              <a:rPr lang="ru-RU" sz="7200" dirty="0"/>
              <a:t>про </a:t>
            </a:r>
            <a:r>
              <a:rPr lang="en-US" sz="7200" dirty="0" err="1" smtClean="0"/>
              <a:t>BibTex</a:t>
            </a:r>
            <a:r>
              <a:rPr lang="ru-RU" sz="7200" dirty="0" smtClean="0"/>
              <a:t> - </a:t>
            </a:r>
            <a:r>
              <a:rPr lang="en-US" sz="8000" dirty="0" smtClean="0">
                <a:hlinkClick r:id="rId2"/>
              </a:rPr>
              <a:t>ru.wikipedia.org/wiki/</a:t>
            </a:r>
            <a:r>
              <a:rPr lang="en-US" sz="8000" dirty="0" err="1" smtClean="0">
                <a:hlinkClick r:id="rId2"/>
              </a:rPr>
              <a:t>BibTeX</a:t>
            </a:r>
            <a:r>
              <a:rPr lang="en-US" sz="8000" dirty="0"/>
              <a:t> 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78809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000" b="1" dirty="0" err="1">
                <a:solidFill>
                  <a:srgbClr val="00B050"/>
                </a:solidFill>
              </a:rPr>
              <a:t>Omega</a:t>
            </a:r>
            <a:endParaRPr lang="ru-RU" sz="2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Омега является расширением для </a:t>
            </a:r>
            <a:r>
              <a:rPr lang="ru-RU" sz="2000" dirty="0" err="1"/>
              <a:t>TeX</a:t>
            </a:r>
            <a:r>
              <a:rPr lang="ru-RU" sz="2000" dirty="0"/>
              <a:t>, которая использует юникод, которая была написана </a:t>
            </a:r>
            <a:r>
              <a:rPr lang="ru-RU" sz="2000" dirty="0" err="1"/>
              <a:t>John</a:t>
            </a:r>
            <a:r>
              <a:rPr lang="ru-RU" sz="2000" dirty="0"/>
              <a:t> </a:t>
            </a:r>
            <a:r>
              <a:rPr lang="ru-RU" sz="2000" dirty="0" err="1"/>
              <a:t>Plaice</a:t>
            </a:r>
            <a:r>
              <a:rPr lang="ru-RU" sz="2000" dirty="0"/>
              <a:t> и </a:t>
            </a:r>
            <a:r>
              <a:rPr lang="ru-RU" sz="2000" dirty="0" err="1"/>
              <a:t>Yannis</a:t>
            </a:r>
            <a:r>
              <a:rPr lang="ru-RU" sz="2000" dirty="0"/>
              <a:t> </a:t>
            </a:r>
            <a:r>
              <a:rPr lang="ru-RU" sz="2000" dirty="0" err="1"/>
              <a:t>Haralambous</a:t>
            </a:r>
            <a:r>
              <a:rPr lang="ru-RU" sz="2000" dirty="0"/>
              <a:t>, после заморозки </a:t>
            </a:r>
            <a:r>
              <a:rPr lang="ru-RU" sz="2000" dirty="0" err="1"/>
              <a:t>TeX</a:t>
            </a:r>
            <a:r>
              <a:rPr lang="ru-RU" sz="2000" dirty="0"/>
              <a:t> в 1991 году. Она включает новый 16 битный юникод, а так же несколько шрифтов, которые широко охватывают алфавиты. </a:t>
            </a:r>
            <a:r>
              <a:rPr lang="ru-RU" sz="2000" dirty="0" smtClean="0"/>
              <a:t>В 2004 году на конференции </a:t>
            </a:r>
            <a:r>
              <a:rPr lang="ru-RU" sz="2000" dirty="0" err="1" smtClean="0"/>
              <a:t>TeX</a:t>
            </a:r>
            <a:r>
              <a:rPr lang="ru-RU" sz="2000" dirty="0" smtClean="0"/>
              <a:t> </a:t>
            </a:r>
            <a:r>
              <a:rPr lang="ru-RU" sz="2000" dirty="0" err="1" smtClean="0"/>
              <a:t>Users</a:t>
            </a:r>
            <a:r>
              <a:rPr lang="ru-RU" sz="2000" dirty="0" smtClean="0"/>
              <a:t> </a:t>
            </a:r>
            <a:r>
              <a:rPr lang="ru-RU" sz="2000" dirty="0" err="1" smtClean="0"/>
              <a:t>Group</a:t>
            </a:r>
            <a:r>
              <a:rPr lang="ru-RU" sz="2000" dirty="0" smtClean="0"/>
              <a:t> один из двух разработчиков </a:t>
            </a:r>
            <a:r>
              <a:rPr lang="ru-RU" sz="2000" dirty="0" err="1" smtClean="0"/>
              <a:t>John</a:t>
            </a:r>
            <a:r>
              <a:rPr lang="ru-RU" sz="2000" dirty="0" smtClean="0"/>
              <a:t> </a:t>
            </a:r>
            <a:r>
              <a:rPr lang="ru-RU" sz="2000" dirty="0" err="1" smtClean="0"/>
              <a:t>Plaice</a:t>
            </a:r>
            <a:r>
              <a:rPr lang="ru-RU" sz="2000" dirty="0" smtClean="0"/>
              <a:t> решил отойти (</a:t>
            </a:r>
            <a:r>
              <a:rPr lang="ru-RU" sz="2000" dirty="0" err="1" smtClean="0"/>
              <a:t>split</a:t>
            </a:r>
            <a:r>
              <a:rPr lang="ru-RU" sz="2000" dirty="0" smtClean="0"/>
              <a:t> </a:t>
            </a:r>
            <a:r>
              <a:rPr lang="ru-RU" sz="2000" dirty="0" err="1" smtClean="0"/>
              <a:t>off</a:t>
            </a:r>
            <a:r>
              <a:rPr lang="ru-RU" sz="2000" dirty="0" smtClean="0"/>
              <a:t>) к новому проекту, который ещё не опубликован, </a:t>
            </a:r>
            <a:r>
              <a:rPr lang="ru-RU" sz="2000" dirty="0" err="1" smtClean="0"/>
              <a:t>Haralambous</a:t>
            </a:r>
            <a:r>
              <a:rPr lang="ru-RU" sz="2000" dirty="0" smtClean="0"/>
              <a:t> продолжал работать над Омегой. </a:t>
            </a:r>
            <a:r>
              <a:rPr lang="ru-RU" sz="2000" dirty="0" err="1" smtClean="0"/>
              <a:t>LaTeX</a:t>
            </a:r>
            <a:r>
              <a:rPr lang="ru-RU" sz="2000" dirty="0" smtClean="0"/>
              <a:t> </a:t>
            </a:r>
            <a:r>
              <a:rPr lang="ru-RU" sz="2000" dirty="0"/>
              <a:t>для </a:t>
            </a:r>
            <a:r>
              <a:rPr lang="ru-RU" sz="2000" dirty="0" err="1"/>
              <a:t>Omega</a:t>
            </a:r>
            <a:r>
              <a:rPr lang="ru-RU" sz="2000" dirty="0"/>
              <a:t> — </a:t>
            </a:r>
            <a:r>
              <a:rPr lang="ru-RU" sz="2000" dirty="0" err="1"/>
              <a:t>lambda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/>
              <a:t>Хотя проект Омега был перспективным его разработка шла медленно, а функциональность в значительной мере не стабильной. Отдельный проект был начать с целью стабилизировать код и использовать с e-</a:t>
            </a:r>
            <a:r>
              <a:rPr lang="ru-RU" sz="2000" dirty="0" err="1"/>
              <a:t>Tex</a:t>
            </a:r>
            <a:r>
              <a:rPr lang="ru-RU" sz="2000" dirty="0"/>
              <a:t>, название которого </a:t>
            </a:r>
            <a:r>
              <a:rPr lang="ru-RU" sz="2000" dirty="0" err="1"/>
              <a:t>Aleph</a:t>
            </a:r>
            <a:r>
              <a:rPr lang="ru-RU" sz="2000" dirty="0"/>
              <a:t>, во главе с </a:t>
            </a:r>
            <a:r>
              <a:rPr lang="ru-RU" sz="2000" dirty="0" err="1"/>
              <a:t>Giuseppe</a:t>
            </a:r>
            <a:r>
              <a:rPr lang="ru-RU" sz="2000" dirty="0"/>
              <a:t> </a:t>
            </a:r>
            <a:r>
              <a:rPr lang="ru-RU" sz="2000" dirty="0" err="1"/>
              <a:t>Bilotta</a:t>
            </a:r>
            <a:r>
              <a:rPr lang="ru-RU" sz="2000" dirty="0"/>
              <a:t>. </a:t>
            </a:r>
            <a:r>
              <a:rPr lang="ru-RU" sz="2000" dirty="0" err="1"/>
              <a:t>Latex</a:t>
            </a:r>
            <a:r>
              <a:rPr lang="ru-RU" sz="2000" dirty="0"/>
              <a:t> версия </a:t>
            </a:r>
            <a:r>
              <a:rPr lang="ru-RU" sz="2000" dirty="0" err="1"/>
              <a:t>Aleph</a:t>
            </a:r>
            <a:r>
              <a:rPr lang="ru-RU" sz="2000" dirty="0"/>
              <a:t> называется </a:t>
            </a:r>
            <a:r>
              <a:rPr lang="ru-RU" sz="2000" dirty="0" err="1"/>
              <a:t>Lamed</a:t>
            </a:r>
            <a:r>
              <a:rPr lang="ru-RU" sz="2000" dirty="0"/>
              <a:t>.</a:t>
            </a:r>
            <a:br>
              <a:rPr lang="ru-RU" sz="2000" dirty="0"/>
            </a:br>
            <a:r>
              <a:rPr lang="ru-RU" sz="2000" dirty="0" err="1"/>
              <a:t>Aleph</a:t>
            </a:r>
            <a:r>
              <a:rPr lang="ru-RU" sz="2000" dirty="0"/>
              <a:t> больше не развивается, но большинство его функциональности была интегрирована в </a:t>
            </a:r>
            <a:r>
              <a:rPr lang="ru-RU" sz="2000" dirty="0" err="1"/>
              <a:t>LuaTeX</a:t>
            </a:r>
            <a:r>
              <a:rPr lang="ru-RU" sz="2000" dirty="0"/>
              <a:t>, новый проект который финансируется Университета Штата Колорадо (через ориентированный </a:t>
            </a:r>
            <a:r>
              <a:rPr lang="ru-RU" sz="2000" dirty="0" err="1"/>
              <a:t>TeX</a:t>
            </a:r>
            <a:r>
              <a:rPr lang="ru-RU" sz="2000" dirty="0"/>
              <a:t> </a:t>
            </a:r>
            <a:r>
              <a:rPr lang="ru-RU" sz="2000" dirty="0" err="1"/>
              <a:t>Project</a:t>
            </a:r>
            <a:r>
              <a:rPr lang="ru-RU" sz="2000" dirty="0"/>
              <a:t> </a:t>
            </a:r>
            <a:r>
              <a:rPr lang="ru-RU" sz="2000" dirty="0" err="1"/>
              <a:t>by</a:t>
            </a:r>
            <a:r>
              <a:rPr lang="ru-RU" sz="2000" dirty="0"/>
              <a:t> </a:t>
            </a:r>
            <a:r>
              <a:rPr lang="ru-RU" sz="2000" dirty="0" err="1"/>
              <a:t>Idris</a:t>
            </a:r>
            <a:r>
              <a:rPr lang="ru-RU" sz="2000" dirty="0"/>
              <a:t> </a:t>
            </a:r>
            <a:r>
              <a:rPr lang="ru-RU" sz="2000" dirty="0" err="1"/>
              <a:t>Samawi</a:t>
            </a:r>
            <a:r>
              <a:rPr lang="ru-RU" sz="2000" dirty="0"/>
              <a:t> </a:t>
            </a:r>
            <a:r>
              <a:rPr lang="ru-RU" sz="2000" dirty="0" err="1"/>
              <a:t>Hamid</a:t>
            </a:r>
            <a:r>
              <a:rPr lang="ru-RU" sz="2000" dirty="0"/>
              <a:t>) и </a:t>
            </a:r>
            <a:r>
              <a:rPr lang="ru-RU" sz="2000" dirty="0" err="1"/>
              <a:t>NTG.Разработка</a:t>
            </a:r>
            <a:r>
              <a:rPr lang="ru-RU" sz="2000" dirty="0"/>
              <a:t> </a:t>
            </a:r>
            <a:r>
              <a:rPr lang="ru-RU" sz="2000" dirty="0" err="1"/>
              <a:t>LuaTeX</a:t>
            </a:r>
            <a:r>
              <a:rPr lang="ru-RU" sz="2000" dirty="0"/>
              <a:t> началась в 2006 году, первая бета версия летом 2007. Это приемник </a:t>
            </a:r>
            <a:r>
              <a:rPr lang="ru-RU" sz="2000" dirty="0" err="1"/>
              <a:t>Aleph</a:t>
            </a:r>
            <a:r>
              <a:rPr lang="ru-RU" sz="2000" dirty="0"/>
              <a:t> и </a:t>
            </a:r>
            <a:r>
              <a:rPr lang="ru-RU" sz="2000" dirty="0" err="1"/>
              <a:t>Pdftex</a:t>
            </a:r>
            <a:r>
              <a:rPr lang="ru-RU" sz="2000" dirty="0"/>
              <a:t>, используя </a:t>
            </a:r>
            <a:r>
              <a:rPr lang="ru-RU" sz="2000" dirty="0" err="1"/>
              <a:t>Lua</a:t>
            </a:r>
            <a:r>
              <a:rPr lang="ru-RU" sz="2000" dirty="0"/>
              <a:t> как интегрированный лёгкий язык программирования. </a:t>
            </a:r>
            <a:r>
              <a:rPr lang="ru-RU" sz="2000" dirty="0" err="1"/>
              <a:t>LuaTex</a:t>
            </a:r>
            <a:r>
              <a:rPr lang="ru-RU" sz="2000" dirty="0"/>
              <a:t> разработан </a:t>
            </a:r>
            <a:r>
              <a:rPr lang="ru-RU" sz="2000" dirty="0" err="1"/>
              <a:t>Taco</a:t>
            </a:r>
            <a:r>
              <a:rPr lang="ru-RU" sz="2000" dirty="0"/>
              <a:t> </a:t>
            </a:r>
            <a:r>
              <a:rPr lang="ru-RU" sz="2000" dirty="0" err="1"/>
              <a:t>Hoekwater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Статья по Омеге - </a:t>
            </a:r>
            <a:r>
              <a:rPr lang="en-US" sz="2900" dirty="0" smtClean="0">
                <a:hlinkClick r:id="rId2"/>
              </a:rPr>
              <a:t>en.wikipedia.org/wiki/Omega_</a:t>
            </a:r>
            <a:r>
              <a:rPr lang="en-US" sz="2900" dirty="0" smtClean="0"/>
              <a:t>(TEX) 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384470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Разновидности TeX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Den</dc:creator>
  <cp:lastModifiedBy>Den</cp:lastModifiedBy>
  <cp:revision>17</cp:revision>
  <dcterms:created xsi:type="dcterms:W3CDTF">2021-02-26T08:35:39Z</dcterms:created>
  <dcterms:modified xsi:type="dcterms:W3CDTF">2023-10-04T07:13:59Z</dcterms:modified>
</cp:coreProperties>
</file>