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4" r:id="rId11"/>
    <p:sldId id="263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B3661-2FF5-4585-96CF-63A43A89A90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7917F0E-1583-4502-8D06-8509DA4C5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39F1-3769-4235-BCAC-BC312EAD23A8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93DE-7875-4925-AFD9-F52D44257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357A6-0B44-4930-8BE3-D31D6382E84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6123-2BD3-43FE-80DC-DCBFE1997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5712-DB96-40C3-8926-46B360D70ED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590B-8D79-432E-854F-99430FA3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5F9-4FB1-43D3-9903-4F2DF2F4648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26717-B8E5-4309-A416-861A57467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CE8FF-0B87-4B96-BF1A-5FB011470586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0D377-CB74-4AA2-9002-3C64FEB8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E50ECD-0080-41ED-AA66-1F283DE9291C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2AC5D2-5D96-44BD-8E06-1397EBDE7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52CDD-9698-4803-BBAB-59ACF2B0BE71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DEB4-A3DA-48C5-8BA3-375861469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CE8B2-DE50-45C1-8B93-6FC152CA3129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60125-87FD-4B96-BB49-DFBBE5605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E1DE2-AF24-46A3-9BDC-AE70233278FD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9DD7B-8B4C-43E5-889F-18C4D9EB5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06A5-DEFC-443B-8F46-719A4F114DD3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803FC-BC79-424B-BC25-7CC369FB2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D938999F-7C33-4B21-8210-9A8CA909FDCE}" type="datetimeFigureOut">
              <a:rPr lang="ru-RU"/>
              <a:pPr>
                <a:defRPr/>
              </a:pPr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DADE743-4B1F-45EA-813E-94338AA98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73" r:id="rId5"/>
    <p:sldLayoutId id="2147483674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>
    <p:zoom/>
  </p:transition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908050"/>
            <a:ext cx="8064500" cy="2160588"/>
          </a:xfrm>
        </p:spPr>
        <p:txBody>
          <a:bodyPr/>
          <a:lstStyle/>
          <a:p>
            <a:r>
              <a:rPr lang="ru-RU" smtClean="0"/>
              <a:t>Клубное учреждение как коллективная форма организации досуга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550"/>
          </a:xfrm>
        </p:spPr>
        <p:txBody>
          <a:bodyPr/>
          <a:lstStyle/>
          <a:p>
            <a:pPr marL="63500" algn="just"/>
            <a:endParaRPr 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x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Оказание услуг клубного учреждения 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требования к услугам клуба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233" t="20615" r="22850" b="14442"/>
          <a:stretch>
            <a:fillRect/>
          </a:stretch>
        </p:blipFill>
        <p:spPr>
          <a:xfrm>
            <a:off x="611188" y="908050"/>
            <a:ext cx="8272462" cy="50419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22" t="25610" r="22850" b="32761"/>
          <a:stretch>
            <a:fillRect/>
          </a:stretch>
        </p:blipFill>
        <p:spPr>
          <a:xfrm>
            <a:off x="207963" y="2276475"/>
            <a:ext cx="8388350" cy="3744913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22" t="22281" r="22850" b="7782"/>
          <a:stretch>
            <a:fillRect/>
          </a:stretch>
        </p:blipFill>
        <p:spPr>
          <a:xfrm>
            <a:off x="1042988" y="1341438"/>
            <a:ext cx="6529387" cy="48958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9275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Организация работы клубных формирований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Основными формами являются: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студии технического творчества, литературные и музыкальные объединения,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дискуссионные клубы,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студии молодежных субкультур,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клубы семейного творчества,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авторской песни,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исторического реконструкции,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цветоводства,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объединения фото-, </a:t>
            </a:r>
            <a:r>
              <a:rPr lang="ru-RU" dirty="0" err="1" smtClean="0"/>
              <a:t>видеолюбителей</a:t>
            </a:r>
            <a:r>
              <a:rPr lang="ru-RU" dirty="0" smtClean="0"/>
              <a:t>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клубы веселых и находчивых, пожилого человека, женские клубы,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кружки мягкой игрушки,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студии изобразительного искусства и другие.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Главные направления их деятельности: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общественно-политическое;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художественно-творческое;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/>
              <a:t>культурно-досуговое</a:t>
            </a:r>
            <a:r>
              <a:rPr lang="ru-RU" dirty="0" smtClean="0"/>
              <a:t>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научно-познавательное;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технического творчества;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спортивно-оздоровительное;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err="1" smtClean="0"/>
              <a:t>коллекционно-собирательское</a:t>
            </a:r>
            <a:r>
              <a:rPr lang="ru-RU" dirty="0" smtClean="0"/>
              <a:t>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семейно-бытовое;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профессиональное;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социально-демографическое и другие.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Понятие клубного учреждения и его отличительные черты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435975" cy="4800600"/>
          </a:xfrm>
        </p:spPr>
        <p:txBody>
          <a:bodyPr/>
          <a:lstStyle/>
          <a:p>
            <a:r>
              <a:rPr lang="ru-RU" smtClean="0"/>
              <a:t>Клубное учреждение является субъектом обеспечения государственной культурной политики и конституционных прав граждан Российской Федерации на доступ к культурным ценностям, участие в культурной жизни; создаётся в целях реализации полномочий органов местного самоуправления по решению вопросов местного значения в сфере культуры муниципального образования. 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5175"/>
            <a:ext cx="8686800" cy="5111750"/>
          </a:xfrm>
        </p:spPr>
        <p:txBody>
          <a:bodyPr>
            <a:normAutofit fontScale="4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400" dirty="0" smtClean="0"/>
              <a:t>Цель деятельности клубного учреждения – создание благоприятных условий для развития творческого потенциала и духовно-нравственного самоопределения личности, сохранения и распространения нематериального культурного наследия посредством организации досуга жителей муниципального образования.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3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3400" dirty="0" smtClean="0"/>
              <a:t>Задачами клубного учреждения являются: </a:t>
            </a:r>
            <a:br>
              <a:rPr lang="ru-RU" sz="3400" dirty="0" smtClean="0"/>
            </a:br>
            <a:r>
              <a:rPr lang="ru-RU" sz="3400" dirty="0" smtClean="0"/>
              <a:t>- формирование и удовлетворение потребностей населения в сохранении и развитии традиционного народного художественного творчества, любительского (самодеятельного) творчества, творческой инициативы и социально-культурной активности населения; </a:t>
            </a:r>
            <a:br>
              <a:rPr lang="ru-RU" sz="3400" dirty="0" smtClean="0"/>
            </a:br>
            <a:r>
              <a:rPr lang="ru-RU" sz="3400" dirty="0" smtClean="0"/>
              <a:t>- предоставление услуг социально-культурного, оздоровительного и развлекательного характера, доступных широким слоям населения; </a:t>
            </a:r>
            <a:br>
              <a:rPr lang="ru-RU" sz="3400" dirty="0" smtClean="0"/>
            </a:br>
            <a:r>
              <a:rPr lang="ru-RU" sz="3400" dirty="0" smtClean="0"/>
              <a:t>- сохранение и развитие культуры коренных малочисленных народов и иных самобытных национальных культур, возрождение, сохранение и развитие народных художественных ремёсел, в том числе бытовавших на территории муниципального образования; </a:t>
            </a:r>
            <a:br>
              <a:rPr lang="ru-RU" sz="3400" dirty="0" smtClean="0"/>
            </a:br>
            <a:r>
              <a:rPr lang="ru-RU" sz="3400" dirty="0" smtClean="0"/>
              <a:t>- обеспечение равного доступа всех категорий населения </a:t>
            </a:r>
            <a:r>
              <a:rPr lang="ru-RU" sz="3400" dirty="0" err="1" smtClean="0"/>
              <a:t>культурно-досуговым</a:t>
            </a:r>
            <a:r>
              <a:rPr lang="ru-RU" sz="3400" dirty="0" smtClean="0"/>
              <a:t> услугам и продуктам независимо от места проживания; </a:t>
            </a:r>
            <a:br>
              <a:rPr lang="ru-RU" sz="3400" dirty="0" smtClean="0"/>
            </a:br>
            <a:r>
              <a:rPr lang="ru-RU" sz="3400" dirty="0" smtClean="0"/>
              <a:t>- расширение спектра предоставляемых населению </a:t>
            </a:r>
            <a:r>
              <a:rPr lang="ru-RU" sz="3400" dirty="0" err="1" smtClean="0"/>
              <a:t>культурно-досуговых</a:t>
            </a:r>
            <a:r>
              <a:rPr lang="ru-RU" sz="3400" dirty="0" smtClean="0"/>
              <a:t> услуг; </a:t>
            </a:r>
            <a:br>
              <a:rPr lang="ru-RU" sz="3400" dirty="0" smtClean="0"/>
            </a:br>
            <a:r>
              <a:rPr lang="ru-RU" sz="3400" dirty="0" smtClean="0"/>
              <a:t>- вовлечение различных социальных групп в деятельность клубных формирований; </a:t>
            </a:r>
            <a:br>
              <a:rPr lang="ru-RU" sz="3400" dirty="0" smtClean="0"/>
            </a:br>
            <a:r>
              <a:rPr lang="ru-RU" sz="3400" dirty="0" smtClean="0"/>
              <a:t>- создание условий для массового вовлечения широких слоёв населения в культурный процесс; </a:t>
            </a:r>
            <a:br>
              <a:rPr lang="ru-RU" sz="3400" dirty="0" smtClean="0"/>
            </a:br>
            <a:r>
              <a:rPr lang="ru-RU" sz="3400" dirty="0" smtClean="0"/>
              <a:t>- просветительская деятельность, особенно среди подрастающего поколения; </a:t>
            </a:r>
            <a:br>
              <a:rPr lang="ru-RU" sz="3400" dirty="0" smtClean="0"/>
            </a:br>
            <a:r>
              <a:rPr lang="ru-RU" sz="3400" dirty="0" smtClean="0"/>
              <a:t>- поддержание баланса </a:t>
            </a:r>
            <a:r>
              <a:rPr lang="ru-RU" sz="3400" dirty="0" err="1" smtClean="0"/>
              <a:t>инновационности</a:t>
            </a:r>
            <a:r>
              <a:rPr lang="ru-RU" sz="3400" dirty="0" smtClean="0"/>
              <a:t> и традиционности в основной деятельности; </a:t>
            </a:r>
            <a:br>
              <a:rPr lang="ru-RU" sz="3400" dirty="0" smtClean="0"/>
            </a:br>
            <a:r>
              <a:rPr lang="ru-RU" sz="3400" dirty="0" smtClean="0"/>
              <a:t>- развитие современных форм организации культурного досуга с учётом потребностей различных социально-возрастных групп населения. 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66800"/>
          </a:xfrm>
        </p:spPr>
        <p:txBody>
          <a:bodyPr/>
          <a:lstStyle/>
          <a:p>
            <a:r>
              <a:rPr lang="ru-RU" b="1" smtClean="0"/>
              <a:t>Виды клубных учреждений </a:t>
            </a:r>
            <a:endParaRPr lang="ru-RU" smtClean="0"/>
          </a:p>
        </p:txBody>
      </p:sp>
      <p:pic>
        <p:nvPicPr>
          <p:cNvPr id="16386" name="Содержимое 3" descr="106133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12875"/>
            <a:ext cx="5765800" cy="43243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/>
          <a:lstStyle/>
          <a:p>
            <a:r>
              <a:rPr lang="ru-RU" smtClean="0"/>
              <a:t>Дом культуры</a:t>
            </a:r>
          </a:p>
        </p:txBody>
      </p:sp>
      <p:pic>
        <p:nvPicPr>
          <p:cNvPr id="17410" name="Содержимое 3" descr="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89100" y="2249488"/>
            <a:ext cx="5765800" cy="432435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Содержимое 5" descr="1378927440_centr-dosuga-ul-vaturina-2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66900"/>
            <a:ext cx="7559675" cy="4687888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229600" cy="1066800"/>
          </a:xfrm>
        </p:spPr>
        <p:txBody>
          <a:bodyPr/>
          <a:lstStyle/>
          <a:p>
            <a:r>
              <a:rPr lang="ru-RU" smtClean="0"/>
              <a:t>Дворец культуры</a:t>
            </a:r>
          </a:p>
        </p:txBody>
      </p:sp>
      <p:pic>
        <p:nvPicPr>
          <p:cNvPr id="19458" name="Содержимое 3" descr="we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8842375" cy="4608512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Ресурсное обеспечение учреждений клубного типа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4324350"/>
          </a:xfrm>
        </p:spPr>
        <p:txBody>
          <a:bodyPr>
            <a:normAutofit fontScale="6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Потенциал клубного учреждения характеризуют несколько разновидностей ресурсов.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Нормативный ресурс представляет собой массив правовых и организационно-технологических документов и инструктивной информации, определяющий организационный порядок подготовки и проведения социально-культурной деятельности.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К кадровому (интеллектуальному) ресурсу относится номенклатура специалистов, а также технического и вспомогательного персонала, по своим характеристикам, прежде всего, профессиональному и интеллектуальному уровню, соответствующих назначению (набору функций) организации и обеспечивающих качество производимого культурного продукта (благ и услуг).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/>
              <a:t>Финансовый ресурс состоит из бюджетных и внебюджетных источников финансирования, использование которых не противоречит действующему в Российской Федерации законодательству.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8229600" cy="6308725"/>
          </a:xfrm>
        </p:spPr>
        <p:txBody>
          <a:bodyPr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4900" dirty="0" smtClean="0">
              <a:solidFill>
                <a:schemeClr val="bg1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4900" dirty="0" smtClean="0"/>
              <a:t>Материально-технический ресурс включает в себя специальное оборудование, имущество, инвентарь для производства и эксплуатации культурного продукта (благ и услуг) и создания соответствующей среды для обеспечения культурной, просветительской и </a:t>
            </a:r>
            <a:r>
              <a:rPr lang="ru-RU" sz="4900" dirty="0" err="1" smtClean="0"/>
              <a:t>досуговой</a:t>
            </a:r>
            <a:r>
              <a:rPr lang="ru-RU" sz="4900" dirty="0" smtClean="0"/>
              <a:t> деятельности. Составной частью материально-технического ресурса является недвижимость, необходимая для оптимального функционирования объектов </a:t>
            </a:r>
            <a:r>
              <a:rPr lang="ru-RU" sz="4900" dirty="0" err="1" smtClean="0"/>
              <a:t>социокультурного</a:t>
            </a:r>
            <a:r>
              <a:rPr lang="ru-RU" sz="4900" dirty="0" smtClean="0"/>
              <a:t> назначения. К видам недвижимости относятся: здания, помещения, специально обустроенные сооружения и территория под ними.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4900" dirty="0" smtClean="0"/>
              <a:t>Социально-демографический ресурс обозначает совокупность физических лиц, проживающих на территории конкретного региона (города, микрорайона, посёлка). Эти лица различаются по возрастным, социальным, профессиональным, этническим и другим признакам. Они представляют собой категорию либо активно задействованных участников социально-культурной деятельности (реальную аудиторию клуба, парка, музея и др.), либо на данный момент по ряду объективных причин (в том числе личного характера) не участвующих в </a:t>
            </a:r>
            <a:r>
              <a:rPr lang="ru-RU" sz="4900" dirty="0" err="1" smtClean="0"/>
              <a:t>социокультурных</a:t>
            </a:r>
            <a:r>
              <a:rPr lang="ru-RU" sz="4900" dirty="0" smtClean="0"/>
              <a:t> мероприятиях (потенциальную аудиторию).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49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49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900" dirty="0" smtClean="0"/>
              <a:t>В информационно-методическом ресурсе объединены все возможные средства и способы организационно-методического руководства, информационно-методического обеспечения, переподготовки и повышения квалификации кадров в области социально-культурной деятельности.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</TotalTime>
  <Words>516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Georgia</vt:lpstr>
      <vt:lpstr>Arial</vt:lpstr>
      <vt:lpstr>Trebuchet MS</vt:lpstr>
      <vt:lpstr>Wingdings 2</vt:lpstr>
      <vt:lpstr>Calibri</vt:lpstr>
      <vt:lpstr>Городская</vt:lpstr>
      <vt:lpstr>Городская</vt:lpstr>
      <vt:lpstr>Городская</vt:lpstr>
      <vt:lpstr>Городская</vt:lpstr>
      <vt:lpstr>Клубное учреждение как коллективная форма организации досуга</vt:lpstr>
      <vt:lpstr>Понятие клубного учреждения и его отличительные черты</vt:lpstr>
      <vt:lpstr>Слайд 3</vt:lpstr>
      <vt:lpstr>Виды клубных учреждений </vt:lpstr>
      <vt:lpstr>Дом культуры</vt:lpstr>
      <vt:lpstr>Слайд 6</vt:lpstr>
      <vt:lpstr>Дворец культуры</vt:lpstr>
      <vt:lpstr> Ресурсное обеспечение учреждений клубного типа</vt:lpstr>
      <vt:lpstr>Слайд 9</vt:lpstr>
      <vt:lpstr>Слайд 10</vt:lpstr>
      <vt:lpstr>Оказание услуг клубного учреждения и  требования к услугам клуба </vt:lpstr>
      <vt:lpstr>Слайд 12</vt:lpstr>
      <vt:lpstr>Слайд 13</vt:lpstr>
      <vt:lpstr>Слайд 14</vt:lpstr>
      <vt:lpstr>Организация работы клубных формирований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Клубное учреждение как коллективная форма организации досуга</dc:title>
  <dc:creator>Оператор</dc:creator>
  <cp:lastModifiedBy>stud</cp:lastModifiedBy>
  <cp:revision>4</cp:revision>
  <dcterms:created xsi:type="dcterms:W3CDTF">2017-12-08T08:27:08Z</dcterms:created>
  <dcterms:modified xsi:type="dcterms:W3CDTF">2017-12-08T09:04:34Z</dcterms:modified>
</cp:coreProperties>
</file>