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9" r:id="rId5"/>
    <p:sldId id="258" r:id="rId6"/>
    <p:sldId id="263" r:id="rId7"/>
    <p:sldId id="262" r:id="rId8"/>
    <p:sldId id="265" r:id="rId9"/>
    <p:sldId id="261" r:id="rId10"/>
    <p:sldId id="264" r:id="rId11"/>
    <p:sldId id="272" r:id="rId12"/>
    <p:sldId id="271" r:id="rId13"/>
    <p:sldId id="273" r:id="rId14"/>
    <p:sldId id="270" r:id="rId15"/>
    <p:sldId id="269" r:id="rId16"/>
    <p:sldId id="268" r:id="rId17"/>
    <p:sldId id="267" r:id="rId18"/>
    <p:sldId id="274" r:id="rId19"/>
    <p:sldId id="266" r:id="rId20"/>
    <p:sldId id="277" r:id="rId21"/>
    <p:sldId id="276" r:id="rId22"/>
    <p:sldId id="275" r:id="rId23"/>
    <p:sldId id="280" r:id="rId24"/>
    <p:sldId id="279" r:id="rId25"/>
    <p:sldId id="284" r:id="rId26"/>
    <p:sldId id="283" r:id="rId27"/>
    <p:sldId id="282" r:id="rId28"/>
    <p:sldId id="281" r:id="rId29"/>
    <p:sldId id="286" r:id="rId30"/>
    <p:sldId id="285" r:id="rId31"/>
    <p:sldId id="288" r:id="rId32"/>
    <p:sldId id="287" r:id="rId33"/>
    <p:sldId id="292" r:id="rId34"/>
    <p:sldId id="289" r:id="rId35"/>
    <p:sldId id="291" r:id="rId36"/>
    <p:sldId id="290" r:id="rId37"/>
    <p:sldId id="294" r:id="rId38"/>
    <p:sldId id="293" r:id="rId39"/>
    <p:sldId id="295" r:id="rId40"/>
    <p:sldId id="296" r:id="rId41"/>
    <p:sldId id="297" r:id="rId42"/>
    <p:sldId id="298" r:id="rId43"/>
    <p:sldId id="302" r:id="rId44"/>
    <p:sldId id="303" r:id="rId45"/>
    <p:sldId id="304" r:id="rId46"/>
    <p:sldId id="305" r:id="rId47"/>
    <p:sldId id="306" r:id="rId48"/>
    <p:sldId id="301" r:id="rId49"/>
    <p:sldId id="300" r:id="rId50"/>
    <p:sldId id="308" r:id="rId51"/>
    <p:sldId id="307" r:id="rId52"/>
    <p:sldId id="299" r:id="rId53"/>
    <p:sldId id="311" r:id="rId54"/>
    <p:sldId id="310" r:id="rId55"/>
    <p:sldId id="309" r:id="rId56"/>
    <p:sldId id="315" r:id="rId57"/>
    <p:sldId id="312" r:id="rId58"/>
    <p:sldId id="313" r:id="rId59"/>
    <p:sldId id="314" r:id="rId60"/>
    <p:sldId id="316" r:id="rId61"/>
    <p:sldId id="317" r:id="rId62"/>
    <p:sldId id="278"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0A62A92-4A84-460E-B3AC-9C09FFD38107}" type="datetimeFigureOut">
              <a:rPr lang="ru-RU" smtClean="0"/>
              <a:t>02.09.2020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192DBB-5CFE-4D0B-A88C-924F577E4C5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A62A92-4A84-460E-B3AC-9C09FFD38107}" type="datetimeFigureOut">
              <a:rPr lang="ru-RU" smtClean="0"/>
              <a:t>02.09.2020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192DBB-5CFE-4D0B-A88C-924F577E4C5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A62A92-4A84-460E-B3AC-9C09FFD38107}" type="datetimeFigureOut">
              <a:rPr lang="ru-RU" smtClean="0"/>
              <a:t>02.09.2020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192DBB-5CFE-4D0B-A88C-924F577E4C5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A62A92-4A84-460E-B3AC-9C09FFD38107}" type="datetimeFigureOut">
              <a:rPr lang="ru-RU" smtClean="0"/>
              <a:t>02.09.2020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192DBB-5CFE-4D0B-A88C-924F577E4C5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0A62A92-4A84-460E-B3AC-9C09FFD38107}" type="datetimeFigureOut">
              <a:rPr lang="ru-RU" smtClean="0"/>
              <a:t>02.09.2020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192DBB-5CFE-4D0B-A88C-924F577E4C5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0A62A92-4A84-460E-B3AC-9C09FFD38107}" type="datetimeFigureOut">
              <a:rPr lang="ru-RU" smtClean="0"/>
              <a:t>02.09.2020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192DBB-5CFE-4D0B-A88C-924F577E4C5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0A62A92-4A84-460E-B3AC-9C09FFD38107}" type="datetimeFigureOut">
              <a:rPr lang="ru-RU" smtClean="0"/>
              <a:t>02.09.2020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8192DBB-5CFE-4D0B-A88C-924F577E4C5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0A62A92-4A84-460E-B3AC-9C09FFD38107}" type="datetimeFigureOut">
              <a:rPr lang="ru-RU" smtClean="0"/>
              <a:t>02.09.2020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8192DBB-5CFE-4D0B-A88C-924F577E4C5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A62A92-4A84-460E-B3AC-9C09FFD38107}" type="datetimeFigureOut">
              <a:rPr lang="ru-RU" smtClean="0"/>
              <a:t>02.09.2020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192DBB-5CFE-4D0B-A88C-924F577E4C5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A62A92-4A84-460E-B3AC-9C09FFD38107}" type="datetimeFigureOut">
              <a:rPr lang="ru-RU" smtClean="0"/>
              <a:t>02.09.2020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192DBB-5CFE-4D0B-A88C-924F577E4C5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A62A92-4A84-460E-B3AC-9C09FFD38107}" type="datetimeFigureOut">
              <a:rPr lang="ru-RU" smtClean="0"/>
              <a:t>02.09.2020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192DBB-5CFE-4D0B-A88C-924F577E4C5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62A92-4A84-460E-B3AC-9C09FFD38107}" type="datetimeFigureOut">
              <a:rPr lang="ru-RU" smtClean="0"/>
              <a:t>02.09.2020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92DBB-5CFE-4D0B-A88C-924F577E4C5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computer-museum.ru/histussr/0_2.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Специализированные ЭВМ</a:t>
            </a:r>
            <a:endParaRPr lang="ru-RU" dirty="0"/>
          </a:p>
        </p:txBody>
      </p:sp>
      <p:sp>
        <p:nvSpPr>
          <p:cNvPr id="4" name="Подзаголовок 2"/>
          <p:cNvSpPr>
            <a:spLocks noGrp="1"/>
          </p:cNvSpPr>
          <p:nvPr>
            <p:ph type="subTitle" idx="1"/>
          </p:nvPr>
        </p:nvSpPr>
        <p:spPr>
          <a:xfrm>
            <a:off x="1371600" y="4857760"/>
            <a:ext cx="7058052" cy="781040"/>
          </a:xfrm>
        </p:spPr>
        <p:txBody>
          <a:bodyPr>
            <a:normAutofit/>
          </a:bodyPr>
          <a:lstStyle/>
          <a:p>
            <a:pPr algn="r"/>
            <a:r>
              <a:rPr lang="ru-RU" sz="1000" dirty="0" smtClean="0"/>
              <a:t>Магистранты</a:t>
            </a:r>
          </a:p>
          <a:p>
            <a:pPr algn="r"/>
            <a:r>
              <a:rPr lang="ru-RU" sz="1000" dirty="0" smtClean="0"/>
              <a:t>Кафедра ИС</a:t>
            </a:r>
          </a:p>
          <a:p>
            <a:pPr algn="r"/>
            <a:r>
              <a:rPr lang="ru-RU" sz="1000" dirty="0" err="1" smtClean="0"/>
              <a:t>ТвГТУ</a:t>
            </a:r>
            <a:endParaRPr lang="ru-RU"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7"/>
            <a:ext cx="8229600" cy="1071570"/>
          </a:xfrm>
        </p:spPr>
        <p:txBody>
          <a:bodyPr>
            <a:normAutofit/>
          </a:bodyPr>
          <a:lstStyle/>
          <a:p>
            <a:pPr>
              <a:buNone/>
            </a:pPr>
            <a:r>
              <a:rPr lang="ru-RU" sz="1600" dirty="0" smtClean="0"/>
              <a:t>        В 1964 году модульный ВЦ «Платформа» был принят на «снабжение». После этого, проект еще модернизировался, была удвоена ОП каждой ЭВМ за счет резервного ферритового куба, дополнительно встроена ПЗУ на ферритовых сердечниках, стала возможной реализация совместной работы двух ЭВМ.</a:t>
            </a:r>
            <a:endParaRPr lang="ru-RU" sz="1600" dirty="0"/>
          </a:p>
        </p:txBody>
      </p:sp>
      <p:pic>
        <p:nvPicPr>
          <p:cNvPr id="6146" name="Picture 2"/>
          <p:cNvPicPr>
            <a:picLocks noChangeAspect="1" noChangeArrowheads="1"/>
          </p:cNvPicPr>
          <p:nvPr/>
        </p:nvPicPr>
        <p:blipFill>
          <a:blip r:embed="rId2" cstate="print"/>
          <a:srcRect/>
          <a:stretch>
            <a:fillRect/>
          </a:stretch>
        </p:blipFill>
        <p:spPr bwMode="auto">
          <a:xfrm>
            <a:off x="1500166" y="1571612"/>
            <a:ext cx="6315075" cy="48101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3200" b="1" dirty="0" smtClean="0"/>
              <a:t>ЭВМ «Гранит»</a:t>
            </a:r>
            <a:endParaRPr lang="ru-RU" sz="3200" dirty="0"/>
          </a:p>
        </p:txBody>
      </p:sp>
      <p:sp>
        <p:nvSpPr>
          <p:cNvPr id="3" name="Содержимое 2"/>
          <p:cNvSpPr>
            <a:spLocks noGrp="1"/>
          </p:cNvSpPr>
          <p:nvPr>
            <p:ph idx="1"/>
          </p:nvPr>
        </p:nvSpPr>
        <p:spPr>
          <a:xfrm>
            <a:off x="457200" y="1071546"/>
            <a:ext cx="4686304" cy="5054617"/>
          </a:xfrm>
        </p:spPr>
        <p:txBody>
          <a:bodyPr>
            <a:normAutofit/>
          </a:bodyPr>
          <a:lstStyle/>
          <a:p>
            <a:pPr>
              <a:buNone/>
            </a:pPr>
            <a:r>
              <a:rPr lang="ru-RU" sz="1600" dirty="0" smtClean="0"/>
              <a:t>        Специализированная ЭВМ применялась </a:t>
            </a:r>
            <a:r>
              <a:rPr lang="ru-RU" sz="1600" b="1" dirty="0" smtClean="0"/>
              <a:t>для</a:t>
            </a:r>
            <a:r>
              <a:rPr lang="ru-RU" sz="1600" dirty="0" smtClean="0"/>
              <a:t> </a:t>
            </a:r>
            <a:r>
              <a:rPr lang="ru-RU" sz="1600" b="1" dirty="0" smtClean="0"/>
              <a:t>статистической обработки </a:t>
            </a:r>
            <a:r>
              <a:rPr lang="ru-RU" sz="1600" dirty="0" smtClean="0"/>
              <a:t>большого количества результатов наблюдений и была создана по заказу Главного артиллерийским управлением Министерства Обороны СССР для повышения эффективности артиллерийской стрельбы. В 1957 году была отправлена на один из артиллерийских полигонов Министерства обороны. Использовалась для пристрелки артиллерийских орудий.</a:t>
            </a:r>
          </a:p>
          <a:p>
            <a:pPr>
              <a:buNone/>
            </a:pPr>
            <a:endParaRPr lang="ru-RU" sz="1600" dirty="0" smtClean="0"/>
          </a:p>
          <a:p>
            <a:pPr>
              <a:buNone/>
            </a:pPr>
            <a:r>
              <a:rPr lang="ru-RU" sz="1600" dirty="0" smtClean="0"/>
              <a:t>        ЭВМ состояла из вычислительного устройства, накапливающего сумму парных произведений, комплекта устройств для подготовки перфоленты (кинопленка шириной 35 мм), выходного перфоратора и печатающего устройства, потребляемая мощность составляла 4,5 </a:t>
            </a:r>
            <a:r>
              <a:rPr lang="ru-RU" sz="1600" dirty="0" err="1" smtClean="0"/>
              <a:t>кВА</a:t>
            </a:r>
            <a:r>
              <a:rPr lang="ru-RU" sz="1600" dirty="0" smtClean="0"/>
              <a:t>. Занимала такая ЭВМ 30 квадратных метров.</a:t>
            </a:r>
            <a:endParaRPr lang="ru-RU" sz="1600" dirty="0"/>
          </a:p>
        </p:txBody>
      </p:sp>
      <p:pic>
        <p:nvPicPr>
          <p:cNvPr id="7170" name="Picture 2"/>
          <p:cNvPicPr>
            <a:picLocks noChangeAspect="1" noChangeArrowheads="1"/>
          </p:cNvPicPr>
          <p:nvPr/>
        </p:nvPicPr>
        <p:blipFill>
          <a:blip r:embed="rId2" cstate="print"/>
          <a:srcRect/>
          <a:stretch>
            <a:fillRect/>
          </a:stretch>
        </p:blipFill>
        <p:spPr bwMode="auto">
          <a:xfrm>
            <a:off x="5357818" y="1142984"/>
            <a:ext cx="3390900" cy="4038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ЭВМ «Клен» и вычислительные комплексы «Клен-1» и «Клен-2»</a:t>
            </a:r>
            <a:endParaRPr lang="ru-RU" sz="3200" dirty="0"/>
          </a:p>
        </p:txBody>
      </p:sp>
      <p:sp>
        <p:nvSpPr>
          <p:cNvPr id="3" name="Содержимое 2"/>
          <p:cNvSpPr>
            <a:spLocks noGrp="1"/>
          </p:cNvSpPr>
          <p:nvPr>
            <p:ph idx="1"/>
          </p:nvPr>
        </p:nvSpPr>
        <p:spPr/>
        <p:txBody>
          <a:bodyPr>
            <a:noAutofit/>
          </a:bodyPr>
          <a:lstStyle/>
          <a:p>
            <a:pPr>
              <a:buNone/>
            </a:pPr>
            <a:r>
              <a:rPr lang="ru-RU" sz="1600" dirty="0" smtClean="0"/>
              <a:t>        Начиная с 1962 года и по 1968 в Научно-исследовательском институте электронного машиностроения (НИЭМ) был создана ЭВМ «Клен» и ЭВК «Клен-1» и «Клен-2», на них работала </a:t>
            </a:r>
            <a:r>
              <a:rPr lang="ru-RU" sz="1600" b="1" dirty="0" smtClean="0"/>
              <a:t>распределённая система обработки спутниковой информации</a:t>
            </a:r>
            <a:r>
              <a:rPr lang="ru-RU" sz="1600" dirty="0" smtClean="0"/>
              <a:t>. </a:t>
            </a:r>
          </a:p>
          <a:p>
            <a:pPr>
              <a:buNone/>
            </a:pPr>
            <a:r>
              <a:rPr lang="ru-RU" sz="1600" dirty="0"/>
              <a:t> </a:t>
            </a:r>
            <a:r>
              <a:rPr lang="ru-RU" sz="1600" dirty="0" smtClean="0"/>
              <a:t>      </a:t>
            </a:r>
          </a:p>
          <a:p>
            <a:pPr>
              <a:buNone/>
            </a:pPr>
            <a:r>
              <a:rPr lang="ru-RU" sz="1600" dirty="0"/>
              <a:t> </a:t>
            </a:r>
            <a:r>
              <a:rPr lang="ru-RU" sz="1600" dirty="0" smtClean="0"/>
              <a:t>      Целью данной разработки была автоматизация обработки телеметрической информации, поступающей с искусственных спутников земли</a:t>
            </a:r>
            <a:br>
              <a:rPr lang="ru-RU" sz="1600" dirty="0" smtClean="0"/>
            </a:br>
            <a:r>
              <a:rPr lang="ru-RU" sz="1600" dirty="0" smtClean="0"/>
              <a:t/>
            </a:r>
            <a:br>
              <a:rPr lang="ru-RU" sz="1600" dirty="0" smtClean="0"/>
            </a:br>
            <a:r>
              <a:rPr lang="ru-RU" sz="1600" dirty="0" err="1" smtClean="0"/>
              <a:t>Одноадрессная</a:t>
            </a:r>
            <a:r>
              <a:rPr lang="ru-RU" sz="1600" dirty="0" smtClean="0"/>
              <a:t> параллельного действия ЭВМ «Клен» оперировала с числами, представленными в формате с фиксированной перед старшим разрядом запятой. Числовые данные представлялись в 27-разрядной сетке, где 23 разряда занимала цифровая часть, один разряд – знак числа, три разряда отводились под контроль по модулю два. Команда занимала 33 двоичных разряда, 7 из них для предоставления кода операции, 16 — адреса, а 4 разряда — код конфигурации чисел, 3 — для кода модификации адреса, 3 разряда- для контроля по модулю два и три. Емкость оперативной памяти ЭВМ 8192 (8К) 27-разрядных слова. Время выполнения коротких операций, таких как сложения, операций переходов составляло 4,5 мкс, умножение выполнялось за 25,5 мкс. Система команд ЭВМ «Клен» включала в свой состав 83 команды, особенностью которых являлась возможность работы с различными конфигурациями чисел.</a:t>
            </a:r>
            <a:br>
              <a:rPr lang="ru-RU" sz="1600" dirty="0" smtClean="0"/>
            </a:br>
            <a:r>
              <a:rPr lang="ru-RU" sz="1600" dirty="0" smtClean="0"/>
              <a:t/>
            </a:r>
            <a:br>
              <a:rPr lang="ru-RU" sz="1600" dirty="0" smtClean="0"/>
            </a:br>
            <a:endParaRPr lang="ru-RU"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a:bodyPr>
          <a:lstStyle/>
          <a:p>
            <a:pPr>
              <a:buNone/>
            </a:pPr>
            <a:r>
              <a:rPr lang="ru-RU" sz="1600" dirty="0" smtClean="0"/>
              <a:t/>
            </a:r>
            <a:br>
              <a:rPr lang="ru-RU" sz="1600" dirty="0" smtClean="0"/>
            </a:br>
            <a:r>
              <a:rPr lang="ru-RU" sz="1600" dirty="0" smtClean="0"/>
              <a:t>В ЭВМ «Клен» было традиционное устройство ввода данных с перфокарт, 27 разрядных каналов для связи с внешними абонентами, для вывода данных — печатающее устройство.</a:t>
            </a:r>
            <a:br>
              <a:rPr lang="ru-RU" sz="1600" dirty="0" smtClean="0"/>
            </a:br>
            <a:r>
              <a:rPr lang="ru-RU" sz="1600" dirty="0" smtClean="0"/>
              <a:t/>
            </a:r>
            <a:br>
              <a:rPr lang="ru-RU" sz="1600" dirty="0" smtClean="0"/>
            </a:br>
            <a:r>
              <a:rPr lang="ru-RU" sz="1600" dirty="0" smtClean="0"/>
              <a:t>+5 до +40 градусов Цельсия — диапазон температуры для оптимальной работы машины.</a:t>
            </a:r>
            <a:br>
              <a:rPr lang="ru-RU" sz="1600" dirty="0" smtClean="0"/>
            </a:br>
            <a:r>
              <a:rPr lang="ru-RU" sz="1600" dirty="0" smtClean="0"/>
              <a:t/>
            </a:r>
            <a:br>
              <a:rPr lang="ru-RU" sz="1600" dirty="0" smtClean="0"/>
            </a:br>
            <a:r>
              <a:rPr lang="ru-RU" sz="1600" dirty="0" smtClean="0"/>
              <a:t>Специально для машины «Клен» была разработана импульсно-потенциальная система элементов с диодно-резистивной логикой и максимальной частотой работы 660 кГц. Время задержки логических элементов системы — 50 нс, время задержки элементов системы, которые использовались в последовательных цепях — 20-30 нс. В цепях сумматоров и контроля были использованы специальные логические элементы. </a:t>
            </a:r>
            <a:br>
              <a:rPr lang="ru-RU" sz="1600" dirty="0" smtClean="0"/>
            </a:br>
            <a:r>
              <a:rPr lang="ru-RU" sz="1600" dirty="0" smtClean="0"/>
              <a:t/>
            </a:r>
            <a:br>
              <a:rPr lang="ru-RU" sz="1600" dirty="0" smtClean="0"/>
            </a:br>
            <a:r>
              <a:rPr lang="ru-RU" sz="1600" dirty="0" smtClean="0"/>
              <a:t>ОЗУ в ЭВМ использовалась на ферритовых сердечниках типа ВТ-7 с временем цикла 6,0 мкс и временем считывания 2,25 мкс. В качестве долговременного запоминающего устройства использовано ЗУ на </a:t>
            </a:r>
            <a:r>
              <a:rPr lang="ru-RU" sz="1600" dirty="0" err="1" smtClean="0"/>
              <a:t>оксиферовых</a:t>
            </a:r>
            <a:r>
              <a:rPr lang="ru-RU" sz="1600" dirty="0" smtClean="0"/>
              <a:t> сердечниках с постоянной прошивкой, время цикла ДЗУ составляло 4,5 мкс, а время считывания – 2,25 мкс.</a:t>
            </a:r>
            <a:endParaRPr lang="ru-RU"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909638" y="1095375"/>
            <a:ext cx="7324725" cy="46672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9"/>
            <a:ext cx="8229600" cy="1571636"/>
          </a:xfrm>
        </p:spPr>
        <p:txBody>
          <a:bodyPr>
            <a:normAutofit/>
          </a:bodyPr>
          <a:lstStyle/>
          <a:p>
            <a:pPr>
              <a:buNone/>
            </a:pPr>
            <a:r>
              <a:rPr lang="ru-RU" sz="1600" dirty="0" smtClean="0"/>
              <a:t>        Емкость блока ДЗУ программ могла составлять от 8192 до 65536 кодов, магнитное оперативное запоминающее устройство (МОЗУ) программ, ёмкостью 4096 кодов, служило для отладки программ перед зашивкой в ДЗУ.</a:t>
            </a:r>
            <a:br>
              <a:rPr lang="ru-RU" sz="1600" dirty="0" smtClean="0"/>
            </a:br>
            <a:r>
              <a:rPr lang="ru-RU" sz="1600" dirty="0" smtClean="0"/>
              <a:t/>
            </a:r>
            <a:br>
              <a:rPr lang="ru-RU" sz="1600" dirty="0" smtClean="0"/>
            </a:br>
            <a:r>
              <a:rPr lang="ru-RU" sz="1600" dirty="0" smtClean="0"/>
              <a:t>В ЭВМ «Клен» могло быть четыре блока МОЗУ чисел, по 8192 числа в каждом блоке. Работа таких блоков могла совмещаться.</a:t>
            </a:r>
            <a:endParaRPr lang="ru-RU" sz="1600" dirty="0"/>
          </a:p>
        </p:txBody>
      </p:sp>
      <p:pic>
        <p:nvPicPr>
          <p:cNvPr id="9218" name="Picture 2"/>
          <p:cNvPicPr>
            <a:picLocks noChangeAspect="1" noChangeArrowheads="1"/>
          </p:cNvPicPr>
          <p:nvPr/>
        </p:nvPicPr>
        <p:blipFill>
          <a:blip r:embed="rId2" cstate="print"/>
          <a:srcRect/>
          <a:stretch>
            <a:fillRect/>
          </a:stretch>
        </p:blipFill>
        <p:spPr bwMode="auto">
          <a:xfrm>
            <a:off x="928662" y="2357430"/>
            <a:ext cx="3095625" cy="24003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5"/>
            <a:ext cx="8229600" cy="1071570"/>
          </a:xfrm>
        </p:spPr>
        <p:txBody>
          <a:bodyPr>
            <a:normAutofit/>
          </a:bodyPr>
          <a:lstStyle/>
          <a:p>
            <a:pPr>
              <a:buNone/>
            </a:pPr>
            <a:r>
              <a:rPr lang="ru-RU" sz="1600" dirty="0" smtClean="0"/>
              <a:t>        ЭВК «Клен-1» и «Клен-2» — модификации ЭВМ «Клен» с расширенными ОЗУ и ДЗУ с минимальными добавлениями в командах обмена с внешними устройствами. В составе обоих комплексов появились ЗУ на магнитной ленте и развитая система внешних устройств.</a:t>
            </a:r>
            <a:endParaRPr lang="ru-RU" sz="1600" dirty="0"/>
          </a:p>
        </p:txBody>
      </p:sp>
      <p:pic>
        <p:nvPicPr>
          <p:cNvPr id="10242" name="Picture 2"/>
          <p:cNvPicPr>
            <a:picLocks noChangeAspect="1" noChangeArrowheads="1"/>
          </p:cNvPicPr>
          <p:nvPr/>
        </p:nvPicPr>
        <p:blipFill>
          <a:blip r:embed="rId2" cstate="print"/>
          <a:srcRect/>
          <a:stretch>
            <a:fillRect/>
          </a:stretch>
        </p:blipFill>
        <p:spPr bwMode="auto">
          <a:xfrm>
            <a:off x="785786" y="1724041"/>
            <a:ext cx="7448550" cy="39909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1600" dirty="0" smtClean="0"/>
              <a:t>       ЭВМ различались только различной комплектацией внутренних ЗУ, накопителей на магнитной ленте и устройств ввода-вывода. Внешние устройства «Клен-1» -устройство ввода перфокарт ВУ-700-2, 2 алфавитно-цифровых печатающих устройства АЦПУ-128-2. К внешним устройствам «Клен-2» относились 4 печатающих устройств АЦПУ-128-2, перфоратор результатов ПР, перфоратор ленточный ПЛ-20-2.</a:t>
            </a:r>
            <a:br>
              <a:rPr lang="ru-RU" sz="1600" dirty="0" smtClean="0"/>
            </a:br>
            <a:r>
              <a:rPr lang="ru-RU" sz="1600" dirty="0" smtClean="0"/>
              <a:t/>
            </a:r>
            <a:br>
              <a:rPr lang="ru-RU" sz="1600" dirty="0" smtClean="0"/>
            </a:br>
            <a:r>
              <a:rPr lang="ru-RU" sz="1600" dirty="0" smtClean="0"/>
              <a:t>!</a:t>
            </a:r>
            <a:r>
              <a:rPr lang="ru-RU" sz="1600" b="1" i="1" dirty="0" smtClean="0"/>
              <a:t>От удалённых источников по внешним магистралям в ЭВК «Клен-1» поступали данные, происходила их сортировка, уплотнение и исключение избыточных данных. После этого предварительно обработанные данные передавались в ЭВК «Клен-2», здесь проходила их окончательная обработка, каталогизация, хранение и выдача по запросам пользователей.</a:t>
            </a:r>
            <a:r>
              <a:rPr lang="ru-RU" sz="1600" dirty="0" smtClean="0"/>
              <a:t/>
            </a:r>
            <a:br>
              <a:rPr lang="ru-RU" sz="1600" dirty="0" smtClean="0"/>
            </a:br>
            <a:endParaRPr lang="ru-RU"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82660"/>
          </a:xfrm>
        </p:spPr>
        <p:txBody>
          <a:bodyPr>
            <a:noAutofit/>
          </a:bodyPr>
          <a:lstStyle/>
          <a:p>
            <a:r>
              <a:rPr lang="ru-RU" sz="3200" b="1" dirty="0" smtClean="0"/>
              <a:t>Специализированные ЭВМ «Диана-1», «Диана-2»</a:t>
            </a:r>
            <a:r>
              <a:rPr lang="ru-RU" sz="3200" dirty="0" smtClean="0"/>
              <a:t>.</a:t>
            </a:r>
            <a:endParaRPr lang="ru-RU" sz="3200" dirty="0"/>
          </a:p>
        </p:txBody>
      </p:sp>
      <p:sp>
        <p:nvSpPr>
          <p:cNvPr id="3" name="Содержимое 2"/>
          <p:cNvSpPr>
            <a:spLocks noGrp="1"/>
          </p:cNvSpPr>
          <p:nvPr>
            <p:ph idx="1"/>
          </p:nvPr>
        </p:nvSpPr>
        <p:spPr>
          <a:xfrm>
            <a:off x="457200" y="1357298"/>
            <a:ext cx="8229600" cy="4768865"/>
          </a:xfrm>
        </p:spPr>
        <p:txBody>
          <a:bodyPr>
            <a:normAutofit/>
          </a:bodyPr>
          <a:lstStyle/>
          <a:p>
            <a:pPr>
              <a:buNone/>
            </a:pPr>
            <a:r>
              <a:rPr lang="ru-RU" sz="1600" dirty="0" smtClean="0"/>
              <a:t>        С.А. Лебедев и коллектив ИТМ уделяли особое внимание работам, связанным с обороной страны, проводились исследования и разработки по автоматическому съему данных с РЛС (радиолокационная станция) и автоматическое слежение за летающими целями. Проводился эксперимент по одновременному сопровождению нескольких реальных самолетов при опережающем расчете их траектории. Для ввода данных в цифровом виде была применена ЭВМ «Диана-1», а для сопровождения целей — «Диана-2». Такой эксперимент положил начало в развитии радиолокационных и ракетных комплексов на новой информационно — вычислительной основе.</a:t>
            </a:r>
            <a:br>
              <a:rPr lang="ru-RU" sz="1600" dirty="0" smtClean="0"/>
            </a:br>
            <a:r>
              <a:rPr lang="ru-RU" sz="1600" dirty="0" smtClean="0"/>
              <a:t/>
            </a:r>
            <a:br>
              <a:rPr lang="ru-RU" sz="1600" dirty="0" smtClean="0"/>
            </a:br>
            <a:r>
              <a:rPr lang="ru-RU" sz="1600" dirty="0" smtClean="0"/>
              <a:t>«Диана-1»-машина последовательного действия с коммутируемой программной обработкой, предназначалась для работы в составе систем наведения самолетов-истребителей на цели. Машина проводила автоматическое снятие данных с радиолокатора с селекцией объекта от шумов, переводила их в цифровой вид и выдавала траектории движения нескольких целей на экраны.</a:t>
            </a:r>
            <a:br>
              <a:rPr lang="ru-RU" sz="1600" dirty="0" smtClean="0"/>
            </a:br>
            <a:r>
              <a:rPr lang="ru-RU" sz="1600" dirty="0" smtClean="0"/>
              <a:t/>
            </a:r>
            <a:br>
              <a:rPr lang="ru-RU" sz="1600" dirty="0" smtClean="0"/>
            </a:br>
            <a:r>
              <a:rPr lang="ru-RU" sz="1600" dirty="0" smtClean="0"/>
              <a:t>«Диана-2» — ЭВМ с фиксированной запятой, разрядностью 10, одноадресной системой команд, с количеством команд — 14, командной памятью объемом 256, ЗУ константой, оперативной памятью на магнитострикционных линиях задержки. </a:t>
            </a:r>
            <a:br>
              <a:rPr lang="ru-RU" sz="1600" dirty="0" smtClean="0"/>
            </a:br>
            <a:endParaRPr lang="ru-RU"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197493"/>
          </a:xfrm>
        </p:spPr>
        <p:txBody>
          <a:bodyPr>
            <a:normAutofit/>
          </a:bodyPr>
          <a:lstStyle/>
          <a:p>
            <a:pPr>
              <a:buNone/>
            </a:pPr>
            <a:r>
              <a:rPr lang="ru-RU" sz="1600" dirty="0" smtClean="0"/>
              <a:t>       Опыт разработки Бурцевым «Дианы-1» и «Дианы-2» позволил ему:</a:t>
            </a:r>
          </a:p>
          <a:p>
            <a:pPr>
              <a:buNone/>
            </a:pPr>
            <a:r>
              <a:rPr lang="ru-RU" sz="1600" dirty="0" smtClean="0"/>
              <a:t>       -  создать высокопроизводительную вычислительную сеть, включающую малые вычислительные машины радиолокационных станций, радиолокатора противоракеты, М40 и М-50. </a:t>
            </a:r>
          </a:p>
          <a:p>
            <a:pPr>
              <a:buNone/>
            </a:pPr>
            <a:r>
              <a:rPr lang="ru-RU" sz="1600" dirty="0"/>
              <a:t> </a:t>
            </a:r>
            <a:r>
              <a:rPr lang="ru-RU" sz="1600" dirty="0" smtClean="0"/>
              <a:t>      - было автоматизировано управление всеми боевыми процессами. Главной стала вычислительная машина и реализованная в ней боевая программа. Информация от радиолокаторов поступала асинхронно по дуплексным радиорелейным линиям связи (такие линии связывали объекты, находящиеся на расстоянии от 100 до 200 км.). Для её обработки Всеволод Сергеевич впервые ввёл развитую систему прерываний в М-40 и М-50 и впервые же в Советском Союзе разработал устройство приёма и передачи данных с использованием принципа работы мощного мультиплексного канала.</a:t>
            </a:r>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t>Немного из истории специализированных ЭВМ военного назначения</a:t>
            </a:r>
            <a:r>
              <a:rPr lang="ru-RU" b="1" dirty="0" smtClean="0"/>
              <a:t/>
            </a:r>
            <a:br>
              <a:rPr lang="ru-RU" b="1" dirty="0" smtClean="0"/>
            </a:br>
            <a:endParaRPr lang="ru-RU" dirty="0"/>
          </a:p>
        </p:txBody>
      </p:sp>
      <p:sp>
        <p:nvSpPr>
          <p:cNvPr id="3" name="Содержимое 2"/>
          <p:cNvSpPr>
            <a:spLocks noGrp="1"/>
          </p:cNvSpPr>
          <p:nvPr>
            <p:ph idx="1"/>
          </p:nvPr>
        </p:nvSpPr>
        <p:spPr>
          <a:xfrm>
            <a:off x="428596" y="1214422"/>
            <a:ext cx="8229600" cy="4911741"/>
          </a:xfrm>
        </p:spPr>
        <p:txBody>
          <a:bodyPr>
            <a:normAutofit/>
          </a:bodyPr>
          <a:lstStyle/>
          <a:p>
            <a:pPr>
              <a:buNone/>
            </a:pPr>
            <a:r>
              <a:rPr lang="ru-RU" sz="1600" dirty="0" smtClean="0"/>
              <a:t>        Середина ХХ столетия, СССР. Основное внимание было уделено созданию универсальных ЭВМ для решения сложных математических вычислительных задач, это были стационарные машины, которые ориентировались на последовательное или пакетное решение задач, вне связи с реальным масштабом времени и динамическим изменением параметров объектов внешней среды. </a:t>
            </a:r>
          </a:p>
          <a:p>
            <a:pPr>
              <a:buNone/>
            </a:pPr>
            <a:endParaRPr lang="ru-RU" sz="1600" dirty="0"/>
          </a:p>
          <a:p>
            <a:pPr>
              <a:buNone/>
            </a:pPr>
            <a:r>
              <a:rPr lang="ru-RU" sz="1600" dirty="0" smtClean="0"/>
              <a:t>       Но уже к концу 50 годов в Министерстве обороны страны возник интерес к применению таких ЭВМ для решения задач обработки информации и управления в военных системах. Но сразу же возникли трудности, связанные с недостатками таких универсальных машин при использовании их в военных системах для решения задач управления в реальном времени. Поэтому начало ускоренными темпами развиваться направление вычислительной техники военного предназначения.</a:t>
            </a:r>
            <a:br>
              <a:rPr lang="ru-RU" sz="1600" dirty="0" smtClean="0"/>
            </a:br>
            <a:endParaRPr lang="ru-RU" sz="1600" dirty="0"/>
          </a:p>
        </p:txBody>
      </p:sp>
      <p:pic>
        <p:nvPicPr>
          <p:cNvPr id="1026" name="Picture 2"/>
          <p:cNvPicPr>
            <a:picLocks noChangeAspect="1" noChangeArrowheads="1"/>
          </p:cNvPicPr>
          <p:nvPr/>
        </p:nvPicPr>
        <p:blipFill>
          <a:blip r:embed="rId2" cstate="print"/>
          <a:srcRect/>
          <a:stretch>
            <a:fillRect/>
          </a:stretch>
        </p:blipFill>
        <p:spPr bwMode="auto">
          <a:xfrm>
            <a:off x="2357422" y="4429132"/>
            <a:ext cx="4024315" cy="205573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r>
              <a:rPr lang="ru-RU" sz="3200" b="1" dirty="0" smtClean="0"/>
              <a:t>Семейство специализированных компьютеров «Карат»</a:t>
            </a:r>
            <a:endParaRPr lang="ru-RU" sz="3200" dirty="0"/>
          </a:p>
        </p:txBody>
      </p:sp>
      <p:sp>
        <p:nvSpPr>
          <p:cNvPr id="3" name="Содержимое 2"/>
          <p:cNvSpPr>
            <a:spLocks noGrp="1"/>
          </p:cNvSpPr>
          <p:nvPr>
            <p:ph idx="1"/>
          </p:nvPr>
        </p:nvSpPr>
        <p:spPr>
          <a:xfrm>
            <a:off x="457200" y="1214423"/>
            <a:ext cx="8229600" cy="1071570"/>
          </a:xfrm>
        </p:spPr>
        <p:txBody>
          <a:bodyPr>
            <a:normAutofit/>
          </a:bodyPr>
          <a:lstStyle/>
          <a:p>
            <a:pPr>
              <a:buNone/>
            </a:pPr>
            <a:r>
              <a:rPr lang="ru-RU" sz="1600" dirty="0" smtClean="0"/>
              <a:t>        В 1976 году унифицированные ЭВМ «Карат» были приняты на снабжение для Военно-морского флота СССР. Это были малогабаритные, надежные вычислительные машины с высокими функциональными параметрами. Их создание в корне изменило ситуацию в морском приборостроении.</a:t>
            </a:r>
            <a:endParaRPr lang="ru-RU" sz="1600" dirty="0"/>
          </a:p>
        </p:txBody>
      </p:sp>
      <p:pic>
        <p:nvPicPr>
          <p:cNvPr id="11266" name="Picture 2"/>
          <p:cNvPicPr>
            <a:picLocks noChangeAspect="1" noChangeArrowheads="1"/>
          </p:cNvPicPr>
          <p:nvPr/>
        </p:nvPicPr>
        <p:blipFill>
          <a:blip r:embed="rId2" cstate="print"/>
          <a:srcRect/>
          <a:stretch>
            <a:fillRect/>
          </a:stretch>
        </p:blipFill>
        <p:spPr bwMode="auto">
          <a:xfrm>
            <a:off x="1428728" y="2357430"/>
            <a:ext cx="6405555" cy="403101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a:buNone/>
            </a:pPr>
            <a:r>
              <a:rPr lang="ru-RU" sz="1600" dirty="0" smtClean="0"/>
              <a:t>        История создания унифицированных ЭВМ «Карат» началась еще в 1963 в Киевском НИИ радиоэлектроники под руководством Плотникова (главного конструктора семейства специализированных компьютеров «Карат»). В 1963 году лаборатория Плотникова представляла в качестве базовых элементов для новых разработок плоские микромодули (ПММ). </a:t>
            </a:r>
            <a:r>
              <a:rPr lang="ru-RU" sz="1600" b="1" dirty="0" smtClean="0"/>
              <a:t>Это был первый </a:t>
            </a:r>
            <a:r>
              <a:rPr lang="ru-RU" sz="1600" b="1" dirty="0" err="1" smtClean="0"/>
              <a:t>серийнопригодный</a:t>
            </a:r>
            <a:r>
              <a:rPr lang="ru-RU" sz="1600" b="1" dirty="0" smtClean="0"/>
              <a:t> универсальный элемент созданный в СССР</a:t>
            </a:r>
            <a:r>
              <a:rPr lang="ru-RU" sz="1600" dirty="0" smtClean="0"/>
              <a:t>, который предоставлял возможность создавать ЭВМ и другую цифровую аппаратуру на новом, довольно высоком уровне.</a:t>
            </a:r>
            <a:br>
              <a:rPr lang="ru-RU" sz="1600" dirty="0" smtClean="0"/>
            </a:br>
            <a:r>
              <a:rPr lang="ru-RU" sz="1600" dirty="0" smtClean="0"/>
              <a:t/>
            </a:r>
            <a:br>
              <a:rPr lang="ru-RU" sz="1600" dirty="0" smtClean="0"/>
            </a:br>
            <a:r>
              <a:rPr lang="ru-RU" sz="1600" dirty="0" smtClean="0"/>
              <a:t>Тонкостенный алюминиевый корпус плоского микромодуля был 17,5х9,5х6,3 мм, с весом в 2 грамма, собирался такой ПММ из микроэлементов, которые монтировались с двух сторон печатной </a:t>
            </a:r>
            <a:r>
              <a:rPr lang="ru-RU" sz="1600" dirty="0" err="1" smtClean="0"/>
              <a:t>микроплатой</a:t>
            </a:r>
            <a:r>
              <a:rPr lang="ru-RU" sz="1600" dirty="0" smtClean="0"/>
              <a:t> (9х17 мм), перпендикулярно плате устанавливались штырьковые выводы с шагом 4 мм.</a:t>
            </a:r>
            <a:br>
              <a:rPr lang="ru-RU" sz="1600" dirty="0" smtClean="0"/>
            </a:br>
            <a:r>
              <a:rPr lang="ru-RU" sz="1600" dirty="0" smtClean="0"/>
              <a:t/>
            </a:r>
            <a:br>
              <a:rPr lang="ru-RU" sz="1600" dirty="0" smtClean="0"/>
            </a:br>
            <a:r>
              <a:rPr lang="ru-RU" sz="1600" dirty="0" smtClean="0"/>
              <a:t>Но для флота нужны были ЭВМ с элементами по размерам меньшими чем ПММ, поэтому для построения ЭВМ начали применяться еще несовершенные интегральные микросхемы отечественного производства. В лаборатории Плотникова начали работу над созданием многокристальных интегральных микросхем. Это было совершенно новое направление в разработке элементной базы вычислительной техники.</a:t>
            </a:r>
            <a:br>
              <a:rPr lang="ru-RU" sz="1600" dirty="0" smtClean="0"/>
            </a:br>
            <a:endParaRPr lang="ru-RU"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490663" y="1385888"/>
            <a:ext cx="6162675" cy="40862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5"/>
            <a:ext cx="8229600" cy="1571636"/>
          </a:xfrm>
        </p:spPr>
        <p:txBody>
          <a:bodyPr>
            <a:normAutofit/>
          </a:bodyPr>
          <a:lstStyle/>
          <a:p>
            <a:pPr>
              <a:buNone/>
            </a:pPr>
            <a:r>
              <a:rPr lang="ru-RU" sz="1600" dirty="0" smtClean="0"/>
              <a:t>        Гибридные большие интегральные схемы «Вардува»(ГБИС) — так были названы новые многокристальные микросхемы. Первым образцом «Карата» была малогабаритная 24-разрядная машина на ГБИС «Вардува». Схемы функциональных узлов микросхем были разработаны советскими учеными, исходя из логических схем ЭВМ (в одном корпусе размещалось 8 разрядов регистра, 2 разряда АЛУ и т.п.). Эта разработка на много лет опередила создание многокристальных схем за рубежом (“</a:t>
            </a:r>
            <a:r>
              <a:rPr lang="ru-RU" sz="1600" dirty="0" err="1" smtClean="0"/>
              <a:t>мультичипы</a:t>
            </a:r>
            <a:r>
              <a:rPr lang="ru-RU" sz="1600" dirty="0" smtClean="0"/>
              <a:t>”).</a:t>
            </a:r>
            <a:endParaRPr lang="ru-RU" sz="1600" dirty="0"/>
          </a:p>
        </p:txBody>
      </p:sp>
      <p:pic>
        <p:nvPicPr>
          <p:cNvPr id="13314" name="Picture 2"/>
          <p:cNvPicPr>
            <a:picLocks noChangeAspect="1" noChangeArrowheads="1"/>
          </p:cNvPicPr>
          <p:nvPr/>
        </p:nvPicPr>
        <p:blipFill>
          <a:blip r:embed="rId2" cstate="print"/>
          <a:srcRect/>
          <a:stretch>
            <a:fillRect/>
          </a:stretch>
        </p:blipFill>
        <p:spPr bwMode="auto">
          <a:xfrm>
            <a:off x="2500298" y="2071678"/>
            <a:ext cx="3857625" cy="4572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buNone/>
            </a:pPr>
            <a:r>
              <a:rPr lang="ru-RU" sz="1600" dirty="0" smtClean="0"/>
              <a:t>        Машина применялась более чем в 60 типах систем, разработанных предприятиями четырех министерств. </a:t>
            </a:r>
          </a:p>
          <a:p>
            <a:pPr>
              <a:buNone/>
            </a:pPr>
            <a:r>
              <a:rPr lang="ru-RU" sz="1600" dirty="0"/>
              <a:t> </a:t>
            </a:r>
            <a:r>
              <a:rPr lang="ru-RU" sz="1600" dirty="0" smtClean="0"/>
              <a:t>      </a:t>
            </a:r>
          </a:p>
          <a:p>
            <a:pPr>
              <a:buNone/>
            </a:pPr>
            <a:r>
              <a:rPr lang="ru-RU" sz="1600" dirty="0"/>
              <a:t> </a:t>
            </a:r>
            <a:r>
              <a:rPr lang="ru-RU" sz="1600" dirty="0" smtClean="0"/>
              <a:t>      В простых системах могла использоваться ЭВМ в минимальной модификации, а на самых крупных современных судах с несколькими системами на борту можно было встретить 15 и больше ЭВМ типа «Карат» в максимальном варианте. </a:t>
            </a:r>
          </a:p>
          <a:p>
            <a:pPr>
              <a:buNone/>
            </a:pPr>
            <a:endParaRPr lang="ru-RU" sz="1600" dirty="0"/>
          </a:p>
          <a:p>
            <a:pPr>
              <a:buNone/>
            </a:pPr>
            <a:r>
              <a:rPr lang="ru-RU" sz="1600" dirty="0" smtClean="0"/>
              <a:t>       В 1981 году было разработано 15 модификаций машин семейства «Карат», было подготовлено программное обеспечение объемом 5 миллионов команд. </a:t>
            </a:r>
          </a:p>
          <a:p>
            <a:pPr>
              <a:buNone/>
            </a:pPr>
            <a:r>
              <a:rPr lang="ru-RU" sz="1600" dirty="0"/>
              <a:t> </a:t>
            </a:r>
            <a:r>
              <a:rPr lang="ru-RU" sz="1600" dirty="0" smtClean="0"/>
              <a:t>      Для обработки информации от радиолокационных систем с фазированными антенными решетками была разработана модификация «Карата» с быстродействием 2,5 млн. операций в секунду. </a:t>
            </a:r>
          </a:p>
          <a:p>
            <a:pPr>
              <a:buNone/>
            </a:pPr>
            <a:endParaRPr lang="ru-RU" sz="1600" dirty="0"/>
          </a:p>
          <a:p>
            <a:pPr>
              <a:buNone/>
            </a:pPr>
            <a:r>
              <a:rPr lang="ru-RU" sz="1600" dirty="0" smtClean="0"/>
              <a:t>        Позже была разработана модификация «Карат-КМ-Е» на секционных микропроцессорных больших интегральных схемах. </a:t>
            </a:r>
          </a:p>
          <a:p>
            <a:pPr>
              <a:buNone/>
            </a:pPr>
            <a:r>
              <a:rPr lang="ru-RU" sz="1600" dirty="0"/>
              <a:t> </a:t>
            </a:r>
            <a:r>
              <a:rPr lang="ru-RU" sz="1600" dirty="0" smtClean="0"/>
              <a:t>       На заводах в СССР было выпущено около 2 тысяч машин.</a:t>
            </a:r>
            <a:br>
              <a:rPr lang="ru-RU" sz="1600" dirty="0" smtClean="0"/>
            </a:br>
            <a:endParaRPr lang="ru-RU"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3200" b="1" dirty="0" smtClean="0"/>
              <a:t>ЭВМ «Радон»</a:t>
            </a:r>
            <a:endParaRPr lang="ru-RU" sz="3200" dirty="0"/>
          </a:p>
        </p:txBody>
      </p:sp>
      <p:sp>
        <p:nvSpPr>
          <p:cNvPr id="3" name="Содержимое 2"/>
          <p:cNvSpPr>
            <a:spLocks noGrp="1"/>
          </p:cNvSpPr>
          <p:nvPr>
            <p:ph idx="1"/>
          </p:nvPr>
        </p:nvSpPr>
        <p:spPr>
          <a:xfrm>
            <a:off x="457200" y="857233"/>
            <a:ext cx="8229600" cy="1071570"/>
          </a:xfrm>
        </p:spPr>
        <p:txBody>
          <a:bodyPr>
            <a:normAutofit/>
          </a:bodyPr>
          <a:lstStyle/>
          <a:p>
            <a:pPr>
              <a:buNone/>
            </a:pPr>
            <a:r>
              <a:rPr lang="ru-RU" sz="1600" dirty="0" smtClean="0"/>
              <a:t>        В 1964 году в Научно-исследовательском институте электронных математических машин закончилась разработка ЭВМ для применения в противовоздушной обороне СССР. Это была импульсно-потенциальная с гальваническими и трансформаторными связями ЭВМ второго поколения на базе транзисторов П16 и П601.</a:t>
            </a:r>
            <a:endParaRPr lang="ru-RU" sz="1600" dirty="0"/>
          </a:p>
        </p:txBody>
      </p:sp>
      <p:pic>
        <p:nvPicPr>
          <p:cNvPr id="14338" name="Picture 2"/>
          <p:cNvPicPr>
            <a:picLocks noChangeAspect="1" noChangeArrowheads="1"/>
          </p:cNvPicPr>
          <p:nvPr/>
        </p:nvPicPr>
        <p:blipFill>
          <a:blip r:embed="rId2" cstate="print"/>
          <a:srcRect/>
          <a:stretch>
            <a:fillRect/>
          </a:stretch>
        </p:blipFill>
        <p:spPr bwMode="auto">
          <a:xfrm>
            <a:off x="814388" y="2019317"/>
            <a:ext cx="7515225" cy="383857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5"/>
            <a:ext cx="8229600" cy="1071570"/>
          </a:xfrm>
        </p:spPr>
        <p:txBody>
          <a:bodyPr>
            <a:normAutofit/>
          </a:bodyPr>
          <a:lstStyle/>
          <a:p>
            <a:pPr>
              <a:buNone/>
            </a:pPr>
            <a:r>
              <a:rPr lang="ru-RU" sz="1600" dirty="0" smtClean="0"/>
              <a:t>        Конструкция ЭВМ представляла собой 16 стоек, в каждой из стоек были свои блоки питания и управления ими, панель </a:t>
            </a:r>
            <a:r>
              <a:rPr lang="ru-RU" sz="1600" dirty="0" err="1" smtClean="0"/>
              <a:t>межсоединений</a:t>
            </a:r>
            <a:r>
              <a:rPr lang="ru-RU" sz="1600" dirty="0" smtClean="0"/>
              <a:t>, включающая 320 розеток типа «лист» (по 20 контактов каждая), которые сочленялись вилками, расположенными на торце ячеек, содержащих от 4 до 8 элементов.</a:t>
            </a:r>
            <a:endParaRPr lang="ru-RU" sz="1600" dirty="0"/>
          </a:p>
        </p:txBody>
      </p:sp>
      <p:pic>
        <p:nvPicPr>
          <p:cNvPr id="15362" name="Picture 2"/>
          <p:cNvPicPr>
            <a:picLocks noChangeAspect="1" noChangeArrowheads="1"/>
          </p:cNvPicPr>
          <p:nvPr/>
        </p:nvPicPr>
        <p:blipFill>
          <a:blip r:embed="rId2" cstate="print"/>
          <a:srcRect/>
          <a:stretch>
            <a:fillRect/>
          </a:stretch>
        </p:blipFill>
        <p:spPr bwMode="auto">
          <a:xfrm>
            <a:off x="1162053" y="1504238"/>
            <a:ext cx="6410343" cy="466796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lnSpcReduction="10000"/>
          </a:bodyPr>
          <a:lstStyle/>
          <a:p>
            <a:pPr>
              <a:buNone/>
            </a:pPr>
            <a:r>
              <a:rPr lang="ru-RU" sz="1600" dirty="0" smtClean="0"/>
              <a:t>        Было разработано несколько модификаций ЭВМ «Радон», которые отличались емкостью ОЗУ, ПЗУ. Это был двухмашинный комплекс с шинной организацией связей. ЭВМ была </a:t>
            </a:r>
            <a:r>
              <a:rPr lang="ru-RU" sz="1600" dirty="0" err="1" smtClean="0"/>
              <a:t>одноадрессная</a:t>
            </a:r>
            <a:r>
              <a:rPr lang="ru-RU" sz="1600" dirty="0" smtClean="0"/>
              <a:t>, разрядность команд — 24 (2- контрольные), разрядность операндов — 20 (2 контрольных), операции — с фиксированной точкой, число кодов команд — 64. Каждый процессор ЭВМ имел доступ к своей памяти, а также к памяти парной ЭВМ, что давало возможность работать не только в двухмашинном режиме, но и двухпроцессорном режиме. Две ЭВМ были подключены к общей обменной магистрали для связи с устройствами управления системы. Для первичной загрузки, тестирования и вывода информации для анализа на печать использовалась периферия самой машины.</a:t>
            </a:r>
            <a:br>
              <a:rPr lang="ru-RU" sz="1600" dirty="0" smtClean="0"/>
            </a:br>
            <a:r>
              <a:rPr lang="ru-RU" sz="1600" dirty="0" smtClean="0"/>
              <a:t/>
            </a:r>
            <a:br>
              <a:rPr lang="ru-RU" sz="1600" dirty="0" smtClean="0"/>
            </a:br>
            <a:r>
              <a:rPr lang="ru-RU" sz="1600" dirty="0" smtClean="0"/>
              <a:t>ЭВМ «Радон» занимала площадь в 150 квадратных метров. Она была надежна и с </a:t>
            </a:r>
            <a:r>
              <a:rPr lang="ru-RU" sz="1600" dirty="0" err="1" smtClean="0"/>
              <a:t>повышеным</a:t>
            </a:r>
            <a:r>
              <a:rPr lang="ru-RU" sz="1600" dirty="0" smtClean="0"/>
              <a:t> быстродействием.</a:t>
            </a:r>
            <a:br>
              <a:rPr lang="ru-RU" sz="1600" dirty="0" smtClean="0"/>
            </a:br>
            <a:r>
              <a:rPr lang="ru-RU" sz="1600" dirty="0" smtClean="0"/>
              <a:t/>
            </a:r>
            <a:br>
              <a:rPr lang="ru-RU" sz="1600" dirty="0" smtClean="0"/>
            </a:br>
            <a:r>
              <a:rPr lang="ru-RU" sz="1600" dirty="0" smtClean="0"/>
              <a:t>Впервые в СССР в машине были реализованы:</a:t>
            </a:r>
            <a:br>
              <a:rPr lang="ru-RU" sz="1600" dirty="0" smtClean="0"/>
            </a:br>
            <a:r>
              <a:rPr lang="ru-RU" sz="1600" dirty="0" smtClean="0"/>
              <a:t>- ОЗУ и ПЗУ с использованием транзисторов;</a:t>
            </a:r>
          </a:p>
          <a:p>
            <a:pPr>
              <a:buNone/>
            </a:pPr>
            <a:r>
              <a:rPr lang="ru-RU" sz="1600" dirty="0" smtClean="0"/>
              <a:t>        - процессор содержал два индексных регистра;</a:t>
            </a:r>
          </a:p>
          <a:p>
            <a:pPr>
              <a:buNone/>
            </a:pPr>
            <a:r>
              <a:rPr lang="ru-RU" sz="1600" dirty="0" smtClean="0"/>
              <a:t>        - эффективная система встроенного аппаратурного контроля в сочетании с программными средствами автоматического восстановления работы системы после воздействия ошибки в ЭВМ и системе;</a:t>
            </a:r>
          </a:p>
          <a:p>
            <a:pPr>
              <a:buNone/>
            </a:pPr>
            <a:r>
              <a:rPr lang="ru-RU" sz="1600" dirty="0" smtClean="0"/>
              <a:t>        - совмещение времени выполнения операций (</a:t>
            </a:r>
            <a:r>
              <a:rPr lang="ru-RU" sz="1600" dirty="0" err="1" smtClean="0"/>
              <a:t>конвейерность</a:t>
            </a:r>
            <a:r>
              <a:rPr lang="ru-RU" sz="1600" dirty="0" smtClean="0"/>
              <a:t>);</a:t>
            </a:r>
          </a:p>
          <a:p>
            <a:pPr>
              <a:buNone/>
            </a:pPr>
            <a:r>
              <a:rPr lang="ru-RU" sz="1600" dirty="0" smtClean="0"/>
              <a:t>        - система прерываний и приоритетного переключения программ;</a:t>
            </a:r>
          </a:p>
          <a:p>
            <a:pPr>
              <a:buNone/>
            </a:pPr>
            <a:r>
              <a:rPr lang="ru-RU" sz="1600" dirty="0" smtClean="0"/>
              <a:t>        - двухпроцессорный и двухмашинный режимы работы.</a:t>
            </a:r>
          </a:p>
          <a:p>
            <a:pPr>
              <a:buNone/>
            </a:pPr>
            <a:endParaRPr lang="ru-RU"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a:buNone/>
            </a:pPr>
            <a:r>
              <a:rPr lang="ru-RU" b="1" dirty="0" smtClean="0"/>
              <a:t>Система «Акация»</a:t>
            </a:r>
            <a:r>
              <a:rPr lang="ru-RU" sz="1600" dirty="0" smtClean="0"/>
              <a:t/>
            </a:r>
            <a:br>
              <a:rPr lang="ru-RU" sz="1600" dirty="0" smtClean="0"/>
            </a:br>
            <a:r>
              <a:rPr lang="ru-RU" sz="1600" dirty="0" smtClean="0"/>
              <a:t/>
            </a:r>
            <a:br>
              <a:rPr lang="ru-RU" sz="1600" dirty="0" smtClean="0"/>
            </a:br>
            <a:r>
              <a:rPr lang="ru-RU" sz="1600" dirty="0" smtClean="0"/>
              <a:t>В 1982 году была разработана цифровая система управления стрельбой «Акация». Система была создана для выработки данных для стрельбы крылатыми стратегическими ракетами «Гранат» с подводных лодок и подводных кораблей, в систем входило 2 СЦВМ «Арка», 2 прибора оперативной памяти, 2 прибора долговременной памяти, 2 прибора обмена данными, 2 прибора управления резервом. Для того, чтобы повысить надежность системы «Акация» все приборы имели резерв, резервирование происходило автоматически.</a:t>
            </a:r>
            <a:br>
              <a:rPr lang="ru-RU" sz="1600" dirty="0" smtClean="0"/>
            </a:br>
            <a:endParaRPr lang="ru-RU"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sz="3600" b="1" dirty="0" smtClean="0"/>
              <a:t>СЦВМ «Арка»</a:t>
            </a:r>
            <a:r>
              <a:rPr lang="ru-RU" sz="3600" dirty="0" smtClean="0"/>
              <a:t> (специализированная вычислительная машина)</a:t>
            </a:r>
            <a:endParaRPr lang="ru-RU" sz="3600" dirty="0"/>
          </a:p>
        </p:txBody>
      </p:sp>
      <p:sp>
        <p:nvSpPr>
          <p:cNvPr id="3" name="Содержимое 2"/>
          <p:cNvSpPr>
            <a:spLocks noGrp="1"/>
          </p:cNvSpPr>
          <p:nvPr>
            <p:ph idx="1"/>
          </p:nvPr>
        </p:nvSpPr>
        <p:spPr>
          <a:xfrm>
            <a:off x="457200" y="1600200"/>
            <a:ext cx="5829312" cy="4525963"/>
          </a:xfrm>
        </p:spPr>
        <p:txBody>
          <a:bodyPr>
            <a:normAutofit/>
          </a:bodyPr>
          <a:lstStyle/>
          <a:p>
            <a:pPr>
              <a:buNone/>
            </a:pPr>
            <a:r>
              <a:rPr lang="ru-RU" sz="1600" dirty="0" smtClean="0"/>
              <a:t>        предназначалась для работы с СЦВМ «Атака» и использовалась для увеличения пропускной способности вычислительной системы с СЦВМ «Атака»</a:t>
            </a:r>
          </a:p>
          <a:p>
            <a:pPr>
              <a:buNone/>
            </a:pPr>
            <a:endParaRPr lang="ru-RU" sz="1600" dirty="0"/>
          </a:p>
          <a:p>
            <a:pPr>
              <a:buNone/>
            </a:pPr>
            <a:r>
              <a:rPr lang="ru-RU" sz="1600" dirty="0" smtClean="0"/>
              <a:t>        Быстродействие такой СЦВМ для режима работы: с регистрами 500 тысяч коротких операций в секунду, при работе </a:t>
            </a:r>
            <a:r>
              <a:rPr lang="ru-RU" sz="1600" dirty="0" err="1" smtClean="0"/>
              <a:t>регистр-памяти</a:t>
            </a:r>
            <a:r>
              <a:rPr lang="ru-RU" sz="1600" dirty="0" smtClean="0"/>
              <a:t> — 167 тысяч коротких операций в секунду. Потребляемая мощность 1200 Вт. Машина «Арка» имела два устройства обмена. Каждое устройство состояло из 8 последовательных каналов. Одно устройство обмена с параллельным мультиплексным каналом. Среднее время наработки на отказ — 2000 часов.</a:t>
            </a:r>
            <a:br>
              <a:rPr lang="ru-RU" sz="1600" dirty="0" smtClean="0"/>
            </a:br>
            <a:endParaRPr lang="ru-RU" sz="1600" dirty="0"/>
          </a:p>
        </p:txBody>
      </p:sp>
      <p:pic>
        <p:nvPicPr>
          <p:cNvPr id="16386" name="Picture 2"/>
          <p:cNvPicPr>
            <a:picLocks noChangeAspect="1" noChangeArrowheads="1"/>
          </p:cNvPicPr>
          <p:nvPr/>
        </p:nvPicPr>
        <p:blipFill>
          <a:blip r:embed="rId2" cstate="print"/>
          <a:srcRect/>
          <a:stretch>
            <a:fillRect/>
          </a:stretch>
        </p:blipFill>
        <p:spPr bwMode="auto">
          <a:xfrm>
            <a:off x="6357950" y="1357298"/>
            <a:ext cx="2533650" cy="46958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buNone/>
            </a:pPr>
            <a:r>
              <a:rPr lang="ru-RU" sz="1600" dirty="0" smtClean="0"/>
              <a:t>       Четко стали различать два класса ЭВМ: </a:t>
            </a:r>
          </a:p>
          <a:p>
            <a:pPr>
              <a:buNone/>
            </a:pPr>
            <a:r>
              <a:rPr lang="ru-RU" sz="1600" dirty="0" smtClean="0"/>
              <a:t>                                                                                   стационарные и мобильные. </a:t>
            </a:r>
          </a:p>
          <a:p>
            <a:pPr>
              <a:buNone/>
            </a:pPr>
            <a:endParaRPr lang="ru-RU" sz="1600" dirty="0"/>
          </a:p>
          <a:p>
            <a:pPr>
              <a:buNone/>
            </a:pPr>
            <a:r>
              <a:rPr lang="ru-RU" sz="1600" dirty="0" smtClean="0"/>
              <a:t>        Развитию мобильных типов ЭВМ содействовали разные требования заказчиков, так как планировалось применять их и в сухопутных, и в авиационных, и в морских, и в ракетных, и в других систем в оборонных отраслях промышленности и на предприятиях, цифровая вычислительная техника начала применяться для систем противовоздушной и противоракетной обороны, для контроля космического пространства и управления полетами в авиации и в космосе. Стационарные работали в помещениях, а мобильные, следовательно, должны были быть транспортабельными.</a:t>
            </a:r>
            <a:br>
              <a:rPr lang="ru-RU" sz="1600" dirty="0" smtClean="0"/>
            </a:br>
            <a:r>
              <a:rPr lang="ru-RU" sz="1600" dirty="0" smtClean="0"/>
              <a:t/>
            </a:r>
            <a:br>
              <a:rPr lang="ru-RU" sz="1600" dirty="0" smtClean="0"/>
            </a:br>
            <a:r>
              <a:rPr lang="ru-RU" sz="1600" dirty="0" smtClean="0"/>
              <a:t>Из-за соблюдения «грифа» секретности обмен информацией о разработках специализированных ЭВМ между специалистами разных отраслей и предприятий в СССР был резко ограничен, почти отсутствовала информация о технических характеристиках и принципиальных особенностях таких специализированных машин за кордоном. Разработка ЭВМ обходилась из-за этого очень дорого, так как было создано великое множество архитектур таких оригинальных машин. Централизованной промышленности электронных компонентов для ЭВМ тоже не было.</a:t>
            </a:r>
            <a:endParaRPr lang="ru-RU"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3200" b="1" dirty="0" smtClean="0"/>
              <a:t>СЦВМ «Атака»</a:t>
            </a:r>
            <a:endParaRPr lang="ru-RU" sz="3200" dirty="0"/>
          </a:p>
        </p:txBody>
      </p:sp>
      <p:sp>
        <p:nvSpPr>
          <p:cNvPr id="3" name="Содержимое 2"/>
          <p:cNvSpPr>
            <a:spLocks noGrp="1"/>
          </p:cNvSpPr>
          <p:nvPr>
            <p:ph idx="1"/>
          </p:nvPr>
        </p:nvSpPr>
        <p:spPr>
          <a:xfrm>
            <a:off x="457200" y="1000108"/>
            <a:ext cx="8229600" cy="5126055"/>
          </a:xfrm>
        </p:spPr>
        <p:txBody>
          <a:bodyPr>
            <a:normAutofit fontScale="85000" lnSpcReduction="20000"/>
          </a:bodyPr>
          <a:lstStyle/>
          <a:p>
            <a:pPr>
              <a:buNone/>
            </a:pPr>
            <a:r>
              <a:rPr lang="ru-RU" sz="1600" dirty="0" smtClean="0"/>
              <a:t>       Специализированная вычислительная машина «Атака» (МВМ-012) была создана в 1974 году в НПО «Агат». Габариты такой машины — 1800х1076х516 мм, занимаемая площадь 0,65 квадратных метров. СЦВМ «Атака» состояла из двух шкафов, которые были соединены между собой механически и электрически. В состав машины входило устройство команд, устройство прерывания команд, устройство обмена, арифметическое устройство, блоки микропрограммного управления, 16 буферных регистров общего назначения, ферритовое оперативное запоминающее устройство емкостью 16К слов, устройство аппаратного контроля, пульт контроля и управления, устройство питания.</a:t>
            </a:r>
          </a:p>
          <a:p>
            <a:pPr>
              <a:buNone/>
            </a:pPr>
            <a:endParaRPr lang="ru-RU" sz="1600" dirty="0"/>
          </a:p>
          <a:p>
            <a:pPr>
              <a:buNone/>
            </a:pPr>
            <a:r>
              <a:rPr lang="ru-RU" sz="1600" dirty="0" smtClean="0"/>
              <a:t>В машине применялась двоичная система представления чисел, с фиксированной запятой, количество разрядов — 32. Предусмотрена работа со словами двойной длины (64 разряда), с полусловами (16 разрядов) и с восьмиразрядной буквенной информацией. Система команд была </a:t>
            </a:r>
            <a:r>
              <a:rPr lang="ru-RU" sz="1600" dirty="0" err="1" smtClean="0"/>
              <a:t>двухядерная</a:t>
            </a:r>
            <a:r>
              <a:rPr lang="ru-RU" sz="1600" dirty="0" smtClean="0"/>
              <a:t>, число операций — 56, из них 16 арифметических операций, 7 логических операций, 19 операций пересылки, 6 операций сдвига, 8 операций управления. </a:t>
            </a:r>
            <a:br>
              <a:rPr lang="ru-RU" sz="1600" dirty="0" smtClean="0"/>
            </a:br>
            <a:r>
              <a:rPr lang="ru-RU" sz="1600" dirty="0" smtClean="0"/>
              <a:t/>
            </a:r>
            <a:br>
              <a:rPr lang="ru-RU" sz="1600" dirty="0" smtClean="0"/>
            </a:br>
            <a:r>
              <a:rPr lang="ru-RU" sz="1600" dirty="0" smtClean="0"/>
              <a:t>Нужно отметить, что в СЦВМ была возможность наращивать память до 256К слов с подключением внешних приборов памяти 182-3 — ОЗУ 64К, 183 — ДЗУ 128К (2X64К), 184 — ОЗУ 32К и ДЗУ 64К или любых других приборов, имеющих электрическую и информационную совместимость с МВМ-012.</a:t>
            </a:r>
            <a:br>
              <a:rPr lang="ru-RU" sz="1600" dirty="0" smtClean="0"/>
            </a:br>
            <a:r>
              <a:rPr lang="ru-RU" sz="1600" dirty="0" smtClean="0"/>
              <a:t/>
            </a:r>
            <a:br>
              <a:rPr lang="ru-RU" sz="1600" dirty="0" smtClean="0"/>
            </a:br>
            <a:r>
              <a:rPr lang="ru-RU" sz="1600" dirty="0" smtClean="0"/>
              <a:t>Было предусмотрено 2 параллельных, 2 последовательных канала обмена. Скорость обмена по последовательному каналу составляла 20 тысяч слов в секунду, по параллельному каналу — 94 тысяч слов в секунду.</a:t>
            </a:r>
            <a:br>
              <a:rPr lang="ru-RU" sz="1600" dirty="0" smtClean="0"/>
            </a:br>
            <a:r>
              <a:rPr lang="ru-RU" sz="1600" dirty="0" smtClean="0"/>
              <a:t/>
            </a:r>
            <a:br>
              <a:rPr lang="ru-RU" sz="1600" dirty="0" smtClean="0"/>
            </a:br>
            <a:r>
              <a:rPr lang="ru-RU" sz="1600" dirty="0" smtClean="0"/>
              <a:t>Потребляемая мощность от сети 1,5 кВт, питание производилось от трехфазной корабельной сети переменного тока напряжением 220 В, частотой 400 Гц. Допускаются колебания сети: ±5% при длительных отклонениях и от +13% до -25% при кратковременных отклонениях по напряжению, а также от +4% до -6% по частоте.</a:t>
            </a:r>
            <a:endParaRPr lang="ru-RU"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776413" y="976313"/>
            <a:ext cx="5591175" cy="490537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390775" y="1214438"/>
            <a:ext cx="4362450" cy="44291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buNone/>
            </a:pPr>
            <a:r>
              <a:rPr lang="ru-RU" sz="1600" dirty="0" smtClean="0"/>
              <a:t>Условия эксплуатации:</a:t>
            </a:r>
            <a:br>
              <a:rPr lang="ru-RU" sz="1600" dirty="0" smtClean="0"/>
            </a:br>
            <a:endParaRPr lang="ru-RU" sz="1600" dirty="0" smtClean="0"/>
          </a:p>
          <a:p>
            <a:pPr>
              <a:buNone/>
            </a:pPr>
            <a:r>
              <a:rPr lang="ru-RU" sz="1600" dirty="0" smtClean="0"/>
              <a:t>-      </a:t>
            </a:r>
            <a:r>
              <a:rPr lang="ru-RU" sz="1600" dirty="0" err="1" smtClean="0"/>
              <a:t>виброустойчивость</a:t>
            </a:r>
            <a:r>
              <a:rPr lang="ru-RU" sz="1600" dirty="0" smtClean="0"/>
              <a:t> в диапазоне частот 5–120 Гц с ускорением 2g;</a:t>
            </a:r>
          </a:p>
          <a:p>
            <a:r>
              <a:rPr lang="ru-RU" sz="1600" dirty="0" smtClean="0"/>
              <a:t>воздействие одиночных ударов с ускорением 1000g;</a:t>
            </a:r>
          </a:p>
          <a:p>
            <a:r>
              <a:rPr lang="ru-RU" sz="1600" dirty="0" err="1" smtClean="0"/>
              <a:t>вибропрочность</a:t>
            </a:r>
            <a:r>
              <a:rPr lang="ru-RU" sz="1600" dirty="0" smtClean="0"/>
              <a:t> в диапазоне частот 20–120 Гц с ускорением 2g;</a:t>
            </a:r>
          </a:p>
          <a:p>
            <a:r>
              <a:rPr lang="ru-RU" sz="1600" dirty="0" smtClean="0"/>
              <a:t>циклическое изменение температуры от +65 до -50°С;</a:t>
            </a:r>
          </a:p>
          <a:p>
            <a:r>
              <a:rPr lang="ru-RU" sz="1600" dirty="0" smtClean="0"/>
              <a:t>относительная влажность 95–98% при температуре +40°С;</a:t>
            </a:r>
          </a:p>
          <a:p>
            <a:r>
              <a:rPr lang="ru-RU" sz="1600" dirty="0" smtClean="0"/>
              <a:t>холодоустойчивость при рабочей температуре -10°С и предельной температуре -50°С;</a:t>
            </a:r>
          </a:p>
          <a:p>
            <a:r>
              <a:rPr lang="ru-RU" sz="1600" dirty="0" smtClean="0"/>
              <a:t>воздействие инея и росы при температуре -20±5°С;</a:t>
            </a:r>
          </a:p>
          <a:p>
            <a:r>
              <a:rPr lang="ru-RU" sz="1600" dirty="0" smtClean="0"/>
              <a:t>теплоустойчивость при рабочей температуре +50°С и предельной температуре +65°С;</a:t>
            </a:r>
          </a:p>
          <a:p>
            <a:r>
              <a:rPr lang="ru-RU" sz="1600" dirty="0" smtClean="0"/>
              <a:t>воздействие морского тумана при температуре +27±2°С.</a:t>
            </a:r>
          </a:p>
          <a:p>
            <a:r>
              <a:rPr lang="ru-RU" sz="1600" dirty="0" smtClean="0"/>
              <a:t/>
            </a:r>
            <a:br>
              <a:rPr lang="ru-RU" sz="1600" dirty="0" smtClean="0"/>
            </a:br>
            <a:r>
              <a:rPr lang="ru-RU" sz="1600" dirty="0" smtClean="0"/>
              <a:t>Машина выпускалась до 1990 года, было изготовлено 255 СЦВМ «Атака».</a:t>
            </a:r>
            <a:endParaRPr lang="ru-RU"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3200" b="1" dirty="0" smtClean="0"/>
              <a:t>ЭВМ «Арфа»</a:t>
            </a:r>
            <a:endParaRPr lang="ru-RU" sz="3200" dirty="0"/>
          </a:p>
        </p:txBody>
      </p:sp>
      <p:sp>
        <p:nvSpPr>
          <p:cNvPr id="3" name="Содержимое 2"/>
          <p:cNvSpPr>
            <a:spLocks noGrp="1"/>
          </p:cNvSpPr>
          <p:nvPr>
            <p:ph idx="1"/>
          </p:nvPr>
        </p:nvSpPr>
        <p:spPr>
          <a:xfrm>
            <a:off x="457200" y="1071546"/>
            <a:ext cx="8229600" cy="5054617"/>
          </a:xfrm>
        </p:spPr>
        <p:txBody>
          <a:bodyPr>
            <a:normAutofit/>
          </a:bodyPr>
          <a:lstStyle/>
          <a:p>
            <a:pPr>
              <a:buNone/>
            </a:pPr>
            <a:r>
              <a:rPr lang="ru-RU" sz="1600" dirty="0" smtClean="0"/>
              <a:t>        Разработка машины была начата в 1979 году и предназначалась для работы в различных корабельных системах управления, как управляющее звено реального времени. Электропитание машины осуществлялось от корабельной трехфазной сети 220В, 400 Гц, потребляемая мощность составляла 1,7 КВт. Для охлаждением применялась приточно-вытяжная вентиляция с температурой входящего воздуха 18°С. Это была ЭВМ с двоичной системой представления чисел с фиксированной и плавающей запятой, быстродействие составляло 550 тысяч коротких операций в секунду при обращении за операндами в ОЗУ,1100 тысяч коротких операций при обращении в буферы регистры. Количество разрядов — 32, возможна была работа со словами двойной длины (64 разряда), с полусловами (16 разрядов) и с восьмеричной буквенной информацией.</a:t>
            </a:r>
            <a:br>
              <a:rPr lang="ru-RU" sz="1600" dirty="0" smtClean="0"/>
            </a:br>
            <a:r>
              <a:rPr lang="ru-RU" sz="1600" dirty="0" smtClean="0"/>
              <a:t/>
            </a:r>
            <a:br>
              <a:rPr lang="ru-RU" sz="1600" dirty="0" smtClean="0"/>
            </a:br>
            <a:r>
              <a:rPr lang="ru-RU" sz="1600" dirty="0" smtClean="0"/>
              <a:t>Эта машина составила совместно с ЭВМ «Арка» и «Атака» ряд программно-совместимых машин третьего поколения ЦМНИИ «Агат». «Агат» — пионер в разработке боевых информационно-управляющих систем для надводных кораблей («Море», «Корень») и подводных лодок (система «Туча», «Алмаз», «Омнибус» и другие), а также систем управления стрельбой корабельных ракетных комплексов, систем управления и защиты ядерных энергетических установок.</a:t>
            </a:r>
            <a:endParaRPr lang="ru-RU"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3200" b="1" dirty="0" smtClean="0"/>
              <a:t>ЭВМ «Туча»</a:t>
            </a:r>
            <a:endParaRPr lang="ru-RU" sz="3200" dirty="0"/>
          </a:p>
        </p:txBody>
      </p:sp>
      <p:sp>
        <p:nvSpPr>
          <p:cNvPr id="3" name="Содержимое 2"/>
          <p:cNvSpPr>
            <a:spLocks noGrp="1"/>
          </p:cNvSpPr>
          <p:nvPr>
            <p:ph idx="1"/>
          </p:nvPr>
        </p:nvSpPr>
        <p:spPr>
          <a:xfrm>
            <a:off x="457200" y="1071546"/>
            <a:ext cx="8229600" cy="5054617"/>
          </a:xfrm>
        </p:spPr>
        <p:txBody>
          <a:bodyPr>
            <a:normAutofit/>
          </a:bodyPr>
          <a:lstStyle/>
          <a:p>
            <a:pPr>
              <a:buNone/>
            </a:pPr>
            <a:r>
              <a:rPr lang="ru-RU" sz="1600" dirty="0" smtClean="0"/>
              <a:t>        ЭВМ «Туча» — машина с двоичной системой представления чисел с фиксированной запятой и количеством разрядов — 25. Числа были представлены модифицированным дополнительным кодом. Была с </a:t>
            </a:r>
            <a:r>
              <a:rPr lang="ru-RU" sz="1600" dirty="0" err="1" smtClean="0"/>
              <a:t>одноадрсесной</a:t>
            </a:r>
            <a:r>
              <a:rPr lang="ru-RU" sz="1600" dirty="0" smtClean="0"/>
              <a:t> системой команд, разрядность команд — 20. Быстродействие ЭВМ «Туча» — 62,5 тысяч коротких операций в секунду. ЭВМ состояла из 4 шкафов, которые были соединены механически и электрически. Для охлаждения применялась приточно-вытяжная система вентиляции с температурой входящего воздуха 18°С.</a:t>
            </a:r>
          </a:p>
          <a:p>
            <a:pPr>
              <a:buNone/>
            </a:pPr>
            <a:endParaRPr lang="ru-RU" sz="1600" dirty="0"/>
          </a:p>
          <a:p>
            <a:pPr>
              <a:buNone/>
            </a:pPr>
            <a:r>
              <a:rPr lang="ru-RU" sz="1600" dirty="0" smtClean="0"/>
              <a:t>       Основой конструкции машины был шкаф для электронной аппаратуры оригинальной конструкции, это позволяло производить его погрузку на подводную лодку через стандартный люк диаметром 598 мм. Надежность СЦВМ «Туча» оценивалась 650 часов работы между неисправностями. Вычислительная система «Туча» потребляла около 17 кВт электроэнергии. </a:t>
            </a:r>
            <a:br>
              <a:rPr lang="ru-RU" sz="1600" dirty="0" smtClean="0"/>
            </a:br>
            <a:endParaRPr lang="ru-RU"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028719" y="652479"/>
            <a:ext cx="6257925" cy="513397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3200" b="1" dirty="0" smtClean="0"/>
              <a:t>Ряд ЭВМ «Лада 2»</a:t>
            </a:r>
            <a:endParaRPr lang="ru-RU" sz="3200" dirty="0"/>
          </a:p>
        </p:txBody>
      </p:sp>
      <p:sp>
        <p:nvSpPr>
          <p:cNvPr id="3" name="Содержимое 2"/>
          <p:cNvSpPr>
            <a:spLocks noGrp="1"/>
          </p:cNvSpPr>
          <p:nvPr>
            <p:ph idx="1"/>
          </p:nvPr>
        </p:nvSpPr>
        <p:spPr>
          <a:xfrm>
            <a:off x="457200" y="1000108"/>
            <a:ext cx="8229600" cy="5126055"/>
          </a:xfrm>
        </p:spPr>
        <p:txBody>
          <a:bodyPr>
            <a:normAutofit lnSpcReduction="10000"/>
          </a:bodyPr>
          <a:lstStyle/>
          <a:p>
            <a:pPr>
              <a:buNone/>
            </a:pPr>
            <a:r>
              <a:rPr lang="ru-RU" sz="1600" dirty="0" smtClean="0"/>
              <a:t>        В 1986 году для надводных кораблей и подводных лодок была разработана ЭВМ «Лада-2», она состояла из трёх бортовых универсальных электронных вычислительных машин, была построена по модульному принципу, такая открытая система позволяла подключать дополнительные функциональные устройства.</a:t>
            </a:r>
            <a:br>
              <a:rPr lang="ru-RU" sz="1600" dirty="0" smtClean="0"/>
            </a:br>
            <a:r>
              <a:rPr lang="ru-RU" sz="1600" dirty="0" smtClean="0"/>
              <a:t/>
            </a:r>
            <a:br>
              <a:rPr lang="ru-RU" sz="1600" dirty="0" smtClean="0"/>
            </a:br>
            <a:r>
              <a:rPr lang="ru-RU" sz="1600" dirty="0" smtClean="0"/>
              <a:t>ЭВМ ряда использовались для построения вычислительных комплексов в самых разнообразных системах, для сбора и обработки информации в реальном масштабе времени, автоматического управления различными объектами, автоматизации проектирования, автоматизации комплексных научных исследований, информационно-справочных и обучающих системах.</a:t>
            </a:r>
            <a:br>
              <a:rPr lang="ru-RU" sz="1600" dirty="0" smtClean="0"/>
            </a:br>
            <a:r>
              <a:rPr lang="ru-RU" sz="1600" dirty="0" smtClean="0"/>
              <a:t/>
            </a:r>
            <a:br>
              <a:rPr lang="ru-RU" sz="1600" dirty="0" smtClean="0"/>
            </a:br>
            <a:r>
              <a:rPr lang="ru-RU" sz="1600" dirty="0" smtClean="0"/>
              <a:t>Машины ряда имели от двух до четырех модификаций. ЭВМ «Лада 2» — 2 модификации, ЭВМ «Лада 2Ю» -3 модификации, ЭВМ «Лада 2М» — 4 модификации. Они отличались составом устройств, способом охлаждения, конструктивным исполнением. </a:t>
            </a:r>
            <a:br>
              <a:rPr lang="ru-RU" sz="1600" dirty="0" smtClean="0"/>
            </a:br>
            <a:r>
              <a:rPr lang="ru-RU" sz="1600" dirty="0" smtClean="0"/>
              <a:t/>
            </a:r>
            <a:br>
              <a:rPr lang="ru-RU" sz="1600" dirty="0" smtClean="0"/>
            </a:br>
            <a:r>
              <a:rPr lang="ru-RU" sz="1600" dirty="0" smtClean="0"/>
              <a:t>Основные параметры ЭВМ «Лада 2»: разрядность чисел с фиксированной точкой -1, 8, 16, </a:t>
            </a:r>
            <a:r>
              <a:rPr lang="ru-RU" sz="1600" dirty="0" err="1" smtClean="0"/>
              <a:t>c</a:t>
            </a:r>
            <a:r>
              <a:rPr lang="ru-RU" sz="1600" dirty="0" smtClean="0"/>
              <a:t> плавающей запятой — 32 (4 команды аппаратные), быстродействие -1200 операций в секунду. Память: адресное пространство 256 Кбайт, ОЗУ — 256, ПЗУ — 32, габариты первой модификации ряда — 703*450*276 мм, второй 480*350*212 мм, потребляемая мощность — 330 Вт.</a:t>
            </a:r>
            <a:endParaRPr lang="ru-RU"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fontScale="92500" lnSpcReduction="20000"/>
          </a:bodyPr>
          <a:lstStyle/>
          <a:p>
            <a:pPr>
              <a:buNone/>
            </a:pPr>
            <a:r>
              <a:rPr lang="ru-RU" sz="1600" dirty="0" smtClean="0"/>
              <a:t>        ЭВМ «Лада 2» с архитектурной и программной совместимостью с широко распространенным в СССР коммерческими ЭВМ серии СМ ЭВМ (СМ4, СМ1420, «Электроника 100», «Электроника 79», «Электроника 60», ДВК, СМ1600) предоставляла пользователю возможность для применения в своей работе богатого </a:t>
            </a:r>
            <a:r>
              <a:rPr lang="ru-RU" sz="1600" b="1" dirty="0" smtClean="0"/>
              <a:t>прикладного ПО</a:t>
            </a:r>
            <a:r>
              <a:rPr lang="ru-RU" sz="1600" dirty="0" smtClean="0"/>
              <a:t> для ряда СМ ЭВМ.</a:t>
            </a:r>
            <a:br>
              <a:rPr lang="ru-RU" sz="1600" dirty="0" smtClean="0"/>
            </a:br>
            <a:r>
              <a:rPr lang="ru-RU" sz="1600" dirty="0" smtClean="0"/>
              <a:t/>
            </a:r>
            <a:br>
              <a:rPr lang="ru-RU" sz="1600" dirty="0" smtClean="0"/>
            </a:br>
            <a:r>
              <a:rPr lang="ru-RU" sz="1600" dirty="0" smtClean="0"/>
              <a:t>Основные устройства ЭВМ «Лада 2» (</a:t>
            </a:r>
            <a:r>
              <a:rPr lang="ru-RU" sz="1600" i="1" dirty="0" smtClean="0"/>
              <a:t>НПО «Агат». ЭВМ «Лада 2». КА3.031110. Техническое описание. 1986 г.</a:t>
            </a:r>
            <a:r>
              <a:rPr lang="ru-RU" sz="1600" dirty="0" smtClean="0"/>
              <a:t>):</a:t>
            </a:r>
            <a:br>
              <a:rPr lang="ru-RU" sz="1600" dirty="0" smtClean="0"/>
            </a:br>
            <a:endParaRPr lang="ru-RU" sz="1600" dirty="0" smtClean="0"/>
          </a:p>
          <a:p>
            <a:pPr>
              <a:buNone/>
            </a:pPr>
            <a:r>
              <a:rPr lang="ru-RU" sz="1600" dirty="0" smtClean="0"/>
              <a:t>-       центральный процессор (ЦП), состоящий из модулей операционного блока ОБ (ОБ1, ОБ2), блока обмена информацией БОИ (БОИ1, Б0И2), диспетчера памяти ДП;</a:t>
            </a:r>
          </a:p>
          <a:p>
            <a:r>
              <a:rPr lang="ru-RU" sz="1600" dirty="0" smtClean="0"/>
              <a:t>оперативная память, состоящая из модулей-накопителей ОЗУ (ОЗУ-64) и модуля правления УЗУ ОЗУ;</a:t>
            </a:r>
          </a:p>
          <a:p>
            <a:r>
              <a:rPr lang="ru-RU" sz="1600" dirty="0" smtClean="0"/>
              <a:t>постоянная память для хранения контрольно-диагностических тестов, состоящая из модуля-накопителя ПЗУ (ПЗУ-16) и модуля управления УЗУ ПЗУ;</a:t>
            </a:r>
          </a:p>
          <a:p>
            <a:r>
              <a:rPr lang="ru-RU" sz="1600" dirty="0" smtClean="0"/>
              <a:t>модули-контроллеры для связи с периферийными приборами: контроллер ввода-вывода КВВ, осуществляющий связи с дисплеем 15ИЭ-00-013 с интерфейсом ИРПС, гибкими дисками «Электроника ГМД 7012», алфавитно-цифровым печатающим устройством АЦПУ с интерфейсом ИРПР;</a:t>
            </a:r>
          </a:p>
          <a:p>
            <a:r>
              <a:rPr lang="ru-RU" sz="1600" dirty="0" smtClean="0"/>
              <a:t>программируемый порт ПП для подключения устройств с нестандартным интерфейсом, в том числе и для стыковки нескольких ЭВМ;</a:t>
            </a:r>
          </a:p>
          <a:p>
            <a:r>
              <a:rPr lang="ru-RU" sz="1600" dirty="0" smtClean="0"/>
              <a:t>адаптер общей шины АОШ, обеспечивающий выход ЭВМ на общую шину СМ ЭВМ;</a:t>
            </a:r>
          </a:p>
          <a:p>
            <a:r>
              <a:rPr lang="ru-RU" sz="1600" dirty="0" smtClean="0"/>
              <a:t>контроллер связи с периферийными устройствами «Единство» КЕ (КЕ1 и КЕ2);</a:t>
            </a:r>
          </a:p>
          <a:p>
            <a:r>
              <a:rPr lang="ru-RU" sz="1600" dirty="0" smtClean="0"/>
              <a:t>блок, согласующий выход ЭВМ на внешнюю магистраль МПИ;</a:t>
            </a:r>
          </a:p>
          <a:p>
            <a:r>
              <a:rPr lang="ru-RU" sz="1600" dirty="0" smtClean="0"/>
              <a:t>пульт управления машиной ПУ, состоящий из электронного модуля ПУ и панели ПУ;</a:t>
            </a:r>
          </a:p>
          <a:p>
            <a:r>
              <a:rPr lang="ru-RU" sz="1600" dirty="0" smtClean="0"/>
              <a:t>устройство электропитания УЭП, состоящее из блока управления ВБУ, фильтра питания ВФП, стабилизаторов питания ВПН 5/24.</a:t>
            </a:r>
          </a:p>
          <a:p>
            <a:pPr>
              <a:buNone/>
            </a:pPr>
            <a:endParaRPr lang="ru-RU"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109663" y="1471613"/>
            <a:ext cx="6924675" cy="39147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2800" b="1" dirty="0" smtClean="0"/>
              <a:t>Специализированные ЭВМ военного назначения</a:t>
            </a:r>
            <a:endParaRPr lang="ru-RU" sz="2800" dirty="0"/>
          </a:p>
        </p:txBody>
      </p:sp>
      <p:sp>
        <p:nvSpPr>
          <p:cNvPr id="3" name="Содержимое 2"/>
          <p:cNvSpPr>
            <a:spLocks noGrp="1"/>
          </p:cNvSpPr>
          <p:nvPr>
            <p:ph idx="1"/>
          </p:nvPr>
        </p:nvSpPr>
        <p:spPr>
          <a:xfrm>
            <a:off x="457200" y="1071547"/>
            <a:ext cx="8229600" cy="1143008"/>
          </a:xfrm>
        </p:spPr>
        <p:txBody>
          <a:bodyPr>
            <a:normAutofit/>
          </a:bodyPr>
          <a:lstStyle/>
          <a:p>
            <a:pPr>
              <a:buNone/>
            </a:pPr>
            <a:r>
              <a:rPr lang="ru-RU" sz="1600" b="1" dirty="0" smtClean="0"/>
              <a:t>Проект подвижный вычислительный пункт (ПВП) или объект «Платформа»</a:t>
            </a:r>
            <a:r>
              <a:rPr lang="ru-RU" sz="1600" dirty="0" smtClean="0"/>
              <a:t/>
            </a:r>
            <a:br>
              <a:rPr lang="ru-RU" sz="1600" dirty="0" smtClean="0"/>
            </a:br>
            <a:r>
              <a:rPr lang="ru-RU" sz="1600" dirty="0" smtClean="0"/>
              <a:t/>
            </a:r>
            <a:br>
              <a:rPr lang="ru-RU" sz="1600" dirty="0" smtClean="0"/>
            </a:br>
            <a:r>
              <a:rPr lang="ru-RU" sz="1600" dirty="0" smtClean="0"/>
              <a:t>Еще в 1960 году была разработана и создана серия мобильных ЭВМ для армейского и фронтового звена под кодовым названием «Бета», но работы так и не начались.</a:t>
            </a:r>
            <a:endParaRPr lang="ru-RU" sz="1600" dirty="0"/>
          </a:p>
        </p:txBody>
      </p:sp>
      <p:pic>
        <p:nvPicPr>
          <p:cNvPr id="2050" name="Picture 2"/>
          <p:cNvPicPr>
            <a:picLocks noChangeAspect="1" noChangeArrowheads="1"/>
          </p:cNvPicPr>
          <p:nvPr/>
        </p:nvPicPr>
        <p:blipFill>
          <a:blip r:embed="rId2" cstate="print"/>
          <a:srcRect/>
          <a:stretch>
            <a:fillRect/>
          </a:stretch>
        </p:blipFill>
        <p:spPr bwMode="auto">
          <a:xfrm>
            <a:off x="2928926" y="2285992"/>
            <a:ext cx="3303712" cy="4229097"/>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143000"/>
          </a:xfrm>
        </p:spPr>
        <p:txBody>
          <a:bodyPr>
            <a:normAutofit fontScale="90000"/>
          </a:bodyPr>
          <a:lstStyle/>
          <a:p>
            <a:r>
              <a:rPr lang="ru-RU" b="1" dirty="0" smtClean="0"/>
              <a:t>О специализированных</a:t>
            </a:r>
            <a:br>
              <a:rPr lang="ru-RU" b="1" dirty="0" smtClean="0"/>
            </a:br>
            <a:r>
              <a:rPr lang="ru-RU" b="1" dirty="0" smtClean="0"/>
              <a:t>бортовых ЭВМ (БЭВМ)</a:t>
            </a:r>
            <a:br>
              <a:rPr lang="ru-RU" b="1" dirty="0" smtClean="0"/>
            </a:br>
            <a:endParaRPr lang="ru-RU" dirty="0"/>
          </a:p>
        </p:txBody>
      </p:sp>
      <p:sp>
        <p:nvSpPr>
          <p:cNvPr id="3" name="Содержимое 2"/>
          <p:cNvSpPr>
            <a:spLocks noGrp="1"/>
          </p:cNvSpPr>
          <p:nvPr>
            <p:ph idx="1"/>
          </p:nvPr>
        </p:nvSpPr>
        <p:spPr/>
        <p:txBody>
          <a:bodyPr>
            <a:normAutofit lnSpcReduction="10000"/>
          </a:bodyPr>
          <a:lstStyle/>
          <a:p>
            <a:pPr>
              <a:buNone/>
            </a:pPr>
            <a:r>
              <a:rPr lang="ru-RU" sz="1600" dirty="0" smtClean="0"/>
              <a:t>       Развитие средств обороны начиная с 40 годов двигалось в сторону увеличения точности и дальности поражения, увеличения мощности средств уничтожения, скорости перемещения. Взят курс на автоматизацию операций управления оружием.</a:t>
            </a:r>
          </a:p>
          <a:p>
            <a:pPr>
              <a:buNone/>
            </a:pPr>
            <a:endParaRPr lang="ru-RU" sz="1600" dirty="0"/>
          </a:p>
          <a:p>
            <a:pPr>
              <a:buNone/>
            </a:pPr>
            <a:r>
              <a:rPr lang="ru-RU" sz="1600" dirty="0" smtClean="0"/>
              <a:t>        Для военного дела требования к создаваемым компьютерам были повышены. Нужны были электронные элементы, которые были бы достаточно надежны, обладали быстродействием, и все это при работе в широком диапазоне температур, при высокой влажности, вибрациях, ударах. Требовалась разработка методики по построению и проектированию ЭВМ и ее основных частей, таких как арифметического устройства, памяти, устройства управления, системы питания, устройства обмена. Нужно было также конструкторское решение, которое позволило бы оформить компьютер, обеспечить его надежную работу при разных механических и климатических условиях.</a:t>
            </a:r>
            <a:br>
              <a:rPr lang="ru-RU" sz="1600" dirty="0" smtClean="0"/>
            </a:br>
            <a:r>
              <a:rPr lang="ru-RU" sz="1600" dirty="0" smtClean="0"/>
              <a:t/>
            </a:r>
            <a:br>
              <a:rPr lang="ru-RU" sz="1600" dirty="0" smtClean="0"/>
            </a:br>
            <a:r>
              <a:rPr lang="ru-RU" sz="1600" dirty="0" smtClean="0"/>
              <a:t>Еще одним из требований было применение вычислительной математики, которая позволила бы формулировать и численно, с требуемой точностью, решать задачи по применению оружия. Нужны были средства для преобразования измеряемых параметров в числа и для обратного преобразования полученных в виде чисел решений в величины физических перемещений или углов поворота.</a:t>
            </a:r>
            <a:br>
              <a:rPr lang="ru-RU" sz="1600" dirty="0" smtClean="0"/>
            </a:br>
            <a:endParaRPr lang="ru-RU"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a:buNone/>
            </a:pPr>
            <a:r>
              <a:rPr lang="ru-RU" sz="1600" dirty="0" smtClean="0"/>
              <a:t>       Развитие военных компьютеров показало — более приспособленными в основном оказались главные конструкторы с инженерным образованием.</a:t>
            </a:r>
            <a:br>
              <a:rPr lang="ru-RU" sz="1600" dirty="0" smtClean="0"/>
            </a:br>
            <a:r>
              <a:rPr lang="ru-RU" sz="1600" dirty="0" smtClean="0"/>
              <a:t/>
            </a:r>
            <a:br>
              <a:rPr lang="ru-RU" sz="1600" dirty="0" smtClean="0"/>
            </a:br>
            <a:r>
              <a:rPr lang="ru-RU" sz="1600" dirty="0" smtClean="0"/>
              <a:t>Было три сферы применения вычислительных машин в военной области, они отличались по климатическим и механическим условиям эксплуатации. Первые применялись в стационарных условиях (в помещениях), вторые — в прицепах, контейнерах, которые транспортировались воздушным, водным, железнодорожным, автомобильным транспортом и включались в работу после установки на позиции, третьи использовались на подвижных объектах, такие машины были названы бортовыми ЭВМ (БЭВМ: возимые, </a:t>
            </a:r>
            <a:r>
              <a:rPr lang="ru-RU" sz="1600" dirty="0" err="1" smtClean="0"/>
              <a:t>авиакосмические</a:t>
            </a:r>
            <a:r>
              <a:rPr lang="ru-RU" sz="1600" dirty="0" smtClean="0"/>
              <a:t>, ракетные, морские). К возимым относятся ВМ, они устанавливались на танках, автомашинах и других подвижных средствах.</a:t>
            </a:r>
            <a:endParaRPr lang="ru-RU"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800" b="1" dirty="0" smtClean="0"/>
              <a:t>Бортовые управляющие вычислительные машины</a:t>
            </a:r>
            <a:endParaRPr lang="ru-RU" sz="2800" dirty="0"/>
          </a:p>
        </p:txBody>
      </p:sp>
      <p:sp>
        <p:nvSpPr>
          <p:cNvPr id="3" name="Содержимое 2"/>
          <p:cNvSpPr>
            <a:spLocks noGrp="1"/>
          </p:cNvSpPr>
          <p:nvPr>
            <p:ph idx="1"/>
          </p:nvPr>
        </p:nvSpPr>
        <p:spPr>
          <a:xfrm>
            <a:off x="457200" y="857232"/>
            <a:ext cx="8229600" cy="5268931"/>
          </a:xfrm>
        </p:spPr>
        <p:txBody>
          <a:bodyPr>
            <a:normAutofit/>
          </a:bodyPr>
          <a:lstStyle/>
          <a:p>
            <a:pPr>
              <a:buNone/>
            </a:pPr>
            <a:endParaRPr lang="ru-RU" sz="1600" dirty="0" smtClean="0"/>
          </a:p>
          <a:p>
            <a:pPr>
              <a:buNone/>
            </a:pPr>
            <a:endParaRPr lang="ru-RU" sz="1600" dirty="0"/>
          </a:p>
          <a:p>
            <a:pPr>
              <a:buNone/>
            </a:pPr>
            <a:r>
              <a:rPr lang="ru-RU" sz="1600" dirty="0" smtClean="0"/>
              <a:t>Для самолетов и ракет были разработаны:</a:t>
            </a:r>
            <a:endParaRPr lang="ru-RU" sz="1600" dirty="0"/>
          </a:p>
          <a:p>
            <a:pPr>
              <a:buNone/>
            </a:pPr>
            <a:r>
              <a:rPr lang="ru-RU" sz="1600" dirty="0" smtClean="0"/>
              <a:t>-      «Аргон 11» (С, А)</a:t>
            </a:r>
          </a:p>
          <a:p>
            <a:r>
              <a:rPr lang="ru-RU" sz="1600" dirty="0" smtClean="0"/>
              <a:t>«Аргон 12С»</a:t>
            </a:r>
          </a:p>
          <a:p>
            <a:r>
              <a:rPr lang="ru-RU" sz="1600" dirty="0" smtClean="0"/>
              <a:t>«Орбита 10» </a:t>
            </a:r>
          </a:p>
          <a:p>
            <a:r>
              <a:rPr lang="ru-RU" sz="1600" dirty="0" smtClean="0"/>
              <a:t>ЦВМ-263</a:t>
            </a:r>
          </a:p>
          <a:p>
            <a:r>
              <a:rPr lang="ru-RU" sz="1600" dirty="0" smtClean="0"/>
              <a:t>ЦВМ-264</a:t>
            </a:r>
          </a:p>
          <a:p>
            <a:r>
              <a:rPr lang="ru-RU" sz="1600" dirty="0" smtClean="0"/>
              <a:t>ВМ 15Л579</a:t>
            </a:r>
          </a:p>
          <a:p>
            <a:r>
              <a:rPr lang="ru-RU" sz="1600" dirty="0" smtClean="0"/>
              <a:t>4К75 (для ракет)</a:t>
            </a:r>
          </a:p>
          <a:p>
            <a:r>
              <a:rPr lang="ru-RU" sz="1600" dirty="0" smtClean="0"/>
              <a:t>8К67 (для ракет)</a:t>
            </a:r>
          </a:p>
          <a:p>
            <a:pPr>
              <a:buNone/>
            </a:pPr>
            <a:endParaRPr lang="ru-RU"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800" b="1" dirty="0" smtClean="0"/>
              <a:t>Бортовые управляющие вычислительные машины</a:t>
            </a:r>
            <a:endParaRPr lang="ru-RU" sz="2800" dirty="0"/>
          </a:p>
        </p:txBody>
      </p:sp>
      <p:sp>
        <p:nvSpPr>
          <p:cNvPr id="3" name="Содержимое 2"/>
          <p:cNvSpPr>
            <a:spLocks noGrp="1"/>
          </p:cNvSpPr>
          <p:nvPr>
            <p:ph idx="1"/>
          </p:nvPr>
        </p:nvSpPr>
        <p:spPr>
          <a:xfrm>
            <a:off x="457200" y="857232"/>
            <a:ext cx="8229600" cy="5268931"/>
          </a:xfrm>
        </p:spPr>
        <p:txBody>
          <a:bodyPr>
            <a:normAutofit/>
          </a:bodyPr>
          <a:lstStyle/>
          <a:p>
            <a:pPr>
              <a:buNone/>
            </a:pPr>
            <a:endParaRPr lang="ru-RU" sz="1600" dirty="0" smtClean="0"/>
          </a:p>
          <a:p>
            <a:pPr>
              <a:buNone/>
            </a:pPr>
            <a:endParaRPr lang="ru-RU" sz="1600" dirty="0"/>
          </a:p>
          <a:p>
            <a:pPr>
              <a:buNone/>
            </a:pPr>
            <a:r>
              <a:rPr lang="ru-RU" sz="1600" dirty="0" smtClean="0"/>
              <a:t>Для военно-морского флота были созданы:</a:t>
            </a:r>
            <a:endParaRPr lang="ru-RU" sz="1600" dirty="0"/>
          </a:p>
          <a:p>
            <a:pPr>
              <a:buNone/>
            </a:pPr>
            <a:r>
              <a:rPr lang="ru-RU" sz="1600" dirty="0" smtClean="0"/>
              <a:t>-      «Море»</a:t>
            </a:r>
          </a:p>
          <a:p>
            <a:r>
              <a:rPr lang="ru-RU" sz="1600" dirty="0" smtClean="0"/>
              <a:t>«Корень»</a:t>
            </a:r>
          </a:p>
          <a:p>
            <a:r>
              <a:rPr lang="ru-RU" sz="1600" dirty="0" smtClean="0"/>
              <a:t>«Туча» </a:t>
            </a:r>
          </a:p>
          <a:p>
            <a:r>
              <a:rPr lang="ru-RU" sz="1600" dirty="0" smtClean="0"/>
              <a:t>система модулей «Азов»</a:t>
            </a:r>
          </a:p>
          <a:p>
            <a:r>
              <a:rPr lang="ru-RU" sz="1600" dirty="0" smtClean="0"/>
              <a:t>«Карат»</a:t>
            </a:r>
          </a:p>
          <a:p>
            <a:pPr>
              <a:buNone/>
            </a:pPr>
            <a:endParaRPr lang="ru-RU"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800" b="1" dirty="0" smtClean="0"/>
              <a:t>Бортовые управляющие вычислительные машины</a:t>
            </a:r>
            <a:endParaRPr lang="ru-RU" sz="2800" dirty="0"/>
          </a:p>
        </p:txBody>
      </p:sp>
      <p:sp>
        <p:nvSpPr>
          <p:cNvPr id="3" name="Содержимое 2"/>
          <p:cNvSpPr>
            <a:spLocks noGrp="1"/>
          </p:cNvSpPr>
          <p:nvPr>
            <p:ph idx="1"/>
          </p:nvPr>
        </p:nvSpPr>
        <p:spPr>
          <a:xfrm>
            <a:off x="457200" y="857232"/>
            <a:ext cx="8229600" cy="5268931"/>
          </a:xfrm>
        </p:spPr>
        <p:txBody>
          <a:bodyPr>
            <a:normAutofit fontScale="77500" lnSpcReduction="20000"/>
          </a:bodyPr>
          <a:lstStyle/>
          <a:p>
            <a:pPr>
              <a:buNone/>
            </a:pPr>
            <a:r>
              <a:rPr lang="ru-RU" sz="1600" dirty="0" smtClean="0"/>
              <a:t>Были разработаны такие наземные стационарные и подвижные ВМ:</a:t>
            </a:r>
            <a:br>
              <a:rPr lang="ru-RU" sz="1600" dirty="0" smtClean="0"/>
            </a:br>
            <a:r>
              <a:rPr lang="ru-RU" sz="1600" dirty="0" smtClean="0"/>
              <a:t/>
            </a:r>
            <a:br>
              <a:rPr lang="ru-RU" sz="1600" dirty="0" smtClean="0"/>
            </a:br>
            <a:r>
              <a:rPr lang="ru-RU" sz="1600" dirty="0" smtClean="0"/>
              <a:t>5Э92б</a:t>
            </a:r>
          </a:p>
          <a:p>
            <a:r>
              <a:rPr lang="ru-RU" sz="1600" dirty="0" smtClean="0"/>
              <a:t>5Э51</a:t>
            </a:r>
          </a:p>
          <a:p>
            <a:r>
              <a:rPr lang="ru-RU" sz="1600" dirty="0" smtClean="0"/>
              <a:t>5765</a:t>
            </a:r>
          </a:p>
          <a:p>
            <a:r>
              <a:rPr lang="ru-RU" sz="1600" dirty="0" smtClean="0"/>
              <a:t>«Кадр»</a:t>
            </a:r>
          </a:p>
          <a:p>
            <a:r>
              <a:rPr lang="ru-RU" sz="1600" dirty="0" smtClean="0"/>
              <a:t>5Э89</a:t>
            </a:r>
          </a:p>
          <a:p>
            <a:r>
              <a:rPr lang="ru-RU" sz="1600" dirty="0" smtClean="0"/>
              <a:t>ВНИИЭМ-3 (В-3М)</a:t>
            </a:r>
          </a:p>
          <a:p>
            <a:r>
              <a:rPr lang="ru-RU" sz="1600" dirty="0" smtClean="0"/>
              <a:t>Аргон-1</a:t>
            </a:r>
          </a:p>
          <a:p>
            <a:r>
              <a:rPr lang="ru-RU" sz="1600" dirty="0" smtClean="0"/>
              <a:t>Аргон 10</a:t>
            </a:r>
          </a:p>
          <a:p>
            <a:r>
              <a:rPr lang="ru-RU" sz="1600" dirty="0" smtClean="0"/>
              <a:t>10М</a:t>
            </a:r>
          </a:p>
          <a:p>
            <a:r>
              <a:rPr lang="ru-RU" sz="1600" dirty="0" smtClean="0"/>
              <a:t>«Ритм 20»</a:t>
            </a:r>
          </a:p>
          <a:p>
            <a:r>
              <a:rPr lang="ru-RU" sz="1600" dirty="0" smtClean="0"/>
              <a:t>«Бета 2» </a:t>
            </a:r>
          </a:p>
          <a:p>
            <a:r>
              <a:rPr lang="ru-RU" sz="1600" dirty="0" smtClean="0"/>
              <a:t>3М</a:t>
            </a:r>
          </a:p>
          <a:p>
            <a:r>
              <a:rPr lang="ru-RU" sz="1600" dirty="0" smtClean="0"/>
              <a:t>МСМ</a:t>
            </a:r>
          </a:p>
          <a:p>
            <a:r>
              <a:rPr lang="ru-RU" sz="1600" dirty="0" smtClean="0"/>
              <a:t>Клён</a:t>
            </a:r>
          </a:p>
          <a:p>
            <a:r>
              <a:rPr lang="ru-RU" sz="1600" dirty="0" smtClean="0"/>
              <a:t>Клён 1</a:t>
            </a:r>
          </a:p>
          <a:p>
            <a:r>
              <a:rPr lang="ru-RU" sz="1600" dirty="0" smtClean="0"/>
              <a:t>Клён 2</a:t>
            </a:r>
          </a:p>
          <a:p>
            <a:r>
              <a:rPr lang="ru-RU" sz="1600" dirty="0" smtClean="0"/>
              <a:t>М4-2М</a:t>
            </a:r>
          </a:p>
          <a:p>
            <a:r>
              <a:rPr lang="ru-RU" sz="1600" dirty="0" smtClean="0"/>
              <a:t>М4-3М</a:t>
            </a:r>
          </a:p>
          <a:p>
            <a:r>
              <a:rPr lang="ru-RU" sz="1600" dirty="0" smtClean="0"/>
              <a:t>М-10,</a:t>
            </a:r>
          </a:p>
          <a:p>
            <a:r>
              <a:rPr lang="ru-RU" sz="1600" dirty="0" smtClean="0"/>
              <a:t>М-13</a:t>
            </a:r>
          </a:p>
          <a:p>
            <a:r>
              <a:rPr lang="ru-RU" sz="1600" dirty="0" smtClean="0"/>
              <a:t>Т340А</a:t>
            </a:r>
          </a:p>
          <a:p>
            <a:r>
              <a:rPr lang="ru-RU" sz="1600" dirty="0" smtClean="0"/>
              <a:t>К340А</a:t>
            </a:r>
          </a:p>
          <a:p>
            <a:r>
              <a:rPr lang="ru-RU" sz="1600" dirty="0" smtClean="0"/>
              <a:t>ЭВМ «Алмаз»,</a:t>
            </a:r>
          </a:p>
          <a:p>
            <a:r>
              <a:rPr lang="ru-RU" sz="1600" dirty="0" smtClean="0"/>
              <a:t>5Э53</a:t>
            </a:r>
            <a:endParaRPr lang="ru-RU"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800" b="1" dirty="0" smtClean="0"/>
              <a:t>Бортовые управляющие вычислительные машины</a:t>
            </a:r>
            <a:endParaRPr lang="ru-RU" sz="2800" dirty="0"/>
          </a:p>
        </p:txBody>
      </p:sp>
      <p:sp>
        <p:nvSpPr>
          <p:cNvPr id="3" name="Содержимое 2"/>
          <p:cNvSpPr>
            <a:spLocks noGrp="1"/>
          </p:cNvSpPr>
          <p:nvPr>
            <p:ph idx="1"/>
          </p:nvPr>
        </p:nvSpPr>
        <p:spPr>
          <a:xfrm>
            <a:off x="457200" y="857232"/>
            <a:ext cx="8229600" cy="5268931"/>
          </a:xfrm>
        </p:spPr>
        <p:txBody>
          <a:bodyPr>
            <a:normAutofit/>
          </a:bodyPr>
          <a:lstStyle/>
          <a:p>
            <a:pPr>
              <a:buNone/>
            </a:pPr>
            <a:r>
              <a:rPr lang="ru-RU" sz="1400" dirty="0" smtClean="0"/>
              <a:t>Бортовые вычислительные машины для самолетов и ракет </a:t>
            </a:r>
            <a:r>
              <a:rPr lang="ru-RU" sz="1400" dirty="0" err="1" smtClean="0"/>
              <a:t>третего</a:t>
            </a:r>
            <a:r>
              <a:rPr lang="ru-RU" sz="1400" dirty="0" smtClean="0"/>
              <a:t> поколения (на основе использования микросхем малой, средней интеграции, гибридных схем и частично схем большой интеграции):</a:t>
            </a:r>
            <a:br>
              <a:rPr lang="ru-RU" sz="1400" dirty="0" smtClean="0"/>
            </a:br>
            <a:r>
              <a:rPr lang="ru-RU" sz="1400" dirty="0" smtClean="0"/>
              <a:t/>
            </a:r>
            <a:br>
              <a:rPr lang="ru-RU" sz="1400" dirty="0" smtClean="0"/>
            </a:br>
            <a:r>
              <a:rPr lang="ru-RU" sz="1400" dirty="0" smtClean="0"/>
              <a:t>«Аргон-15»</a:t>
            </a:r>
          </a:p>
          <a:p>
            <a:r>
              <a:rPr lang="ru-RU" sz="1400" dirty="0" smtClean="0"/>
              <a:t>«Аргон-16»</a:t>
            </a:r>
          </a:p>
          <a:p>
            <a:r>
              <a:rPr lang="ru-RU" sz="1400" dirty="0" smtClean="0"/>
              <a:t>«Аргон-17»</a:t>
            </a:r>
          </a:p>
          <a:p>
            <a:r>
              <a:rPr lang="ru-RU" sz="1400" dirty="0" smtClean="0"/>
              <a:t>Ц100</a:t>
            </a:r>
          </a:p>
          <a:p>
            <a:r>
              <a:rPr lang="ru-RU" sz="1400" dirty="0" smtClean="0"/>
              <a:t>А30 </a:t>
            </a:r>
          </a:p>
          <a:p>
            <a:r>
              <a:rPr lang="ru-RU" sz="1400" dirty="0" smtClean="0"/>
              <a:t>А-50</a:t>
            </a:r>
          </a:p>
          <a:p>
            <a:r>
              <a:rPr lang="ru-RU" sz="1400" dirty="0" smtClean="0"/>
              <a:t>«Орбита 20»</a:t>
            </a:r>
          </a:p>
          <a:p>
            <a:r>
              <a:rPr lang="ru-RU" sz="1400" dirty="0" smtClean="0"/>
              <a:t>ЦВМ 80-30 ХХХ</a:t>
            </a:r>
          </a:p>
          <a:p>
            <a:r>
              <a:rPr lang="ru-RU" sz="1400" dirty="0" smtClean="0"/>
              <a:t>ЦВМ 80-40 ХХХ</a:t>
            </a:r>
          </a:p>
          <a:p>
            <a:r>
              <a:rPr lang="ru-RU" sz="1400" dirty="0" smtClean="0"/>
              <a:t>«Заря 30» с модификациями</a:t>
            </a:r>
          </a:p>
          <a:p>
            <a:r>
              <a:rPr lang="ru-RU" sz="1400" dirty="0" smtClean="0"/>
              <a:t>«Заря 40»</a:t>
            </a:r>
          </a:p>
          <a:p>
            <a:r>
              <a:rPr lang="ru-RU" sz="1400" dirty="0" smtClean="0"/>
              <a:t>СБМВ-1</a:t>
            </a:r>
          </a:p>
          <a:p>
            <a:r>
              <a:rPr lang="ru-RU" sz="1400" dirty="0" smtClean="0"/>
              <a:t>СБМВ-2</a:t>
            </a:r>
          </a:p>
          <a:p>
            <a:r>
              <a:rPr lang="ru-RU" sz="1400" dirty="0" smtClean="0"/>
              <a:t>серии «</a:t>
            </a:r>
            <a:r>
              <a:rPr lang="ru-RU" sz="1400" dirty="0" err="1" smtClean="0"/>
              <a:t>Интергация</a:t>
            </a:r>
            <a:r>
              <a:rPr lang="ru-RU" sz="1400" dirty="0" smtClean="0"/>
              <a:t>» Ц-175</a:t>
            </a:r>
          </a:p>
          <a:p>
            <a:r>
              <a:rPr lang="ru-RU" sz="1400" dirty="0" smtClean="0"/>
              <a:t>Ц-176</a:t>
            </a:r>
          </a:p>
          <a:p>
            <a:r>
              <a:rPr lang="ru-RU" sz="1400" dirty="0" smtClean="0"/>
              <a:t>ЦВМ-7</a:t>
            </a:r>
            <a:endParaRPr lang="ru-RU" sz="1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800" b="1" dirty="0" smtClean="0"/>
              <a:t>Бортовые управляющие вычислительные машины</a:t>
            </a:r>
            <a:endParaRPr lang="ru-RU" sz="2800" dirty="0"/>
          </a:p>
        </p:txBody>
      </p:sp>
      <p:sp>
        <p:nvSpPr>
          <p:cNvPr id="3" name="Содержимое 2"/>
          <p:cNvSpPr>
            <a:spLocks noGrp="1"/>
          </p:cNvSpPr>
          <p:nvPr>
            <p:ph idx="1"/>
          </p:nvPr>
        </p:nvSpPr>
        <p:spPr>
          <a:xfrm>
            <a:off x="457200" y="857232"/>
            <a:ext cx="8229600" cy="5268931"/>
          </a:xfrm>
        </p:spPr>
        <p:txBody>
          <a:bodyPr>
            <a:normAutofit/>
          </a:bodyPr>
          <a:lstStyle/>
          <a:p>
            <a:pPr>
              <a:buNone/>
            </a:pPr>
            <a:r>
              <a:rPr lang="ru-RU" sz="1400" dirty="0" smtClean="0"/>
              <a:t>Для военно-морского флота разработаны такие ВМ систем управления </a:t>
            </a:r>
            <a:r>
              <a:rPr lang="ru-RU" sz="1400" dirty="0" err="1" smtClean="0"/>
              <a:t>третего</a:t>
            </a:r>
            <a:r>
              <a:rPr lang="ru-RU" sz="1400" dirty="0" smtClean="0"/>
              <a:t> поколения:</a:t>
            </a:r>
            <a:br>
              <a:rPr lang="ru-RU" sz="1400" dirty="0" smtClean="0"/>
            </a:br>
            <a:r>
              <a:rPr lang="ru-RU" sz="1400" dirty="0" smtClean="0"/>
              <a:t>«Алмаз» (три модификации) </a:t>
            </a:r>
          </a:p>
          <a:p>
            <a:r>
              <a:rPr lang="ru-RU" sz="1400" dirty="0" smtClean="0"/>
              <a:t>«Альфа-1</a:t>
            </a:r>
          </a:p>
          <a:p>
            <a:r>
              <a:rPr lang="ru-RU" sz="1400" dirty="0" smtClean="0"/>
              <a:t>»Альфа-3"</a:t>
            </a:r>
          </a:p>
          <a:p>
            <a:r>
              <a:rPr lang="ru-RU" sz="1400" dirty="0" smtClean="0"/>
              <a:t>«Диана»</a:t>
            </a:r>
          </a:p>
          <a:p>
            <a:r>
              <a:rPr lang="ru-RU" sz="1400" dirty="0" smtClean="0"/>
              <a:t>«Альфа 3Д»</a:t>
            </a:r>
          </a:p>
          <a:p>
            <a:r>
              <a:rPr lang="ru-RU" sz="1400" dirty="0" smtClean="0"/>
              <a:t>«Атолл»</a:t>
            </a:r>
          </a:p>
          <a:p>
            <a:r>
              <a:rPr lang="ru-RU" sz="1400" dirty="0" smtClean="0"/>
              <a:t>«Атолл АМ» на основе вычислительных модулей «Азов»</a:t>
            </a:r>
          </a:p>
          <a:p>
            <a:r>
              <a:rPr lang="ru-RU" sz="1400" dirty="0" smtClean="0"/>
              <a:t>системы управления «Омнибус» (восемь модификаций) </a:t>
            </a:r>
          </a:p>
          <a:p>
            <a:r>
              <a:rPr lang="ru-RU" sz="1400" dirty="0" smtClean="0"/>
              <a:t>«Альт»</a:t>
            </a:r>
          </a:p>
          <a:p>
            <a:r>
              <a:rPr lang="ru-RU" sz="1400" dirty="0" smtClean="0"/>
              <a:t>«Арбат»</a:t>
            </a:r>
          </a:p>
          <a:p>
            <a:r>
              <a:rPr lang="ru-RU" sz="1400" dirty="0" smtClean="0"/>
              <a:t>«Акация»</a:t>
            </a:r>
          </a:p>
          <a:p>
            <a:r>
              <a:rPr lang="ru-RU" sz="1400" dirty="0" smtClean="0"/>
              <a:t>«</a:t>
            </a:r>
            <a:r>
              <a:rPr lang="ru-RU" sz="1400" dirty="0" err="1" smtClean="0"/>
              <a:t>Айлама</a:t>
            </a:r>
            <a:r>
              <a:rPr lang="ru-RU" sz="1400" dirty="0" smtClean="0"/>
              <a:t>»</a:t>
            </a:r>
          </a:p>
          <a:p>
            <a:r>
              <a:rPr lang="ru-RU" sz="1400" dirty="0" smtClean="0"/>
              <a:t>«Напев» </a:t>
            </a:r>
          </a:p>
          <a:p>
            <a:r>
              <a:rPr lang="ru-RU" sz="1400" dirty="0" smtClean="0"/>
              <a:t>«Арфа»</a:t>
            </a:r>
          </a:p>
          <a:p>
            <a:r>
              <a:rPr lang="ru-RU" sz="1400" dirty="0" smtClean="0"/>
              <a:t>«Арка»</a:t>
            </a:r>
          </a:p>
          <a:p>
            <a:r>
              <a:rPr lang="ru-RU" sz="1400" dirty="0" smtClean="0"/>
              <a:t>«Апрель»</a:t>
            </a:r>
          </a:p>
          <a:p>
            <a:r>
              <a:rPr lang="ru-RU" sz="1400" dirty="0" smtClean="0"/>
              <a:t>«Аллея 0»</a:t>
            </a:r>
          </a:p>
          <a:p>
            <a:r>
              <a:rPr lang="ru-RU" sz="1400" dirty="0" smtClean="0"/>
              <a:t>«Карат»</a:t>
            </a:r>
          </a:p>
          <a:p>
            <a:r>
              <a:rPr lang="ru-RU" sz="1400" dirty="0" smtClean="0"/>
              <a:t>«Карат-КМ»</a:t>
            </a:r>
            <a:endParaRPr lang="ru-RU" sz="1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800" b="1" dirty="0" smtClean="0"/>
              <a:t>Бортовые управляющие вычислительные машины</a:t>
            </a:r>
            <a:endParaRPr lang="ru-RU" sz="2800" dirty="0"/>
          </a:p>
        </p:txBody>
      </p:sp>
      <p:sp>
        <p:nvSpPr>
          <p:cNvPr id="3" name="Содержимое 2"/>
          <p:cNvSpPr>
            <a:spLocks noGrp="1"/>
          </p:cNvSpPr>
          <p:nvPr>
            <p:ph idx="1"/>
          </p:nvPr>
        </p:nvSpPr>
        <p:spPr>
          <a:xfrm>
            <a:off x="457200" y="857232"/>
            <a:ext cx="8229600" cy="5268931"/>
          </a:xfrm>
        </p:spPr>
        <p:txBody>
          <a:bodyPr>
            <a:normAutofit/>
          </a:bodyPr>
          <a:lstStyle/>
          <a:p>
            <a:pPr>
              <a:buNone/>
            </a:pPr>
            <a:r>
              <a:rPr lang="ru-RU" sz="1400" dirty="0" smtClean="0"/>
              <a:t>Были созданы наземные стационарные и подвижные вычислительные машины </a:t>
            </a:r>
            <a:r>
              <a:rPr lang="ru-RU" sz="1400" dirty="0" err="1" smtClean="0"/>
              <a:t>третего</a:t>
            </a:r>
            <a:r>
              <a:rPr lang="ru-RU" sz="1400" dirty="0" smtClean="0"/>
              <a:t> поколения:</a:t>
            </a:r>
            <a:br>
              <a:rPr lang="ru-RU" sz="1400" dirty="0" smtClean="0"/>
            </a:br>
            <a:r>
              <a:rPr lang="ru-RU" sz="1400" dirty="0" smtClean="0"/>
              <a:t/>
            </a:r>
            <a:br>
              <a:rPr lang="ru-RU" sz="1400" dirty="0" smtClean="0"/>
            </a:br>
            <a:r>
              <a:rPr lang="ru-RU" sz="1400" dirty="0" smtClean="0"/>
              <a:t>«Эльбрус 1»</a:t>
            </a:r>
          </a:p>
          <a:p>
            <a:r>
              <a:rPr lang="ru-RU" sz="1400" dirty="0" smtClean="0"/>
              <a:t>40У6</a:t>
            </a:r>
          </a:p>
          <a:p>
            <a:r>
              <a:rPr lang="ru-RU" sz="1400" dirty="0" smtClean="0"/>
              <a:t>«Эльбрус 2»</a:t>
            </a:r>
          </a:p>
          <a:p>
            <a:r>
              <a:rPr lang="ru-RU" sz="1400" dirty="0" smtClean="0"/>
              <a:t>БЭВМ «А-30» ,«А-40», «Бета-3М», «А-50»</a:t>
            </a:r>
          </a:p>
          <a:p>
            <a:r>
              <a:rPr lang="ru-RU" sz="1400" dirty="0" smtClean="0"/>
              <a:t>«МСУВТ-В7»</a:t>
            </a:r>
          </a:p>
          <a:p>
            <a:r>
              <a:rPr lang="ru-RU" sz="1400" dirty="0" smtClean="0"/>
              <a:t>«В-9»</a:t>
            </a:r>
          </a:p>
          <a:p>
            <a:r>
              <a:rPr lang="ru-RU" sz="1400" dirty="0" smtClean="0"/>
              <a:t>«М-13»</a:t>
            </a:r>
          </a:p>
          <a:p>
            <a:r>
              <a:rPr lang="ru-RU" sz="1400" dirty="0" smtClean="0"/>
              <a:t>«РВ-2»</a:t>
            </a:r>
          </a:p>
          <a:p>
            <a:r>
              <a:rPr lang="ru-RU" sz="1400" dirty="0" smtClean="0"/>
              <a:t>«РВ-3»</a:t>
            </a:r>
            <a:endParaRPr lang="ru-RU" sz="1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3200" b="1" dirty="0" smtClean="0"/>
              <a:t>ЭВМ М-40</a:t>
            </a:r>
            <a:endParaRPr lang="ru-RU" sz="3200" dirty="0"/>
          </a:p>
        </p:txBody>
      </p:sp>
      <p:sp>
        <p:nvSpPr>
          <p:cNvPr id="3" name="Содержимое 2"/>
          <p:cNvSpPr>
            <a:spLocks noGrp="1"/>
          </p:cNvSpPr>
          <p:nvPr>
            <p:ph idx="1"/>
          </p:nvPr>
        </p:nvSpPr>
        <p:spPr>
          <a:xfrm>
            <a:off x="457200" y="928670"/>
            <a:ext cx="8229600" cy="5197493"/>
          </a:xfrm>
        </p:spPr>
        <p:txBody>
          <a:bodyPr>
            <a:normAutofit fontScale="92500" lnSpcReduction="10000"/>
          </a:bodyPr>
          <a:lstStyle/>
          <a:p>
            <a:pPr>
              <a:buNone/>
            </a:pPr>
            <a:r>
              <a:rPr lang="ru-RU" sz="1600" dirty="0" smtClean="0"/>
              <a:t>        В марте 1961 года комплексом с СЦВМ М-40 впервые в мире была уничтожена боевая часть баллистической ракеты осколочным зарядом противоракеты. </a:t>
            </a:r>
            <a:br>
              <a:rPr lang="ru-RU" sz="1600" dirty="0" smtClean="0"/>
            </a:br>
            <a:r>
              <a:rPr lang="ru-RU" sz="1600" dirty="0" smtClean="0"/>
              <a:t/>
            </a:r>
            <a:br>
              <a:rPr lang="ru-RU" sz="1600" dirty="0" smtClean="0"/>
            </a:br>
            <a:r>
              <a:rPr lang="ru-RU" sz="1600" dirty="0" smtClean="0"/>
              <a:t>В 1956 году под руководством Лебедева и Бурцева для управления радиолокационными станциями дальнего сопровождения и точного наведения, осуществления наведения противоракеты на баллистическую ракету противника была разработана цифровая вычислительная машина М-40. Это была первая большая специализированная СЦВМ на электронных лампах. Быстродействие такой машины составляло до 40 тысяч операций в секунду. ОП была на ферритовых сердечниках емкостью 4096 слов и циклом работы 6 мкс. Работала такая СЦВМ с 36-разрядными двоичными числами с фиксированной запятой.</a:t>
            </a:r>
            <a:br>
              <a:rPr lang="ru-RU" sz="1600" dirty="0" smtClean="0"/>
            </a:br>
            <a:r>
              <a:rPr lang="ru-RU" sz="1600" dirty="0" smtClean="0"/>
              <a:t/>
            </a:r>
            <a:br>
              <a:rPr lang="ru-RU" sz="1600" dirty="0" smtClean="0"/>
            </a:br>
            <a:r>
              <a:rPr lang="ru-RU" sz="1600" dirty="0" smtClean="0"/>
              <a:t>В М-40 был реализован плавающий цикл управления операциями и система прерывания, было использовано совмещение выполнения операций с обменом и мультиплексный канал обмена. Машина работала в замкнутом контуре управления в качестве управляющего звена с удаленными объектами по радиорелейным дуплексным линиям связи.</a:t>
            </a:r>
            <a:br>
              <a:rPr lang="ru-RU" sz="1600" dirty="0" smtClean="0"/>
            </a:br>
            <a:r>
              <a:rPr lang="ru-RU" sz="1600" dirty="0" smtClean="0"/>
              <a:t/>
            </a:r>
            <a:br>
              <a:rPr lang="ru-RU" sz="1600" dirty="0" smtClean="0"/>
            </a:br>
            <a:r>
              <a:rPr lang="ru-RU" sz="1600" dirty="0" smtClean="0"/>
              <a:t>Весной 1956 года силами СКБ-30 был выпущен эскизный проект противоракетной системы «А», в состав системы которой входили такие элементы: радиолокаторы «Дунай-2» с дальностью обнаружения целей 1200 километров, три радиолокатора точного наведения противоракет на цель, стартовая позиция с пусковыми установками двухступенчатых противоракет «В-1000», главный командно-вычислительный пункт системы с ламповой </a:t>
            </a:r>
            <a:r>
              <a:rPr lang="ru-RU" sz="1600" b="1" dirty="0" smtClean="0"/>
              <a:t>ЭВМ М-40 </a:t>
            </a:r>
            <a:r>
              <a:rPr lang="ru-RU" sz="1600" dirty="0" smtClean="0"/>
              <a:t>и радиорелейные линии связи между всеми средствами системы.</a:t>
            </a:r>
            <a:br>
              <a:rPr lang="ru-RU" sz="1600" dirty="0" smtClean="0"/>
            </a:br>
            <a:endParaRPr lang="ru-RU"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828675" y="1600200"/>
            <a:ext cx="7486650" cy="36576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3"/>
            <a:ext cx="8229600" cy="2786081"/>
          </a:xfrm>
        </p:spPr>
        <p:txBody>
          <a:bodyPr>
            <a:normAutofit fontScale="92500" lnSpcReduction="20000"/>
          </a:bodyPr>
          <a:lstStyle/>
          <a:p>
            <a:pPr>
              <a:buNone/>
            </a:pPr>
            <a:r>
              <a:rPr lang="ru-RU" sz="1600" dirty="0" smtClean="0"/>
              <a:t>        В 1962 году нужной для армии мобильной ЭВМ не было ни в Минобороны, ни в СССР. Генштабом была выдана Директива в кратчайшие сроки (за год) "… спроектировать, заказать производство, отладить и ввести в «боевую» эксплуатацию мобильный Военный Центр, в основу предполагалось взять одну из ЭВМ производства СССР и просто адаптировать ее к специфическим условиям функционирования. Также необходимо было "… разработать, запрограммировать и отладить комплекс задач для использования при проведении КШУ (командно-штабных учений) в масштабе фронта (округа), с участием войск и военной техники, для командно-штабных игр штабов, военных академий и других учебно-показательных мероприятий".</a:t>
            </a:r>
            <a:br>
              <a:rPr lang="ru-RU" sz="1600" dirty="0" smtClean="0"/>
            </a:br>
            <a:r>
              <a:rPr lang="ru-RU" sz="1600" dirty="0" smtClean="0"/>
              <a:t/>
            </a:r>
            <a:br>
              <a:rPr lang="ru-RU" sz="1600" dirty="0" smtClean="0"/>
            </a:br>
            <a:r>
              <a:rPr lang="ru-RU" sz="1600" dirty="0" smtClean="0"/>
              <a:t>Ориентировались разработчики на американский проект </a:t>
            </a:r>
            <a:r>
              <a:rPr lang="ru-RU" sz="1600" dirty="0" err="1" smtClean="0"/>
              <a:t>Мобидик</a:t>
            </a:r>
            <a:r>
              <a:rPr lang="ru-RU" sz="1600" dirty="0" smtClean="0"/>
              <a:t> (хотя уже тогда в СССР была разработана подвижная, </a:t>
            </a:r>
            <a:r>
              <a:rPr lang="ru-RU" sz="1600" dirty="0" err="1" smtClean="0"/>
              <a:t>узкоспециализированая</a:t>
            </a:r>
            <a:r>
              <a:rPr lang="ru-RU" sz="1600" dirty="0" smtClean="0"/>
              <a:t> ЭВМ «Курс-1» для обработки информации с радиолокационных узлов, но все ж было секретно).</a:t>
            </a:r>
            <a:br>
              <a:rPr lang="ru-RU" sz="1600" dirty="0" smtClean="0"/>
            </a:br>
            <a:endParaRPr lang="ru-RU" sz="1600" dirty="0"/>
          </a:p>
        </p:txBody>
      </p:sp>
      <p:pic>
        <p:nvPicPr>
          <p:cNvPr id="3074" name="Picture 2"/>
          <p:cNvPicPr>
            <a:picLocks noChangeAspect="1" noChangeArrowheads="1"/>
          </p:cNvPicPr>
          <p:nvPr/>
        </p:nvPicPr>
        <p:blipFill>
          <a:blip r:embed="rId2" cstate="print"/>
          <a:srcRect/>
          <a:stretch>
            <a:fillRect/>
          </a:stretch>
        </p:blipFill>
        <p:spPr bwMode="auto">
          <a:xfrm>
            <a:off x="1214414" y="3000372"/>
            <a:ext cx="6772275" cy="35433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buNone/>
            </a:pPr>
            <a:r>
              <a:rPr lang="ru-RU" sz="1600" dirty="0" smtClean="0"/>
              <a:t>       4 марта 1961 года в районе полигона «А» ПР В-1000 с осколочно-фугасной боевой частью была успешно перехвачена и уничтожена на высоте 25 км БР Р-12, запущенная с Государственного центрального полигона (ГЦП) и оснащенная весовым макетом БЧ весом 500 кг. РЛС «Дунай-2» системы «А» обнаружили БР на дальности 1500 км после ее выхода над радиогоризонтом, после чего на ЭВМ М-40 были определены параметры траектории БР Р-12, выдано </a:t>
            </a:r>
            <a:r>
              <a:rPr lang="ru-RU" sz="1600" dirty="0" err="1" smtClean="0"/>
              <a:t>целеуказание</a:t>
            </a:r>
            <a:r>
              <a:rPr lang="ru-RU" sz="1600" dirty="0" smtClean="0"/>
              <a:t> радиолокаторам точного наведения и пусковым установкам (ПУ), произведен пуск ПР и по команде с КП подрыв БЧ. Боевая часть ПР состояла из 16 тысяч шариков с </a:t>
            </a:r>
            <a:r>
              <a:rPr lang="ru-RU" sz="1600" dirty="0" err="1" smtClean="0"/>
              <a:t>карбид-вольфрамовым</a:t>
            </a:r>
            <a:r>
              <a:rPr lang="ru-RU" sz="1600" dirty="0" smtClean="0"/>
              <a:t> ядром, тротиловой начинки и стальной оболочки. БЧ имела плоское поле поражения в виде диска, перпендикулярного продольной оси ПР. Подрыв БЧ производился по команде с земли с упреждением, необходимым для формирования поля поражения. БЧ этого типа проектировалась под руководством Главного конструктора А.В. Воронова. ЦВМ М-40 создавалась в Институте точной механики и вычислительной техники АН СССР под руководством академика С.А. Лебедева.</a:t>
            </a:r>
            <a:endParaRPr lang="ru-RU" sz="1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Специализированная цифровая вычислительная машина М-50</a:t>
            </a:r>
            <a:endParaRPr lang="ru-RU" sz="3200" dirty="0"/>
          </a:p>
        </p:txBody>
      </p:sp>
      <p:sp>
        <p:nvSpPr>
          <p:cNvPr id="3" name="Содержимое 2"/>
          <p:cNvSpPr>
            <a:spLocks noGrp="1"/>
          </p:cNvSpPr>
          <p:nvPr>
            <p:ph idx="1"/>
          </p:nvPr>
        </p:nvSpPr>
        <p:spPr/>
        <p:txBody>
          <a:bodyPr>
            <a:normAutofit/>
          </a:bodyPr>
          <a:lstStyle/>
          <a:p>
            <a:pPr>
              <a:buNone/>
            </a:pPr>
            <a:r>
              <a:rPr lang="ru-RU" sz="1600" dirty="0" smtClean="0"/>
              <a:t>        В 1959 под руководством Лебедева и Бурцева была создана специализированная цифровая вычислительная машина М-50. Она была модификацией М-40 работала с числами с плавающей запятой. </a:t>
            </a:r>
            <a:br>
              <a:rPr lang="ru-RU" sz="1600" dirty="0" smtClean="0"/>
            </a:br>
            <a:r>
              <a:rPr lang="ru-RU" sz="1600" dirty="0" smtClean="0"/>
              <a:t/>
            </a:r>
            <a:br>
              <a:rPr lang="ru-RU" sz="1600" dirty="0" smtClean="0"/>
            </a:br>
            <a:r>
              <a:rPr lang="ru-RU" sz="1600" dirty="0" smtClean="0"/>
              <a:t>На базе этих двух машин М-40 и М-50 был создан двухмашинный комплекс. Спец ЦВМ 5Э92 была модификацией М-50 и использовалось для контрольно-регистрирующей аппаратуры с возможностью дистанционной записи данных, поступающих с высокочастотных каналов связи.</a:t>
            </a:r>
            <a:br>
              <a:rPr lang="ru-RU" sz="1600" dirty="0" smtClean="0"/>
            </a:br>
            <a:endParaRPr lang="ru-RU" sz="1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471613" y="1471613"/>
            <a:ext cx="6200775" cy="3914775"/>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Машина электронная вычислительная специализированная 5Э26</a:t>
            </a:r>
            <a:endParaRPr lang="ru-RU" sz="3200" dirty="0"/>
          </a:p>
        </p:txBody>
      </p:sp>
      <p:sp>
        <p:nvSpPr>
          <p:cNvPr id="3" name="Содержимое 2"/>
          <p:cNvSpPr>
            <a:spLocks noGrp="1"/>
          </p:cNvSpPr>
          <p:nvPr>
            <p:ph idx="1"/>
          </p:nvPr>
        </p:nvSpPr>
        <p:spPr/>
        <p:txBody>
          <a:bodyPr>
            <a:normAutofit/>
          </a:bodyPr>
          <a:lstStyle/>
          <a:p>
            <a:pPr>
              <a:buNone/>
            </a:pPr>
            <a:r>
              <a:rPr lang="ru-RU" sz="1600" dirty="0" smtClean="0"/>
              <a:t>        Под руководством Лебедева и Бурцева в 1978 году Институтом точной механики и вычислительной техники (</a:t>
            </a:r>
            <a:r>
              <a:rPr lang="ru-RU" sz="1600" dirty="0" err="1" smtClean="0"/>
              <a:t>ИТМиВТ</a:t>
            </a:r>
            <a:r>
              <a:rPr lang="ru-RU" sz="1600" dirty="0" smtClean="0"/>
              <a:t>) АН СССР была разработана электронная вычислительная специализированная 5Э26. Это была первая мобильная управляющая многопроцессорная высокопроизводительная вычислительная система. В основе — модульный принцип построения с высокоэффективной системой автоматического резервирования. </a:t>
            </a:r>
          </a:p>
          <a:p>
            <a:pPr>
              <a:buNone/>
            </a:pPr>
            <a:r>
              <a:rPr lang="ru-RU" sz="1600" dirty="0"/>
              <a:t> </a:t>
            </a:r>
            <a:r>
              <a:rPr lang="ru-RU" sz="1600" dirty="0" smtClean="0"/>
              <a:t>   </a:t>
            </a:r>
          </a:p>
          <a:p>
            <a:pPr>
              <a:buNone/>
            </a:pPr>
            <a:r>
              <a:rPr lang="ru-RU" sz="1600" dirty="0"/>
              <a:t> </a:t>
            </a:r>
            <a:r>
              <a:rPr lang="ru-RU" sz="1600" dirty="0" smtClean="0"/>
              <a:t>       Работала в широком диапазоне климатических и механических воздействий. Система автоматического резервирования базировалась на аппаратном контроле. Было развито математическое обеспечение автоматизации программирования. Мобильная машина работала с языками высокого уровня, применялась энергонезависимая память команд на </a:t>
            </a:r>
            <a:r>
              <a:rPr lang="ru-RU" sz="1600" dirty="0" err="1" smtClean="0"/>
              <a:t>микробиксах</a:t>
            </a:r>
            <a:r>
              <a:rPr lang="ru-RU" sz="1600" dirty="0" smtClean="0"/>
              <a:t>, была возможность электрической перезаписи информации внешней аппаратурой записи.</a:t>
            </a:r>
            <a:endParaRPr lang="ru-RU" sz="1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876300" y="1566863"/>
            <a:ext cx="7391400" cy="3724275"/>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pPr>
              <a:buNone/>
            </a:pPr>
            <a:r>
              <a:rPr lang="ru-RU" sz="1600" dirty="0" smtClean="0"/>
              <a:t>        Производительность такой ЭВМ составляло 1,5 млн. операций в секунду, длина слова — 32 разряда, информация была представлена как целое слово, полуслово, байт и бит. Оперативная память составляла 32–34 Кб, а </a:t>
            </a:r>
            <a:r>
              <a:rPr lang="ru-RU" sz="1600" dirty="0" err="1" smtClean="0"/>
              <a:t>обьем</a:t>
            </a:r>
            <a:r>
              <a:rPr lang="ru-RU" sz="1600" dirty="0" smtClean="0"/>
              <a:t> командной памяти 64–256 Кб, потребляемая мощность составляла 5-9 кВт. Независимый процессор ввода-вывода информации по 12 каналам связи, имеющий максимальный темп обмена свыше 1 Мбит в секунду.</a:t>
            </a:r>
            <a:br>
              <a:rPr lang="ru-RU" sz="1600" dirty="0" smtClean="0"/>
            </a:br>
            <a:r>
              <a:rPr lang="ru-RU" sz="1600" dirty="0" smtClean="0"/>
              <a:t/>
            </a:r>
            <a:br>
              <a:rPr lang="ru-RU" sz="1600" dirty="0" smtClean="0"/>
            </a:br>
            <a:r>
              <a:rPr lang="ru-RU" sz="1600" dirty="0" smtClean="0"/>
              <a:t>В машине была двухсторонняя память на ферритах. Полные размеры одной пластины 65 * 45 см, толщина составляла 1,2 см, вес около 6 кг. Ферритовая память состояла из параллелепипедов, через них были пропущены два перпендикулярные провода, что и образовывало двухмерную матрицу. Блок памяти состоял из 16 двухсторонних пластин.</a:t>
            </a:r>
          </a:p>
          <a:p>
            <a:pPr>
              <a:buNone/>
            </a:pPr>
            <a:endParaRPr lang="ru-RU" sz="1600" dirty="0"/>
          </a:p>
          <a:p>
            <a:pPr>
              <a:buNone/>
            </a:pPr>
            <a:r>
              <a:rPr lang="ru-RU" sz="1600" dirty="0" smtClean="0"/>
              <a:t>        Выпускалась 5Э26 в двух модификациях. Конструкция ЭВМ была крупноблочная, в блоках устанавливались ячейки. Всего было выпущено 1,5 тысячи таких ЭВМ, начиная с 1978 по 1994. Предназначалась для применения в системах управления оружием Министерства обороны.</a:t>
            </a:r>
            <a:br>
              <a:rPr lang="ru-RU" sz="1600" dirty="0" smtClean="0"/>
            </a:br>
            <a:r>
              <a:rPr lang="ru-RU" sz="1600" dirty="0" smtClean="0"/>
              <a:t/>
            </a:r>
            <a:br>
              <a:rPr lang="ru-RU" sz="1600" dirty="0" smtClean="0"/>
            </a:br>
            <a:r>
              <a:rPr lang="ru-RU" sz="1600" dirty="0" smtClean="0"/>
              <a:t>САРПО «Яуза» была настроена на 5Э26 для разработки комплекса программ РЛУ «Основа», а затем и системы «Байкал».</a:t>
            </a:r>
            <a:endParaRPr lang="ru-RU" sz="1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471613" y="1243013"/>
            <a:ext cx="6200775" cy="4371975"/>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Специализированная вычислительная машина 40У6</a:t>
            </a:r>
            <a:endParaRPr lang="ru-RU" sz="3200" dirty="0"/>
          </a:p>
        </p:txBody>
      </p:sp>
      <p:sp>
        <p:nvSpPr>
          <p:cNvPr id="3" name="Содержимое 2"/>
          <p:cNvSpPr>
            <a:spLocks noGrp="1"/>
          </p:cNvSpPr>
          <p:nvPr>
            <p:ph idx="1"/>
          </p:nvPr>
        </p:nvSpPr>
        <p:spPr>
          <a:xfrm>
            <a:off x="0" y="1357298"/>
            <a:ext cx="7072330" cy="4768865"/>
          </a:xfrm>
        </p:spPr>
        <p:txBody>
          <a:bodyPr>
            <a:normAutofit fontScale="77500" lnSpcReduction="20000"/>
          </a:bodyPr>
          <a:lstStyle/>
          <a:p>
            <a:pPr>
              <a:buNone/>
            </a:pPr>
            <a:r>
              <a:rPr lang="ru-RU" sz="1600" dirty="0" smtClean="0"/>
              <a:t>       Машина 40У6 была разработана в 1988 году, ее главным конструктором был Кривошеев. Это была мобильная управляющая многопроцессорная вычислительная машина, в ее основе также был использован модульный принцип. За счет того, что некоторые модули были продублированы и зарезервированы она была </a:t>
            </a:r>
            <a:r>
              <a:rPr lang="ru-RU" sz="1600" dirty="0" err="1" smtClean="0"/>
              <a:t>високонадежной</a:t>
            </a:r>
            <a:r>
              <a:rPr lang="ru-RU" sz="1600" dirty="0" smtClean="0"/>
              <a:t>, разветвленная система аппаратурного контроля обеспечивала возможность восстановления процесса управления при сбоях или отказах аппаратурной части.</a:t>
            </a:r>
          </a:p>
          <a:p>
            <a:pPr>
              <a:buNone/>
            </a:pPr>
            <a:endParaRPr lang="ru-RU" sz="1600" dirty="0" smtClean="0"/>
          </a:p>
          <a:p>
            <a:pPr>
              <a:buNone/>
            </a:pPr>
            <a:r>
              <a:rPr lang="ru-RU" sz="1600" dirty="0"/>
              <a:t> </a:t>
            </a:r>
            <a:r>
              <a:rPr lang="ru-RU" sz="1600" dirty="0" smtClean="0"/>
              <a:t>        СЭВМ 40У6 работала в режиме реального времени и была рассчитана для работы в широком диапазоне климатических и механических воздействий. Как и в предыдущей 5Э26, в ней было предусмотрено развитое математическое обеспечение автоматизации программирования. Машина потребляла 5,5 кВт.</a:t>
            </a:r>
            <a:br>
              <a:rPr lang="ru-RU" sz="1600" dirty="0" smtClean="0"/>
            </a:br>
            <a:r>
              <a:rPr lang="ru-RU" sz="1600" dirty="0" smtClean="0"/>
              <a:t/>
            </a:r>
            <a:br>
              <a:rPr lang="ru-RU" sz="1600" dirty="0" smtClean="0"/>
            </a:br>
            <a:r>
              <a:rPr lang="ru-RU" sz="1600" dirty="0" smtClean="0"/>
              <a:t>Конструкция машины была блочной, использовались 32-разрядные слова, с плавающей запятой. Оперативная память составляла 256 </a:t>
            </a:r>
            <a:r>
              <a:rPr lang="ru-RU" sz="1600" dirty="0" err="1" smtClean="0"/>
              <a:t>кБ</a:t>
            </a:r>
            <a:r>
              <a:rPr lang="ru-RU" sz="1600" dirty="0" smtClean="0"/>
              <a:t> и имела внутренний контроль по кодам Хемминга, байтовый контроль передач, интерливинг, командная память составляла 512 </a:t>
            </a:r>
            <a:r>
              <a:rPr lang="ru-RU" sz="1600" dirty="0" err="1" smtClean="0"/>
              <a:t>кБ</a:t>
            </a:r>
            <a:r>
              <a:rPr lang="ru-RU" sz="1600" dirty="0" smtClean="0"/>
              <a:t> и был также предусмотрен внутренний контроль по </a:t>
            </a:r>
            <a:r>
              <a:rPr lang="ru-RU" sz="1600" dirty="0" err="1" smtClean="0"/>
              <a:t>по</a:t>
            </a:r>
            <a:r>
              <a:rPr lang="ru-RU" sz="1600" dirty="0" smtClean="0"/>
              <a:t> кодам Хемминга, байтовый контроль передач, использовался 15-канальный процессор ввода-вывода информации. Переход на аккумуляторное питание при выключении питания способствовал тому, что информация не пропадала.</a:t>
            </a:r>
            <a:br>
              <a:rPr lang="ru-RU" sz="1600" dirty="0" smtClean="0"/>
            </a:br>
            <a:r>
              <a:rPr lang="ru-RU" sz="1600" dirty="0" smtClean="0"/>
              <a:t/>
            </a:r>
            <a:br>
              <a:rPr lang="ru-RU" sz="1600" dirty="0" smtClean="0"/>
            </a:br>
            <a:r>
              <a:rPr lang="ru-RU" sz="1600" dirty="0" smtClean="0"/>
              <a:t>Для построения 40У6 использовались маломощная серия </a:t>
            </a:r>
            <a:r>
              <a:rPr lang="ru-RU" sz="1600" dirty="0" err="1" smtClean="0"/>
              <a:t>ТТЛ-микросхем</a:t>
            </a:r>
            <a:r>
              <a:rPr lang="ru-RU" sz="1600" dirty="0" smtClean="0"/>
              <a:t> и </a:t>
            </a:r>
            <a:r>
              <a:rPr lang="ru-RU" sz="1600" dirty="0" err="1" smtClean="0"/>
              <a:t>КМОП-микросхемы</a:t>
            </a:r>
            <a:r>
              <a:rPr lang="ru-RU" sz="1600" dirty="0" smtClean="0"/>
              <a:t> памяти. Программное обеспечение такой машины -трансляторы с автокода, Фортрана, СИ, Паскаль.</a:t>
            </a:r>
            <a:br>
              <a:rPr lang="ru-RU" sz="1600" dirty="0" smtClean="0"/>
            </a:br>
            <a:r>
              <a:rPr lang="ru-RU" sz="1600" dirty="0" smtClean="0"/>
              <a:t/>
            </a:r>
            <a:br>
              <a:rPr lang="ru-RU" sz="1600" dirty="0" smtClean="0"/>
            </a:br>
            <a:r>
              <a:rPr lang="ru-RU" sz="1600" dirty="0" smtClean="0"/>
              <a:t>К 1990 году времени выпущено более 200 машин.</a:t>
            </a:r>
            <a:br>
              <a:rPr lang="ru-RU" sz="1600" dirty="0" smtClean="0"/>
            </a:br>
            <a:endParaRPr lang="ru-RU" sz="1600" dirty="0"/>
          </a:p>
        </p:txBody>
      </p:sp>
      <p:pic>
        <p:nvPicPr>
          <p:cNvPr id="25602" name="Picture 2"/>
          <p:cNvPicPr>
            <a:picLocks noChangeAspect="1" noChangeArrowheads="1"/>
          </p:cNvPicPr>
          <p:nvPr/>
        </p:nvPicPr>
        <p:blipFill>
          <a:blip r:embed="rId2" cstate="print"/>
          <a:srcRect/>
          <a:stretch>
            <a:fillRect/>
          </a:stretch>
        </p:blipFill>
        <p:spPr bwMode="auto">
          <a:xfrm>
            <a:off x="7000892" y="1214422"/>
            <a:ext cx="2143108" cy="1319882"/>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3200" b="1" dirty="0" smtClean="0"/>
              <a:t>Космический Горыныч БЦВМ «Аргон -11С»</a:t>
            </a:r>
            <a:endParaRPr lang="ru-RU" sz="3200" dirty="0"/>
          </a:p>
        </p:txBody>
      </p:sp>
      <p:sp>
        <p:nvSpPr>
          <p:cNvPr id="3" name="Содержимое 2"/>
          <p:cNvSpPr>
            <a:spLocks noGrp="1"/>
          </p:cNvSpPr>
          <p:nvPr>
            <p:ph idx="1"/>
          </p:nvPr>
        </p:nvSpPr>
        <p:spPr>
          <a:xfrm>
            <a:off x="457200" y="928670"/>
            <a:ext cx="8229600" cy="5197493"/>
          </a:xfrm>
        </p:spPr>
        <p:txBody>
          <a:bodyPr>
            <a:normAutofit/>
          </a:bodyPr>
          <a:lstStyle/>
          <a:p>
            <a:pPr>
              <a:buNone/>
            </a:pPr>
            <a:r>
              <a:rPr lang="ru-RU" sz="1600" dirty="0" smtClean="0"/>
              <a:t>Первой отечественной БЦВМ, которая «полетела» в космос, стала БЦВМ «Аргон-11С».</a:t>
            </a:r>
          </a:p>
          <a:p>
            <a:pPr>
              <a:buNone/>
            </a:pPr>
            <a:endParaRPr lang="ru-RU" sz="1600" dirty="0" smtClean="0"/>
          </a:p>
          <a:p>
            <a:pPr>
              <a:buNone/>
            </a:pPr>
            <a:r>
              <a:rPr lang="ru-RU" sz="1600" dirty="0" smtClean="0"/>
              <a:t>Была создана в 1968 году, было изготовлено 21 образца данной машины. Машина использовалась в системе управления космическим аппаратом «Зонд» (облет и фотографирование поверхности Луны с возвращением космического аппарата на Землю). Работа производилась в реальном времени. Структура и архитектура машины имела минимальный набор команд, состояла такая ЭВМ из трех функционально автономных вычислительных устройств с независимыми входами и выходами, связанных между собой каналами для обмена информацией и синхронизации. Ввод-вывод информации осуществляется программно.«</a:t>
            </a:r>
            <a:r>
              <a:rPr lang="ru-RU" sz="1600" dirty="0" err="1" smtClean="0"/>
              <a:t>Трехголовость</a:t>
            </a:r>
            <a:r>
              <a:rPr lang="ru-RU" sz="1600" dirty="0" smtClean="0"/>
              <a:t>» бортовых ЭВМ «Аргон-11С» — </a:t>
            </a:r>
            <a:r>
              <a:rPr lang="ru-RU" sz="1600" dirty="0" err="1" smtClean="0"/>
              <a:t>однa</a:t>
            </a:r>
            <a:r>
              <a:rPr lang="ru-RU" sz="1600" dirty="0" smtClean="0"/>
              <a:t> из основных конструктивных особенностей космической вычислительной техники. Емкость ОЗУ — 128 14-разрядных слов, ДЗУ — 4096 17-разрядных слов. Были применены интегральные гибридные микросхемы «Тропа-1». Главным достоинством серии «Тропа» являлась простота технологии. </a:t>
            </a:r>
            <a:br>
              <a:rPr lang="ru-RU" sz="1600" dirty="0" smtClean="0"/>
            </a:br>
            <a:r>
              <a:rPr lang="ru-RU" sz="1600" dirty="0" smtClean="0"/>
              <a:t/>
            </a:r>
            <a:br>
              <a:rPr lang="ru-RU" sz="1600" dirty="0" smtClean="0"/>
            </a:br>
            <a:r>
              <a:rPr lang="ru-RU" sz="1600" dirty="0" smtClean="0"/>
              <a:t>С появлением первой отечественной серии монолитных интегральных схем – серия 110 (интегральные микросхемы транзисторной логики с резистивно-емкостными связями) была выполнена разработка БЦВМ «Аргон-11» для ракетной техники.</a:t>
            </a:r>
            <a:endParaRPr lang="ru-RU" sz="1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a:stretch>
            <a:fillRect/>
          </a:stretch>
        </p:blipFill>
        <p:spPr bwMode="auto">
          <a:xfrm>
            <a:off x="2214546" y="2428868"/>
            <a:ext cx="6810375" cy="4038600"/>
          </a:xfrm>
          <a:prstGeom prst="rect">
            <a:avLst/>
          </a:prstGeom>
          <a:noFill/>
          <a:ln w="9525">
            <a:noFill/>
            <a:miter lim="800000"/>
            <a:headEnd/>
            <a:tailEnd/>
          </a:ln>
          <a:effectLst/>
        </p:spPr>
      </p:pic>
      <p:pic>
        <p:nvPicPr>
          <p:cNvPr id="26626" name="Picture 2"/>
          <p:cNvPicPr>
            <a:picLocks noChangeAspect="1" noChangeArrowheads="1"/>
          </p:cNvPicPr>
          <p:nvPr/>
        </p:nvPicPr>
        <p:blipFill>
          <a:blip r:embed="rId3" cstate="print"/>
          <a:srcRect/>
          <a:stretch>
            <a:fillRect/>
          </a:stretch>
        </p:blipFill>
        <p:spPr bwMode="auto">
          <a:xfrm>
            <a:off x="428596" y="285728"/>
            <a:ext cx="3038475" cy="25717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a:buNone/>
            </a:pPr>
            <a:r>
              <a:rPr lang="ru-RU" sz="1600" dirty="0" smtClean="0"/>
              <a:t>        Вот некоторые требования к такой «Платформе»: </a:t>
            </a:r>
          </a:p>
          <a:p>
            <a:pPr>
              <a:buNone/>
            </a:pPr>
            <a:r>
              <a:rPr lang="ru-RU" sz="1600" dirty="0"/>
              <a:t> </a:t>
            </a:r>
            <a:r>
              <a:rPr lang="ru-RU" sz="1600" dirty="0" smtClean="0"/>
              <a:t>       обеспечение необходимой производительности, надежность работы после перемещений по грунтовым дорогам, 100 часов работы в условиях нон-стоп, климатические условия задавались по температуре от -30 до +40°С.</a:t>
            </a:r>
            <a:br>
              <a:rPr lang="ru-RU" sz="1600" dirty="0" smtClean="0"/>
            </a:br>
            <a:r>
              <a:rPr lang="ru-RU" sz="1600" dirty="0" smtClean="0"/>
              <a:t/>
            </a:r>
            <a:br>
              <a:rPr lang="ru-RU" sz="1600" dirty="0" smtClean="0"/>
            </a:br>
            <a:endParaRPr lang="ru-RU" sz="1600" dirty="0" smtClean="0"/>
          </a:p>
          <a:p>
            <a:pPr>
              <a:buNone/>
            </a:pPr>
            <a:r>
              <a:rPr lang="ru-RU" sz="1600" dirty="0"/>
              <a:t> </a:t>
            </a:r>
            <a:r>
              <a:rPr lang="ru-RU" sz="1600" dirty="0" smtClean="0"/>
              <a:t>       На первом этапе была выбрана подходящая универсальная отечественная ЭВМ второго поколения на полупроводниковых элементах, благодаря использованию которых габариты и потребляемая мощность ЭВМ уменьшились, в то время когда такие показатели как быстродействие, объём оперативной памяти возросли. </a:t>
            </a:r>
            <a:br>
              <a:rPr lang="ru-RU" sz="1600" dirty="0" smtClean="0"/>
            </a:br>
            <a:r>
              <a:rPr lang="ru-RU" sz="1600" dirty="0" smtClean="0"/>
              <a:t/>
            </a:r>
            <a:br>
              <a:rPr lang="ru-RU" sz="1600" dirty="0" smtClean="0"/>
            </a:br>
            <a:r>
              <a:rPr lang="ru-RU" sz="1600" dirty="0" smtClean="0"/>
              <a:t>Была выбрана ЭВМ «Раздан-2»(произведена в Ереване, завод </a:t>
            </a:r>
            <a:r>
              <a:rPr lang="ru-RU" sz="1600" dirty="0" err="1" smtClean="0"/>
              <a:t>ЕрНИИММ</a:t>
            </a:r>
            <a:r>
              <a:rPr lang="ru-RU" sz="1600" dirty="0" smtClean="0"/>
              <a:t>). </a:t>
            </a:r>
          </a:p>
          <a:p>
            <a:pPr>
              <a:buNone/>
            </a:pPr>
            <a:r>
              <a:rPr lang="ru-RU" sz="1600" dirty="0"/>
              <a:t> </a:t>
            </a:r>
            <a:r>
              <a:rPr lang="ru-RU" sz="1600" dirty="0" smtClean="0"/>
              <a:t>       Приступили к модернизации машины. Для того, чтобы обеспечить ее работу в «полевых» условиях, для эксплуатации в войсках и сделать подвижной, необходимо было повысить ее надежность, конструктивно доработать ЭВМ для размещения аппаратуры в ограниченном пространстве, при этом обеспечить ее сохранность и работоспособность при передвижениях, защищенной от климатического воздействия. Ко всему этому нужно было выбрать всю инфраструктуру мобильного ВЦ.</a:t>
            </a:r>
            <a:endParaRPr lang="ru-RU" sz="1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a:buNone/>
            </a:pPr>
            <a:r>
              <a:rPr lang="ru-RU" sz="1600" dirty="0" smtClean="0"/>
              <a:t>        Машина создана в виде двух блоков, которые были объединенных в единую конструкцию — блок трехканального устройства обмена и вычислений с тремя ОЗУ и блока трехканального долговременного ЗУ. С помощью встроенных вентиляторов отводилось тепло на корпус. Размер машины — 305х305х550 мм, вес — 34 кг, потребляемая мощность составляла 75 Вт, а время непрерывной работы -180 минут. Работала такая машина в диапазоне температур от 0 до 40 градусов.</a:t>
            </a:r>
            <a:br>
              <a:rPr lang="ru-RU" sz="1600" dirty="0" smtClean="0"/>
            </a:br>
            <a:r>
              <a:rPr lang="ru-RU" sz="1600" dirty="0" smtClean="0"/>
              <a:t/>
            </a:r>
            <a:br>
              <a:rPr lang="ru-RU" sz="1600" dirty="0" smtClean="0"/>
            </a:br>
            <a:r>
              <a:rPr lang="ru-RU" sz="1600" dirty="0" smtClean="0"/>
              <a:t>В «Аргон-11С» впервые в </a:t>
            </a:r>
            <a:r>
              <a:rPr lang="ru-RU" sz="1600" dirty="0" err="1" smtClean="0"/>
              <a:t>прaктике</a:t>
            </a:r>
            <a:r>
              <a:rPr lang="ru-RU" sz="1600" dirty="0" smtClean="0"/>
              <a:t> </a:t>
            </a:r>
            <a:r>
              <a:rPr lang="ru-RU" sz="1600" dirty="0" err="1" smtClean="0"/>
              <a:t>создaния</a:t>
            </a:r>
            <a:r>
              <a:rPr lang="ru-RU" sz="1600" dirty="0" smtClean="0"/>
              <a:t> бортовых ЭВМ </a:t>
            </a:r>
            <a:r>
              <a:rPr lang="ru-RU" sz="1600" dirty="0" err="1" smtClean="0"/>
              <a:t>былa</a:t>
            </a:r>
            <a:r>
              <a:rPr lang="ru-RU" sz="1600" dirty="0" smtClean="0"/>
              <a:t> </a:t>
            </a:r>
            <a:r>
              <a:rPr lang="ru-RU" sz="1600" dirty="0" err="1" smtClean="0"/>
              <a:t>примененa</a:t>
            </a:r>
            <a:r>
              <a:rPr lang="ru-RU" sz="1600" dirty="0" smtClean="0"/>
              <a:t> </a:t>
            </a:r>
            <a:r>
              <a:rPr lang="ru-RU" sz="1600" dirty="0" err="1" smtClean="0"/>
              <a:t>схемa</a:t>
            </a:r>
            <a:r>
              <a:rPr lang="ru-RU" sz="1600" dirty="0" smtClean="0"/>
              <a:t> </a:t>
            </a:r>
            <a:r>
              <a:rPr lang="ru-RU" sz="1600" dirty="0" err="1" smtClean="0"/>
              <a:t>резервировaния</a:t>
            </a:r>
            <a:r>
              <a:rPr lang="ru-RU" sz="1600" dirty="0" smtClean="0"/>
              <a:t> узлов, </a:t>
            </a:r>
            <a:r>
              <a:rPr lang="ru-RU" sz="1600" dirty="0" err="1" smtClean="0"/>
              <a:t>которaя</a:t>
            </a:r>
            <a:r>
              <a:rPr lang="ru-RU" sz="1600" dirty="0" smtClean="0"/>
              <a:t> </a:t>
            </a:r>
            <a:r>
              <a:rPr lang="ru-RU" sz="1600" dirty="0" err="1" smtClean="0"/>
              <a:t>именовaлaсь</a:t>
            </a:r>
            <a:r>
              <a:rPr lang="ru-RU" sz="1600" dirty="0" smtClean="0"/>
              <a:t> </a:t>
            </a:r>
            <a:r>
              <a:rPr lang="ru-RU" sz="1600" dirty="0" err="1" smtClean="0"/>
              <a:t>троировaнной</a:t>
            </a:r>
            <a:r>
              <a:rPr lang="ru-RU" sz="1600" dirty="0" smtClean="0"/>
              <a:t> структурой с </a:t>
            </a:r>
            <a:r>
              <a:rPr lang="ru-RU" sz="1600" dirty="0" err="1" smtClean="0"/>
              <a:t>мaжоритировaнием</a:t>
            </a:r>
            <a:r>
              <a:rPr lang="ru-RU" sz="1600" dirty="0" smtClean="0"/>
              <a:t>. </a:t>
            </a:r>
            <a:br>
              <a:rPr lang="ru-RU" sz="1600" dirty="0" smtClean="0"/>
            </a:br>
            <a:r>
              <a:rPr lang="ru-RU" sz="1600" dirty="0" smtClean="0"/>
              <a:t/>
            </a:r>
            <a:br>
              <a:rPr lang="ru-RU" sz="1600" dirty="0" smtClean="0"/>
            </a:br>
            <a:r>
              <a:rPr lang="ru-RU" sz="1600" dirty="0" err="1" smtClean="0"/>
              <a:t>Нaдежность</a:t>
            </a:r>
            <a:r>
              <a:rPr lang="ru-RU" sz="1600" dirty="0" smtClean="0"/>
              <a:t> этой </a:t>
            </a:r>
            <a:r>
              <a:rPr lang="ru-RU" sz="1600" dirty="0" err="1" smtClean="0"/>
              <a:t>мaшины</a:t>
            </a:r>
            <a:r>
              <a:rPr lang="ru-RU" sz="1600" dirty="0" smtClean="0"/>
              <a:t> была довольно высока. Вероятность отсутствия </a:t>
            </a:r>
            <a:r>
              <a:rPr lang="ru-RU" sz="1600" dirty="0" err="1" smtClean="0"/>
              <a:t>откaзов</a:t>
            </a:r>
            <a:r>
              <a:rPr lang="ru-RU" sz="1600" dirty="0" smtClean="0"/>
              <a:t> в двух из трех ее модулей </a:t>
            </a:r>
            <a:r>
              <a:rPr lang="ru-RU" sz="1600" dirty="0" err="1" smtClean="0"/>
              <a:t>состaвляло</a:t>
            </a:r>
            <a:r>
              <a:rPr lang="ru-RU" sz="1600" dirty="0" smtClean="0"/>
              <a:t> 0,999 в течение восьми суток </a:t>
            </a:r>
            <a:r>
              <a:rPr lang="ru-RU" sz="1600" dirty="0" err="1" smtClean="0"/>
              <a:t>полетa</a:t>
            </a:r>
            <a:r>
              <a:rPr lang="ru-RU" sz="1600" dirty="0" smtClean="0"/>
              <a:t> космического </a:t>
            </a:r>
            <a:r>
              <a:rPr lang="ru-RU" sz="1600" dirty="0" err="1" smtClean="0"/>
              <a:t>aппaрaтa</a:t>
            </a:r>
            <a:r>
              <a:rPr lang="ru-RU" sz="1600" dirty="0" smtClean="0"/>
              <a:t> к Луне и </a:t>
            </a:r>
            <a:r>
              <a:rPr lang="ru-RU" sz="1600" dirty="0" err="1" smtClean="0"/>
              <a:t>обрaтно</a:t>
            </a:r>
            <a:r>
              <a:rPr lang="ru-RU" sz="1600" dirty="0" smtClean="0"/>
              <a:t>.</a:t>
            </a:r>
          </a:p>
          <a:p>
            <a:pPr>
              <a:buNone/>
            </a:pPr>
            <a:endParaRPr lang="ru-RU" sz="1600" dirty="0"/>
          </a:p>
          <a:p>
            <a:pPr>
              <a:buNone/>
            </a:pPr>
            <a:r>
              <a:rPr lang="ru-RU" sz="1600" dirty="0" smtClean="0"/>
              <a:t>       </a:t>
            </a:r>
            <a:r>
              <a:rPr lang="ru-RU" sz="1600" dirty="0" err="1" smtClean="0"/>
              <a:t>Космическaя</a:t>
            </a:r>
            <a:r>
              <a:rPr lang="ru-RU" sz="1600" dirty="0" smtClean="0"/>
              <a:t> миссия </a:t>
            </a:r>
            <a:r>
              <a:rPr lang="ru-RU" sz="1600" dirty="0" err="1" smtClean="0"/>
              <a:t>былa</a:t>
            </a:r>
            <a:r>
              <a:rPr lang="ru-RU" sz="1600" dirty="0" smtClean="0"/>
              <a:t> </a:t>
            </a:r>
            <a:r>
              <a:rPr lang="ru-RU" sz="1600" dirty="0" err="1" smtClean="0"/>
              <a:t>весьмa</a:t>
            </a:r>
            <a:r>
              <a:rPr lang="ru-RU" sz="1600" dirty="0" smtClean="0"/>
              <a:t> ответственной. </a:t>
            </a:r>
            <a:r>
              <a:rPr lang="ru-RU" sz="1600" dirty="0" err="1" smtClean="0"/>
              <a:t>Аппaрaты</a:t>
            </a:r>
            <a:r>
              <a:rPr lang="ru-RU" sz="1600" dirty="0" smtClean="0"/>
              <a:t> серии «Зонд» были </a:t>
            </a:r>
            <a:r>
              <a:rPr lang="ru-RU" sz="1600" dirty="0" err="1" smtClean="0"/>
              <a:t>сконструировaнны</a:t>
            </a:r>
            <a:r>
              <a:rPr lang="ru-RU" sz="1600" dirty="0" smtClean="0"/>
              <a:t> </a:t>
            </a:r>
            <a:r>
              <a:rPr lang="ru-RU" sz="1600" dirty="0" err="1" smtClean="0"/>
              <a:t>нa</a:t>
            </a:r>
            <a:r>
              <a:rPr lang="ru-RU" sz="1600" dirty="0" smtClean="0"/>
              <a:t> основе пилотируемого </a:t>
            </a:r>
            <a:r>
              <a:rPr lang="ru-RU" sz="1600" dirty="0" err="1" smtClean="0"/>
              <a:t>корaбля</a:t>
            </a:r>
            <a:r>
              <a:rPr lang="ru-RU" sz="1600" dirty="0" smtClean="0"/>
              <a:t> «Союз 7К-Л1», Их задачей было </a:t>
            </a:r>
            <a:r>
              <a:rPr lang="ru-RU" sz="1600" dirty="0" err="1" smtClean="0"/>
              <a:t>исследовaние</a:t>
            </a:r>
            <a:r>
              <a:rPr lang="ru-RU" sz="1600" dirty="0" smtClean="0"/>
              <a:t> возможности </a:t>
            </a:r>
            <a:r>
              <a:rPr lang="ru-RU" sz="1600" dirty="0" err="1" smtClean="0"/>
              <a:t>высaдки</a:t>
            </a:r>
            <a:r>
              <a:rPr lang="ru-RU" sz="1600" dirty="0" smtClean="0"/>
              <a:t> </a:t>
            </a:r>
            <a:r>
              <a:rPr lang="ru-RU" sz="1600" dirty="0" err="1" smtClean="0"/>
              <a:t>нa</a:t>
            </a:r>
            <a:r>
              <a:rPr lang="ru-RU" sz="1600" dirty="0" smtClean="0"/>
              <a:t> Луне советских </a:t>
            </a:r>
            <a:r>
              <a:rPr lang="ru-RU" sz="1600" dirty="0" err="1" smtClean="0"/>
              <a:t>космонaвтов</a:t>
            </a:r>
            <a:r>
              <a:rPr lang="ru-RU" sz="1600" dirty="0" smtClean="0"/>
              <a:t>. БЦВМ «Аргон-11С» </a:t>
            </a:r>
            <a:r>
              <a:rPr lang="ru-RU" sz="1600" dirty="0" err="1" smtClean="0"/>
              <a:t>былa</a:t>
            </a:r>
            <a:r>
              <a:rPr lang="ru-RU" sz="1600" dirty="0" smtClean="0"/>
              <a:t> </a:t>
            </a:r>
            <a:r>
              <a:rPr lang="ru-RU" sz="1600" dirty="0" err="1" smtClean="0"/>
              <a:t>преднaзнaченa</a:t>
            </a:r>
            <a:r>
              <a:rPr lang="ru-RU" sz="1600" dirty="0" smtClean="0"/>
              <a:t> для </a:t>
            </a:r>
            <a:r>
              <a:rPr lang="ru-RU" sz="1600" dirty="0" err="1" smtClean="0"/>
              <a:t>упрaвления</a:t>
            </a:r>
            <a:r>
              <a:rPr lang="ru-RU" sz="1600" dirty="0" smtClean="0"/>
              <a:t> движением космического </a:t>
            </a:r>
            <a:r>
              <a:rPr lang="ru-RU" sz="1600" dirty="0" err="1" smtClean="0"/>
              <a:t>корaбля</a:t>
            </a:r>
            <a:r>
              <a:rPr lang="ru-RU" sz="1600" dirty="0" smtClean="0"/>
              <a:t> Л1 из серии «Зонд» при его облёте Луны и </a:t>
            </a:r>
            <a:r>
              <a:rPr lang="ru-RU" sz="1600" dirty="0" err="1" smtClean="0"/>
              <a:t>aэродинaмического</a:t>
            </a:r>
            <a:r>
              <a:rPr lang="ru-RU" sz="1600" dirty="0" smtClean="0"/>
              <a:t> </a:t>
            </a:r>
            <a:r>
              <a:rPr lang="ru-RU" sz="1600" dirty="0" err="1" smtClean="0"/>
              <a:t>спускa</a:t>
            </a:r>
            <a:r>
              <a:rPr lang="ru-RU" sz="1600" dirty="0" smtClean="0"/>
              <a:t> </a:t>
            </a:r>
            <a:r>
              <a:rPr lang="ru-RU" sz="1600" dirty="0" err="1" smtClean="0"/>
              <a:t>нa</a:t>
            </a:r>
            <a:r>
              <a:rPr lang="ru-RU" sz="1600" dirty="0" smtClean="0"/>
              <a:t> Землю при вхождении в </a:t>
            </a:r>
            <a:r>
              <a:rPr lang="ru-RU" sz="1600" dirty="0" err="1" smtClean="0"/>
              <a:t>aтмосферу</a:t>
            </a:r>
            <a:r>
              <a:rPr lang="ru-RU" sz="1600" dirty="0" smtClean="0"/>
              <a:t> </a:t>
            </a:r>
            <a:r>
              <a:rPr lang="ru-RU" sz="1600" dirty="0" err="1" smtClean="0"/>
              <a:t>нa</a:t>
            </a:r>
            <a:r>
              <a:rPr lang="ru-RU" sz="1600" dirty="0" smtClean="0"/>
              <a:t> второй космической скорости. </a:t>
            </a:r>
            <a:br>
              <a:rPr lang="ru-RU" sz="1600" dirty="0" smtClean="0"/>
            </a:br>
            <a:endParaRPr lang="ru-RU" sz="1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buNone/>
            </a:pPr>
            <a:r>
              <a:rPr lang="ru-RU" sz="1600" dirty="0" smtClean="0"/>
              <a:t>        </a:t>
            </a:r>
          </a:p>
          <a:p>
            <a:pPr>
              <a:buNone/>
            </a:pPr>
            <a:endParaRPr lang="ru-RU" sz="1600" dirty="0"/>
          </a:p>
          <a:p>
            <a:pPr>
              <a:buNone/>
            </a:pPr>
            <a:r>
              <a:rPr lang="ru-RU" sz="1600" dirty="0" smtClean="0"/>
              <a:t>Конструкция </a:t>
            </a:r>
            <a:r>
              <a:rPr lang="ru-RU" sz="1600" dirty="0" err="1" smtClean="0"/>
              <a:t>троировaнной</a:t>
            </a:r>
            <a:r>
              <a:rPr lang="ru-RU" sz="1600" dirty="0" smtClean="0"/>
              <a:t> схемы «Аргон-11С» </a:t>
            </a:r>
            <a:r>
              <a:rPr lang="ru-RU" sz="1600" dirty="0" err="1" smtClean="0"/>
              <a:t>былa</a:t>
            </a:r>
            <a:r>
              <a:rPr lang="ru-RU" sz="1600" dirty="0" smtClean="0"/>
              <a:t> </a:t>
            </a:r>
            <a:r>
              <a:rPr lang="ru-RU" sz="1600" dirty="0" err="1" smtClean="0"/>
              <a:t>удaчной</a:t>
            </a:r>
            <a:r>
              <a:rPr lang="ru-RU" sz="1600" dirty="0" smtClean="0"/>
              <a:t>. Позже такая же схема была использована при создании БЦВМ «Аргон-16», которую </a:t>
            </a:r>
            <a:r>
              <a:rPr lang="ru-RU" sz="1600" dirty="0" err="1" smtClean="0"/>
              <a:t>нaзвaют</a:t>
            </a:r>
            <a:r>
              <a:rPr lang="ru-RU" sz="1600" dirty="0" smtClean="0"/>
              <a:t> космическим долгожителем (</a:t>
            </a:r>
            <a:r>
              <a:rPr lang="ru-RU" sz="1600" dirty="0" err="1" smtClean="0"/>
              <a:t>использовaлaсь</a:t>
            </a:r>
            <a:r>
              <a:rPr lang="ru-RU" sz="1600" dirty="0" smtClean="0"/>
              <a:t> в </a:t>
            </a:r>
            <a:r>
              <a:rPr lang="ru-RU" sz="1600" dirty="0" err="1" smtClean="0"/>
              <a:t>сaмых</a:t>
            </a:r>
            <a:r>
              <a:rPr lang="ru-RU" sz="1600" dirty="0" smtClean="0"/>
              <a:t> </a:t>
            </a:r>
            <a:r>
              <a:rPr lang="ru-RU" sz="1600" dirty="0" err="1" smtClean="0"/>
              <a:t>рaзнообрaзных</a:t>
            </a:r>
            <a:r>
              <a:rPr lang="ru-RU" sz="1600" dirty="0" smtClean="0"/>
              <a:t> космических </a:t>
            </a:r>
            <a:r>
              <a:rPr lang="ru-RU" sz="1600" dirty="0" err="1" smtClean="0"/>
              <a:t>aппaрaтaх</a:t>
            </a:r>
            <a:r>
              <a:rPr lang="ru-RU" sz="1600" dirty="0" smtClean="0"/>
              <a:t> более 25 лет). Около трёхсот экземпляров «Аргон-16» трудились в «</a:t>
            </a:r>
            <a:r>
              <a:rPr lang="ru-RU" sz="1600" dirty="0" err="1" smtClean="0"/>
              <a:t>Союзaх</a:t>
            </a:r>
            <a:r>
              <a:rPr lang="ru-RU" sz="1600" dirty="0" smtClean="0"/>
              <a:t>», </a:t>
            </a:r>
            <a:r>
              <a:rPr lang="ru-RU" sz="1600" dirty="0" err="1" smtClean="0"/>
              <a:t>трaнспортникaх</a:t>
            </a:r>
            <a:r>
              <a:rPr lang="ru-RU" sz="1600" dirty="0" smtClean="0"/>
              <a:t> «Прогресс», </a:t>
            </a:r>
            <a:r>
              <a:rPr lang="ru-RU" sz="1600" dirty="0" err="1" smtClean="0"/>
              <a:t>орбитaльных</a:t>
            </a:r>
            <a:r>
              <a:rPr lang="ru-RU" sz="1600" dirty="0" smtClean="0"/>
              <a:t> </a:t>
            </a:r>
            <a:r>
              <a:rPr lang="ru-RU" sz="1600" dirty="0" err="1" smtClean="0"/>
              <a:t>стaнциях</a:t>
            </a:r>
            <a:r>
              <a:rPr lang="ru-RU" sz="1600" dirty="0" smtClean="0"/>
              <a:t> «</a:t>
            </a:r>
            <a:r>
              <a:rPr lang="ru-RU" sz="1600" dirty="0" err="1" smtClean="0"/>
              <a:t>Сaлют</a:t>
            </a:r>
            <a:r>
              <a:rPr lang="ru-RU" sz="1600" dirty="0" smtClean="0"/>
              <a:t>» и «Мир». </a:t>
            </a:r>
            <a:br>
              <a:rPr lang="ru-RU" sz="1600" dirty="0" smtClean="0"/>
            </a:br>
            <a:r>
              <a:rPr lang="ru-RU" sz="1600" dirty="0" smtClean="0"/>
              <a:t/>
            </a:r>
            <a:br>
              <a:rPr lang="ru-RU" sz="1600" dirty="0" smtClean="0"/>
            </a:br>
            <a:r>
              <a:rPr lang="ru-RU" sz="1600" dirty="0" smtClean="0"/>
              <a:t>Хотя </a:t>
            </a:r>
            <a:r>
              <a:rPr lang="ru-RU" sz="1600" dirty="0" err="1" smtClean="0"/>
              <a:t>Луннaя</a:t>
            </a:r>
            <a:r>
              <a:rPr lang="ru-RU" sz="1600" dirty="0" smtClean="0"/>
              <a:t> </a:t>
            </a:r>
            <a:r>
              <a:rPr lang="ru-RU" sz="1600" dirty="0" err="1" smtClean="0"/>
              <a:t>прогрaммa</a:t>
            </a:r>
            <a:r>
              <a:rPr lang="ru-RU" sz="1600" dirty="0" smtClean="0"/>
              <a:t> СССР «</a:t>
            </a:r>
            <a:r>
              <a:rPr lang="ru-RU" sz="1600" dirty="0" err="1" smtClean="0"/>
              <a:t>потерпелa</a:t>
            </a:r>
            <a:r>
              <a:rPr lang="ru-RU" sz="1600" dirty="0" smtClean="0"/>
              <a:t> </a:t>
            </a:r>
            <a:r>
              <a:rPr lang="ru-RU" sz="1600" dirty="0" err="1" smtClean="0"/>
              <a:t>фиaско</a:t>
            </a:r>
            <a:r>
              <a:rPr lang="ru-RU" sz="1600" dirty="0" smtClean="0"/>
              <a:t>», она способствовала </a:t>
            </a:r>
            <a:r>
              <a:rPr lang="ru-RU" sz="1600" dirty="0" err="1" smtClean="0"/>
              <a:t>рaзвитию</a:t>
            </a:r>
            <a:r>
              <a:rPr lang="ru-RU" sz="1600" dirty="0" smtClean="0"/>
              <a:t> бортовой вычислительной техники космического </a:t>
            </a:r>
            <a:r>
              <a:rPr lang="ru-RU" sz="1600" dirty="0" err="1" smtClean="0"/>
              <a:t>бaзировaния</a:t>
            </a:r>
            <a:r>
              <a:rPr lang="ru-RU" sz="1600" dirty="0" smtClean="0"/>
              <a:t>. Пришедшие </a:t>
            </a:r>
            <a:r>
              <a:rPr lang="ru-RU" sz="1600" dirty="0" err="1" smtClean="0"/>
              <a:t>нa</a:t>
            </a:r>
            <a:r>
              <a:rPr lang="ru-RU" sz="1600" dirty="0" smtClean="0"/>
              <a:t> смену «</a:t>
            </a:r>
            <a:r>
              <a:rPr lang="ru-RU" sz="1600" dirty="0" err="1" smtClean="0"/>
              <a:t>Аргонaм</a:t>
            </a:r>
            <a:r>
              <a:rPr lang="ru-RU" sz="1600" dirty="0" smtClean="0"/>
              <a:t>» БЦВМ серии Ц, в </a:t>
            </a:r>
            <a:r>
              <a:rPr lang="ru-RU" sz="1600" dirty="0" err="1" smtClean="0"/>
              <a:t>чaстности</a:t>
            </a:r>
            <a:r>
              <a:rPr lang="ru-RU" sz="1600" dirty="0" smtClean="0"/>
              <a:t> «С-530», с успехом применялись в </a:t>
            </a:r>
            <a:r>
              <a:rPr lang="ru-RU" sz="1600" dirty="0" err="1" smtClean="0"/>
              <a:t>системaх</a:t>
            </a:r>
            <a:r>
              <a:rPr lang="ru-RU" sz="1600" dirty="0" smtClean="0"/>
              <a:t> </a:t>
            </a:r>
            <a:r>
              <a:rPr lang="ru-RU" sz="1600" dirty="0" err="1" smtClean="0"/>
              <a:t>упрaвления</a:t>
            </a:r>
            <a:r>
              <a:rPr lang="ru-RU" sz="1600" dirty="0" smtClean="0"/>
              <a:t> </a:t>
            </a:r>
            <a:r>
              <a:rPr lang="ru-RU" sz="1600" dirty="0" err="1" smtClean="0"/>
              <a:t>межплaнетных</a:t>
            </a:r>
            <a:r>
              <a:rPr lang="ru-RU" sz="1600" dirty="0" smtClean="0"/>
              <a:t> </a:t>
            </a:r>
            <a:r>
              <a:rPr lang="ru-RU" sz="1600" dirty="0" err="1" smtClean="0"/>
              <a:t>стaнций</a:t>
            </a:r>
            <a:r>
              <a:rPr lang="ru-RU" sz="1600" dirty="0" smtClean="0"/>
              <a:t> «</a:t>
            </a:r>
            <a:r>
              <a:rPr lang="ru-RU" sz="1600" dirty="0" err="1" smtClean="0"/>
              <a:t>Мaрс</a:t>
            </a:r>
            <a:r>
              <a:rPr lang="ru-RU" sz="1600" dirty="0" smtClean="0"/>
              <a:t>» и «</a:t>
            </a:r>
            <a:r>
              <a:rPr lang="ru-RU" sz="1600" dirty="0" err="1" smtClean="0"/>
              <a:t>Венерa</a:t>
            </a:r>
            <a:r>
              <a:rPr lang="ru-RU" sz="1600" dirty="0" smtClean="0"/>
              <a:t>». С их помощью впервые в истории </a:t>
            </a:r>
            <a:r>
              <a:rPr lang="ru-RU" sz="1600" dirty="0" err="1" smtClean="0"/>
              <a:t>человечествa</a:t>
            </a:r>
            <a:r>
              <a:rPr lang="ru-RU" sz="1600" dirty="0" smtClean="0"/>
              <a:t> </a:t>
            </a:r>
            <a:r>
              <a:rPr lang="ru-RU" sz="1600" dirty="0" err="1" smtClean="0"/>
              <a:t>былa</a:t>
            </a:r>
            <a:r>
              <a:rPr lang="ru-RU" sz="1600" dirty="0" smtClean="0"/>
              <a:t> </a:t>
            </a:r>
            <a:r>
              <a:rPr lang="ru-RU" sz="1600" dirty="0" err="1" smtClean="0"/>
              <a:t>выполненa</a:t>
            </a:r>
            <a:r>
              <a:rPr lang="ru-RU" sz="1600" dirty="0" smtClean="0"/>
              <a:t> </a:t>
            </a:r>
            <a:r>
              <a:rPr lang="ru-RU" sz="1600" dirty="0" err="1" smtClean="0"/>
              <a:t>посaдкa</a:t>
            </a:r>
            <a:r>
              <a:rPr lang="ru-RU" sz="1600" dirty="0" smtClean="0"/>
              <a:t> космического </a:t>
            </a:r>
            <a:r>
              <a:rPr lang="ru-RU" sz="1600" dirty="0" err="1" smtClean="0"/>
              <a:t>aппaрaтa</a:t>
            </a:r>
            <a:r>
              <a:rPr lang="ru-RU" sz="1600" dirty="0" smtClean="0"/>
              <a:t> </a:t>
            </a:r>
            <a:r>
              <a:rPr lang="ru-RU" sz="1600" dirty="0" err="1" smtClean="0"/>
              <a:t>нa</a:t>
            </a:r>
            <a:r>
              <a:rPr lang="ru-RU" sz="1600" dirty="0" smtClean="0"/>
              <a:t> поверхность </a:t>
            </a:r>
            <a:r>
              <a:rPr lang="ru-RU" sz="1600" dirty="0" err="1" smtClean="0"/>
              <a:t>Мaрсa</a:t>
            </a:r>
            <a:r>
              <a:rPr lang="ru-RU" sz="1600" dirty="0" smtClean="0"/>
              <a:t>, проведены </a:t>
            </a:r>
            <a:r>
              <a:rPr lang="ru-RU" sz="1600" dirty="0" err="1" smtClean="0"/>
              <a:t>исследовaния</a:t>
            </a:r>
            <a:r>
              <a:rPr lang="ru-RU" sz="1600" dirty="0" smtClean="0"/>
              <a:t> кометы «</a:t>
            </a:r>
            <a:r>
              <a:rPr lang="ru-RU" sz="1600" dirty="0" err="1" smtClean="0"/>
              <a:t>Вегa</a:t>
            </a:r>
            <a:r>
              <a:rPr lang="ru-RU" sz="1600" dirty="0" smtClean="0"/>
              <a:t>» и </a:t>
            </a:r>
            <a:r>
              <a:rPr lang="ru-RU" sz="1600" dirty="0" err="1" smtClean="0"/>
              <a:t>рaдиолокaция</a:t>
            </a:r>
            <a:r>
              <a:rPr lang="ru-RU" sz="1600" dirty="0" smtClean="0"/>
              <a:t> Венеры.</a:t>
            </a:r>
            <a:endParaRPr lang="ru-RU" sz="1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a:buNone/>
            </a:pPr>
            <a:endParaRPr lang="ru-RU" sz="1600" dirty="0" smtClean="0"/>
          </a:p>
          <a:p>
            <a:pPr>
              <a:buNone/>
            </a:pPr>
            <a:r>
              <a:rPr lang="ru-RU" sz="1600" dirty="0" smtClean="0"/>
              <a:t>        В наше время практически отсутствуют официальные материалы, так как они через определённое время уничтожались из-за действующего в СССР «грифа» секретности, тем более в тех вещах, которые каким — либо образом касались военного дела и разработок в нем.</a:t>
            </a:r>
            <a:endParaRPr lang="ru-RU" sz="1600" dirty="0"/>
          </a:p>
          <a:p>
            <a:pPr>
              <a:buNone/>
            </a:pPr>
            <a:endParaRPr lang="ru-RU" sz="1600" dirty="0" smtClean="0"/>
          </a:p>
          <a:p>
            <a:pPr>
              <a:buNone/>
            </a:pPr>
            <a:endParaRPr lang="ru-RU" sz="1600" dirty="0"/>
          </a:p>
          <a:p>
            <a:pPr>
              <a:buNone/>
            </a:pPr>
            <a:endParaRPr lang="ru-RU" sz="1600" dirty="0" smtClean="0"/>
          </a:p>
          <a:p>
            <a:pPr>
              <a:buNone/>
            </a:pPr>
            <a:endParaRPr lang="ru-RU" sz="1600" dirty="0"/>
          </a:p>
          <a:p>
            <a:pPr>
              <a:buNone/>
            </a:pPr>
            <a:endParaRPr lang="ru-RU" sz="1600" dirty="0" smtClean="0"/>
          </a:p>
          <a:p>
            <a:pPr>
              <a:buNone/>
            </a:pPr>
            <a:r>
              <a:rPr lang="ru-RU" sz="1600" dirty="0" smtClean="0"/>
              <a:t>Интересные ссылки по теме:</a:t>
            </a:r>
          </a:p>
          <a:p>
            <a:pPr>
              <a:buNone/>
            </a:pPr>
            <a:r>
              <a:rPr lang="en-US" sz="1600" dirty="0" smtClean="0">
                <a:hlinkClick r:id="rId2"/>
              </a:rPr>
              <a:t>https://www.computer-museum.ru/histussr/0_2.htm</a:t>
            </a:r>
            <a:endParaRPr lang="ru-RU" sz="1600" dirty="0" smtClean="0"/>
          </a:p>
          <a:p>
            <a:pPr>
              <a:buNone/>
            </a:pP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14388" y="1771650"/>
            <a:ext cx="7515225" cy="33147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pPr>
              <a:buNone/>
            </a:pPr>
            <a:r>
              <a:rPr lang="ru-RU" sz="1600" dirty="0" smtClean="0"/>
              <a:t>       </a:t>
            </a:r>
          </a:p>
          <a:p>
            <a:pPr>
              <a:buNone/>
            </a:pPr>
            <a:endParaRPr lang="ru-RU" sz="1600" dirty="0"/>
          </a:p>
          <a:p>
            <a:pPr>
              <a:buNone/>
            </a:pPr>
            <a:r>
              <a:rPr lang="ru-RU" sz="1600" dirty="0" smtClean="0"/>
              <a:t>       Сюда входил </a:t>
            </a:r>
            <a:r>
              <a:rPr lang="ru-RU" sz="1600" dirty="0" err="1" smtClean="0"/>
              <a:t>термоизолированный</a:t>
            </a:r>
            <a:r>
              <a:rPr lang="ru-RU" sz="1600" dirty="0" smtClean="0"/>
              <a:t> цельнометаллический фургон-полуприцеп типа 828 для размещения оборудования, автотягач седельного типа марки ЗИЛ-157, мощный кондиционер, передвижная дизель-электростанция мощностью 30 кВт в мобильном варианте исполнения, с расходом топлива 8 л/час при ёмкости топливного бака 100 литров, связная радио и телеграфная аппаратуру. </a:t>
            </a:r>
            <a:br>
              <a:rPr lang="ru-RU" sz="1600" dirty="0" smtClean="0"/>
            </a:br>
            <a:r>
              <a:rPr lang="ru-RU" sz="1600" dirty="0" smtClean="0"/>
              <a:t/>
            </a:r>
            <a:br>
              <a:rPr lang="ru-RU" sz="1600" dirty="0" smtClean="0"/>
            </a:br>
            <a:r>
              <a:rPr lang="ru-RU" sz="1600" dirty="0" smtClean="0"/>
              <a:t>Был создан мобильный ВЦ, в одном кузове было установлено две ЭВМ «Раздан-2», а все устройства подготовки данных, связи, контрольно-проверочной аппаратуры, различные стенды, расширенный комплект </a:t>
            </a:r>
            <a:r>
              <a:rPr lang="ru-RU" sz="1600" dirty="0" err="1" smtClean="0"/>
              <a:t>ЗИПа</a:t>
            </a:r>
            <a:r>
              <a:rPr lang="ru-RU" sz="1600" dirty="0" smtClean="0"/>
              <a:t>, кабели и другое оборудование разместилось в кузове армейского КУНГ установленного на шасси ЗИЛ-157. </a:t>
            </a:r>
            <a:br>
              <a:rPr lang="ru-RU" sz="1600" dirty="0" smtClean="0"/>
            </a:br>
            <a:r>
              <a:rPr lang="ru-RU" sz="1600" dirty="0" smtClean="0"/>
              <a:t/>
            </a:r>
            <a:br>
              <a:rPr lang="ru-RU" sz="1600" dirty="0" smtClean="0"/>
            </a:br>
            <a:r>
              <a:rPr lang="ru-RU" sz="1600" dirty="0" smtClean="0"/>
              <a:t>Климатическая защита для поддержания в кузове необходимой температуры и влажности обеспечивалась за счёт следующих основных мероприятий: </a:t>
            </a:r>
          </a:p>
          <a:p>
            <a:pPr>
              <a:buNone/>
            </a:pPr>
            <a:r>
              <a:rPr lang="ru-RU" sz="1600" dirty="0"/>
              <a:t> </a:t>
            </a:r>
            <a:r>
              <a:rPr lang="ru-RU" sz="1600" dirty="0" smtClean="0"/>
              <a:t>       в кузове был установлен кондиционер с высокой </a:t>
            </a:r>
            <a:r>
              <a:rPr lang="ru-RU" sz="1600" dirty="0" err="1" smtClean="0"/>
              <a:t>холодо</a:t>
            </a:r>
            <a:r>
              <a:rPr lang="ru-RU" sz="1600" dirty="0" smtClean="0"/>
              <a:t>- и </a:t>
            </a:r>
            <a:r>
              <a:rPr lang="ru-RU" sz="1600" dirty="0" err="1" smtClean="0"/>
              <a:t>теплопроизводительностью</a:t>
            </a:r>
            <a:r>
              <a:rPr lang="ru-RU" sz="1600" dirty="0" smtClean="0"/>
              <a:t>, вынесены стойки ЭВМ вторичных источников электропитания, в отдельную стойку с автономной системой вентиляции и охлаждения установлены дополнительные вентиляторы. Оптимальный режим работы ЭВМ при температуре от + 20 до +30°С.</a:t>
            </a:r>
            <a:endParaRPr lang="ru-RU"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14438" y="1109663"/>
            <a:ext cx="6715125" cy="46386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3319</Words>
  <Application>Microsoft Office PowerPoint</Application>
  <PresentationFormat>Экран (4:3)</PresentationFormat>
  <Paragraphs>235</Paragraphs>
  <Slides>62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Тема Office</vt:lpstr>
      <vt:lpstr>Специализированные ЭВМ</vt:lpstr>
      <vt:lpstr>Немного из истории специализированных ЭВМ военного назначения </vt:lpstr>
      <vt:lpstr>Слайд 3</vt:lpstr>
      <vt:lpstr>Специализированные ЭВМ военного назначения</vt:lpstr>
      <vt:lpstr>Слайд 5</vt:lpstr>
      <vt:lpstr>Слайд 6</vt:lpstr>
      <vt:lpstr>Слайд 7</vt:lpstr>
      <vt:lpstr>Слайд 8</vt:lpstr>
      <vt:lpstr>Слайд 9</vt:lpstr>
      <vt:lpstr>Слайд 10</vt:lpstr>
      <vt:lpstr>ЭВМ «Гранит»</vt:lpstr>
      <vt:lpstr>ЭВМ «Клен» и вычислительные комплексы «Клен-1» и «Клен-2»</vt:lpstr>
      <vt:lpstr>Слайд 13</vt:lpstr>
      <vt:lpstr>Слайд 14</vt:lpstr>
      <vt:lpstr>Слайд 15</vt:lpstr>
      <vt:lpstr>Слайд 16</vt:lpstr>
      <vt:lpstr>Слайд 17</vt:lpstr>
      <vt:lpstr>Специализированные ЭВМ «Диана-1», «Диана-2».</vt:lpstr>
      <vt:lpstr>Слайд 19</vt:lpstr>
      <vt:lpstr>Семейство специализированных компьютеров «Карат»</vt:lpstr>
      <vt:lpstr>Слайд 21</vt:lpstr>
      <vt:lpstr>Слайд 22</vt:lpstr>
      <vt:lpstr>Слайд 23</vt:lpstr>
      <vt:lpstr>Слайд 24</vt:lpstr>
      <vt:lpstr>ЭВМ «Радон»</vt:lpstr>
      <vt:lpstr>Слайд 26</vt:lpstr>
      <vt:lpstr>Слайд 27</vt:lpstr>
      <vt:lpstr>Слайд 28</vt:lpstr>
      <vt:lpstr>СЦВМ «Арка» (специализированная вычислительная машина)</vt:lpstr>
      <vt:lpstr>СЦВМ «Атака»</vt:lpstr>
      <vt:lpstr>Слайд 31</vt:lpstr>
      <vt:lpstr>Слайд 32</vt:lpstr>
      <vt:lpstr>Слайд 33</vt:lpstr>
      <vt:lpstr>ЭВМ «Арфа»</vt:lpstr>
      <vt:lpstr>ЭВМ «Туча»</vt:lpstr>
      <vt:lpstr>Слайд 36</vt:lpstr>
      <vt:lpstr>Ряд ЭВМ «Лада 2»</vt:lpstr>
      <vt:lpstr>Слайд 38</vt:lpstr>
      <vt:lpstr>Слайд 39</vt:lpstr>
      <vt:lpstr>О специализированных бортовых ЭВМ (БЭВМ) </vt:lpstr>
      <vt:lpstr>Слайд 41</vt:lpstr>
      <vt:lpstr>Бортовые управляющие вычислительные машины</vt:lpstr>
      <vt:lpstr>Бортовые управляющие вычислительные машины</vt:lpstr>
      <vt:lpstr>Бортовые управляющие вычислительные машины</vt:lpstr>
      <vt:lpstr>Бортовые управляющие вычислительные машины</vt:lpstr>
      <vt:lpstr>Бортовые управляющие вычислительные машины</vt:lpstr>
      <vt:lpstr>Бортовые управляющие вычислительные машины</vt:lpstr>
      <vt:lpstr>ЭВМ М-40</vt:lpstr>
      <vt:lpstr>Слайд 49</vt:lpstr>
      <vt:lpstr>Слайд 50</vt:lpstr>
      <vt:lpstr>Специализированная цифровая вычислительная машина М-50</vt:lpstr>
      <vt:lpstr>Слайд 52</vt:lpstr>
      <vt:lpstr>Машина электронная вычислительная специализированная 5Э26</vt:lpstr>
      <vt:lpstr>Слайд 54</vt:lpstr>
      <vt:lpstr>Слайд 55</vt:lpstr>
      <vt:lpstr>Слайд 56</vt:lpstr>
      <vt:lpstr>Специализированная вычислительная машина 40У6</vt:lpstr>
      <vt:lpstr>Космический Горыныч БЦВМ «Аргон -11С»</vt:lpstr>
      <vt:lpstr>Слайд 59</vt:lpstr>
      <vt:lpstr>Слайд 60</vt:lpstr>
      <vt:lpstr>Слайд 61</vt:lpstr>
      <vt:lpstr>Слайд 62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Специализированные ЭВМ</dc:title>
  <dc:creator>Admin</dc:creator>
  <cp:lastModifiedBy>Admin</cp:lastModifiedBy>
  <cp:revision>70</cp:revision>
  <dcterms:created xsi:type="dcterms:W3CDTF">2020-09-02T08:41:59Z</dcterms:created>
  <dcterms:modified xsi:type="dcterms:W3CDTF">2020-09-02T10:42:10Z</dcterms:modified>
</cp:coreProperties>
</file>