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43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E7010-4F3B-43F6-B190-CC4EBA0E28D1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8D167-5EA4-4CCB-A5E4-816490A85C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643051"/>
            <a:ext cx="8572560" cy="19574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Строгость, чистота, прозрачность по ссылкам.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4429132"/>
            <a:ext cx="6400800" cy="1966914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Выполнили магистры 1 курса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Группы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М.ИСТ.ИТР.21.05.</a:t>
            </a:r>
          </a:p>
          <a:p>
            <a:pPr algn="r"/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Кошкина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К.Э.</a:t>
            </a:r>
          </a:p>
          <a:p>
            <a:pPr algn="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Никитин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Ссылочная прозрачность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Autofit/>
          </a:bodyPr>
          <a:lstStyle/>
          <a:p>
            <a:pPr indent="342900" algn="just"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Ссылочная прозрачность и ссылочная непрозрачность — это свойства частей компьютерных программ. Выражение называется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ссылочно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прозрачным, если его можно заменить соответствующим значением без изменения поведения программы. В результате вычисления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ссылочно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прозрачной функции дают одно и то же значение для одних и тех же аргументов. Такие функции называются чистыми функциями.</a:t>
            </a:r>
          </a:p>
          <a:p>
            <a:pPr indent="342900" algn="just">
              <a:lnSpc>
                <a:spcPct val="110000"/>
              </a:lnSpc>
              <a:spcBef>
                <a:spcPts val="30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 математике все функции являются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ссылочно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прозрачными согласно определению математической функции. Однако в программировании это не всегда так. Чтобы дополнительные смысловые ассоциации слова «функция» не вводили в заблуждение, нередко используют термины «процедура» и «метод». В функциональном программировании рассматриваются только ссылочные прозрачные функции. Некоторые языки программирования обеспечивают средства для гарантирования ссылочной прозрачности. Некоторые языки функционального программирования обеспечивают ссылочную прозрачность для всех функций.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Ссылочная прозрачность (продолжение)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29222"/>
          </a:xfrm>
        </p:spPr>
        <p:txBody>
          <a:bodyPr>
            <a:normAutofit/>
          </a:bodyPr>
          <a:lstStyle/>
          <a:p>
            <a:pPr indent="342900" algn="just">
              <a:spcBef>
                <a:spcPts val="300"/>
              </a:spcBef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Важность ссылочной прозрачности заключается в том, что она позволяет программисту и компилятору рассуждать о поведении программы как о системе перезаписи. Это может помочь в проверке правильности, упрощении алгоритма, помощи в модификации кода без его нарушения или оптимизации кода с помощью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мемоизации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удаления общих подвыражений, ленивых вычислений или распараллеливания.</a:t>
            </a:r>
          </a:p>
          <a:p>
            <a:pPr indent="342900" algn="just">
              <a:spcBef>
                <a:spcPts val="300"/>
              </a:spcBef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Поскольку прозрачность ссылок требует одинаковых результатов для любого заданного набора входных данных в любой момент времени, то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ссылочно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прозрачное выражение является поэтому детерминированным.</a:t>
            </a:r>
          </a:p>
          <a:p>
            <a:pPr indent="342900" algn="just">
              <a:lnSpc>
                <a:spcPct val="120000"/>
              </a:lnSpc>
              <a:spcBef>
                <a:spcPts val="300"/>
              </a:spcBef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Autofit/>
          </a:bodyPr>
          <a:lstStyle/>
          <a:p>
            <a:pPr marL="468000" indent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00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качестве примера используем две функции: одна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ссылочно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непрозрачна, а другая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ссылочно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прозрачна:</a:t>
            </a:r>
          </a:p>
          <a:p>
            <a:pPr marL="34200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04000" indent="0" algn="just">
              <a:spcBef>
                <a:spcPts val="0"/>
              </a:spcBef>
              <a:buNone/>
            </a:pPr>
            <a:r>
              <a:rPr lang="ru-RU" sz="1800" dirty="0" smtClean="0">
                <a:latin typeface="Cambria Math" pitchFamily="18" charset="0"/>
                <a:ea typeface="Cambria Math" pitchFamily="18" charset="0"/>
              </a:rPr>
              <a:t>	// непрозрачная ссылка</a:t>
            </a:r>
          </a:p>
          <a:p>
            <a:pPr marL="504000" indent="0" algn="just">
              <a:spcBef>
                <a:spcPts val="0"/>
              </a:spcBef>
              <a:buNone/>
            </a:pPr>
            <a:r>
              <a:rPr lang="en-US" sz="1800" dirty="0" err="1" smtClean="0">
                <a:latin typeface="Cambria Math" pitchFamily="18" charset="0"/>
                <a:ea typeface="Cambria Math" pitchFamily="18" charset="0"/>
              </a:rPr>
              <a:t>int</a:t>
            </a: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 smtClean="0">
                <a:latin typeface="Cambria Math" pitchFamily="18" charset="0"/>
                <a:ea typeface="Cambria Math" pitchFamily="18" charset="0"/>
              </a:rPr>
              <a:t>globalValue</a:t>
            </a: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= 0;</a:t>
            </a:r>
            <a:endParaRPr lang="ru-RU" sz="1800" dirty="0" smtClean="0">
              <a:latin typeface="Cambria Math" pitchFamily="18" charset="0"/>
              <a:ea typeface="Cambria Math" pitchFamily="18" charset="0"/>
            </a:endParaRPr>
          </a:p>
          <a:p>
            <a:pPr marL="504000" indent="0" algn="just">
              <a:spcBef>
                <a:spcPts val="0"/>
              </a:spcBef>
              <a:buNone/>
            </a:pP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 smtClean="0">
                <a:latin typeface="Cambria Math" pitchFamily="18" charset="0"/>
                <a:ea typeface="Cambria Math" pitchFamily="18" charset="0"/>
              </a:rPr>
              <a:t>int</a:t>
            </a: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 smtClean="0">
                <a:latin typeface="Cambria Math" pitchFamily="18" charset="0"/>
                <a:ea typeface="Cambria Math" pitchFamily="18" charset="0"/>
              </a:rPr>
              <a:t>rq</a:t>
            </a: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1800" dirty="0" err="1" smtClean="0">
                <a:latin typeface="Cambria Math" pitchFamily="18" charset="0"/>
                <a:ea typeface="Cambria Math" pitchFamily="18" charset="0"/>
              </a:rPr>
              <a:t>int</a:t>
            </a: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x)</a:t>
            </a:r>
            <a:endParaRPr lang="ru-RU" sz="1800" dirty="0" smtClean="0">
              <a:latin typeface="Cambria Math" pitchFamily="18" charset="0"/>
              <a:ea typeface="Cambria Math" pitchFamily="18" charset="0"/>
            </a:endParaRPr>
          </a:p>
          <a:p>
            <a:pPr marL="504000" indent="0" algn="just">
              <a:spcBef>
                <a:spcPts val="0"/>
              </a:spcBef>
              <a:buNone/>
            </a:pP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{</a:t>
            </a:r>
            <a:endParaRPr lang="ru-RU" sz="1800" dirty="0" smtClean="0">
              <a:latin typeface="Cambria Math" pitchFamily="18" charset="0"/>
              <a:ea typeface="Cambria Math" pitchFamily="18" charset="0"/>
            </a:endParaRPr>
          </a:p>
          <a:p>
            <a:pPr marL="504000" indent="0" algn="just">
              <a:spcBef>
                <a:spcPts val="0"/>
              </a:spcBef>
              <a:buNone/>
            </a:pP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  </a:t>
            </a:r>
            <a:r>
              <a:rPr lang="en-US" sz="1800" dirty="0" err="1" smtClean="0">
                <a:latin typeface="Cambria Math" pitchFamily="18" charset="0"/>
                <a:ea typeface="Cambria Math" pitchFamily="18" charset="0"/>
              </a:rPr>
              <a:t>globalValue</a:t>
            </a: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++;</a:t>
            </a:r>
            <a:endParaRPr lang="ru-RU" sz="1800" dirty="0" smtClean="0">
              <a:latin typeface="Cambria Math" pitchFamily="18" charset="0"/>
              <a:ea typeface="Cambria Math" pitchFamily="18" charset="0"/>
            </a:endParaRPr>
          </a:p>
          <a:p>
            <a:pPr marL="504000" indent="0" algn="just">
              <a:spcBef>
                <a:spcPts val="0"/>
              </a:spcBef>
              <a:buNone/>
            </a:pP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  </a:t>
            </a:r>
            <a:r>
              <a:rPr lang="en-US" sz="1800" b="1" dirty="0" smtClean="0">
                <a:latin typeface="Cambria Math" pitchFamily="18" charset="0"/>
                <a:ea typeface="Cambria Math" pitchFamily="18" charset="0"/>
              </a:rPr>
              <a:t>return</a:t>
            </a: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x + </a:t>
            </a:r>
            <a:r>
              <a:rPr lang="en-US" sz="1800" dirty="0" err="1" smtClean="0">
                <a:latin typeface="Cambria Math" pitchFamily="18" charset="0"/>
                <a:ea typeface="Cambria Math" pitchFamily="18" charset="0"/>
              </a:rPr>
              <a:t>globalValue</a:t>
            </a: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;</a:t>
            </a:r>
            <a:endParaRPr lang="ru-RU" sz="1800" dirty="0" smtClean="0">
              <a:latin typeface="Cambria Math" pitchFamily="18" charset="0"/>
              <a:ea typeface="Cambria Math" pitchFamily="18" charset="0"/>
            </a:endParaRPr>
          </a:p>
          <a:p>
            <a:pPr marL="504000" indent="0" algn="just">
              <a:spcBef>
                <a:spcPts val="0"/>
              </a:spcBef>
              <a:buNone/>
            </a:pP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}</a:t>
            </a:r>
            <a:endParaRPr lang="ru-RU" sz="1800" dirty="0" smtClean="0">
              <a:latin typeface="Cambria Math" pitchFamily="18" charset="0"/>
              <a:ea typeface="Cambria Math" pitchFamily="18" charset="0"/>
            </a:endParaRPr>
          </a:p>
          <a:p>
            <a:pPr marL="504000" indent="0" algn="just">
              <a:spcBef>
                <a:spcPts val="0"/>
              </a:spcBef>
              <a:buNone/>
            </a:pPr>
            <a:r>
              <a:rPr lang="ru-RU" sz="1800" dirty="0" smtClean="0">
                <a:latin typeface="Cambria Math" pitchFamily="18" charset="0"/>
                <a:ea typeface="Cambria Math" pitchFamily="18" charset="0"/>
              </a:rPr>
              <a:t>	// прозрачная ссылка</a:t>
            </a:r>
          </a:p>
          <a:p>
            <a:pPr marL="504000" indent="0" algn="just">
              <a:spcBef>
                <a:spcPts val="0"/>
              </a:spcBef>
              <a:buNone/>
            </a:pP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 smtClean="0">
                <a:latin typeface="Cambria Math" pitchFamily="18" charset="0"/>
                <a:ea typeface="Cambria Math" pitchFamily="18" charset="0"/>
              </a:rPr>
              <a:t>int</a:t>
            </a: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dirty="0" err="1" smtClean="0">
                <a:latin typeface="Cambria Math" pitchFamily="18" charset="0"/>
                <a:ea typeface="Cambria Math" pitchFamily="18" charset="0"/>
              </a:rPr>
              <a:t>rt</a:t>
            </a: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1800" dirty="0" err="1" smtClean="0">
                <a:latin typeface="Cambria Math" pitchFamily="18" charset="0"/>
                <a:ea typeface="Cambria Math" pitchFamily="18" charset="0"/>
              </a:rPr>
              <a:t>int</a:t>
            </a: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x)</a:t>
            </a:r>
            <a:endParaRPr lang="ru-RU" sz="1800" dirty="0" smtClean="0">
              <a:latin typeface="Cambria Math" pitchFamily="18" charset="0"/>
              <a:ea typeface="Cambria Math" pitchFamily="18" charset="0"/>
            </a:endParaRPr>
          </a:p>
          <a:p>
            <a:pPr marL="504000" indent="0" algn="just">
              <a:spcBef>
                <a:spcPts val="0"/>
              </a:spcBef>
              <a:buNone/>
            </a:pPr>
            <a:r>
              <a:rPr lang="en-US" sz="18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1800" dirty="0" smtClean="0">
                <a:latin typeface="Cambria Math" pitchFamily="18" charset="0"/>
                <a:ea typeface="Cambria Math" pitchFamily="18" charset="0"/>
              </a:rPr>
              <a:t>{</a:t>
            </a:r>
          </a:p>
          <a:p>
            <a:pPr marL="504000" indent="0" algn="just">
              <a:spcBef>
                <a:spcPts val="0"/>
              </a:spcBef>
              <a:buNone/>
            </a:pPr>
            <a:r>
              <a:rPr lang="ru-RU" sz="1800" dirty="0" smtClean="0">
                <a:latin typeface="Cambria Math" pitchFamily="18" charset="0"/>
                <a:ea typeface="Cambria Math" pitchFamily="18" charset="0"/>
              </a:rPr>
              <a:t>   </a:t>
            </a:r>
            <a:r>
              <a:rPr lang="ru-RU" sz="1800" b="1" dirty="0" err="1" smtClean="0">
                <a:latin typeface="Cambria Math" pitchFamily="18" charset="0"/>
                <a:ea typeface="Cambria Math" pitchFamily="18" charset="0"/>
              </a:rPr>
              <a:t>return</a:t>
            </a:r>
            <a:r>
              <a:rPr lang="ru-RU" sz="18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1800" dirty="0" err="1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ru-RU" sz="1800" dirty="0" smtClean="0">
                <a:latin typeface="Cambria Math" pitchFamily="18" charset="0"/>
                <a:ea typeface="Cambria Math" pitchFamily="18" charset="0"/>
              </a:rPr>
              <a:t> + 1;</a:t>
            </a:r>
          </a:p>
          <a:p>
            <a:pPr marL="504000" indent="0" algn="just">
              <a:spcBef>
                <a:spcPts val="0"/>
              </a:spcBef>
              <a:buNone/>
            </a:pPr>
            <a:r>
              <a:rPr lang="ru-RU" sz="1800" dirty="0" smtClean="0">
                <a:latin typeface="Cambria Math" pitchFamily="18" charset="0"/>
                <a:ea typeface="Cambria Math" pitchFamily="18" charset="0"/>
              </a:rPr>
              <a:t> }</a:t>
            </a:r>
          </a:p>
          <a:p>
            <a:pPr marL="504000" indent="0" algn="just">
              <a:spcBef>
                <a:spcPts val="0"/>
              </a:spcBef>
              <a:buNone/>
            </a:pPr>
            <a:endParaRPr lang="ru-RU" sz="1800" dirty="0" smtClean="0">
              <a:latin typeface="Cambria Math" pitchFamily="18" charset="0"/>
              <a:ea typeface="Cambria Math" pitchFamily="18" charset="0"/>
            </a:endParaRPr>
          </a:p>
          <a:p>
            <a:pPr marL="342000" indent="3420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Функция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является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ссылочно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прозрачной, что означает, что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если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Например,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(6) = 6 + 1 = 7,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(4) = 4 + 1 = 5 и т. д. Однако мы не можем сказать ничего подобного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rq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потому что она использует глобальную переменную, которую модифицирует.</a:t>
            </a:r>
          </a:p>
          <a:p>
            <a:pPr marL="468000" indent="0" algn="just">
              <a:spcBef>
                <a:spcPts val="0"/>
              </a:spcBef>
              <a:buNone/>
            </a:pPr>
            <a:endParaRPr lang="ru-RU" sz="2000" dirty="0" smtClean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Чистая функция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lnSpcReduction="10000"/>
          </a:bodyPr>
          <a:lstStyle/>
          <a:p>
            <a:pPr indent="342900" algn="just">
              <a:spcBef>
                <a:spcPts val="30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компьютерном программировании,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чистая функция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это функция, которая обладает следующими свойствами:</a:t>
            </a:r>
          </a:p>
          <a:p>
            <a:pPr marL="504000" lvl="0" indent="342900" algn="just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Возвращаемые значения функции идентичны для одинаковых аргументов (нет вариаций с локальными статическими переменными, нелокальными переменными, изменяемыми ссылочными аргументами или входными потоками).</a:t>
            </a:r>
          </a:p>
          <a:p>
            <a:pPr marL="504000" lvl="0" indent="342900" algn="just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Применение функции не имеет побочных эффектов (нет изменений локальных статических переменных, нелокальных переменных, изменяемых ссылочных аргументов или входных/выходных потоков).</a:t>
            </a:r>
          </a:p>
          <a:p>
            <a:pPr indent="342900" algn="just">
              <a:spcBef>
                <a:spcPts val="120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Таким образом, чистая функция является вычислительным аналогом математической функции. Некоторые авторы, особенно из сообщества императивных языков, используют термин "чистая" для всех функций, которые просто обладают вышеуказанным свойством 2.</a:t>
            </a:r>
          </a:p>
          <a:p>
            <a:pPr indent="342900" algn="just">
              <a:spcBef>
                <a:spcPts val="30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Поскольку чистые функции имеют одинаковые возвращаемые значения для одинаковых аргументов, они хорошо подходят для модульного тестирования.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Чистая функция (продолжение)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43536"/>
          </a:xfrm>
        </p:spPr>
        <p:txBody>
          <a:bodyPr>
            <a:noAutofit/>
          </a:bodyPr>
          <a:lstStyle/>
          <a:p>
            <a:pPr indent="342900" algn="just">
              <a:spcBef>
                <a:spcPts val="30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Ввод/вывод по своей сути нечист: операции ввода подрывают ссылочную прозрачность, а операции вывода создают побочные эффекты. Тем не менее, есть смысл, в котором функция может выполнять ввод или вывод и оставаться чистой, если последовательность операций на соответствующих устройствах ввода/вывода моделируется явно как аргумент и результат, а операции ввода/вывода считаются неудачными, когда входная последовательность не описывает операции, фактически выполненные с момента начала выполнения программы.</a:t>
            </a:r>
          </a:p>
          <a:p>
            <a:pPr indent="342900" algn="just">
              <a:spcBef>
                <a:spcPts val="30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Второй пункт гарантирует, что единственная последовательность, используемая в качестве аргумента, должна изменяться при каждом действии ввода-вывода; первый позволяет различным вызовам функции, выполняющей ввод-вывод, возвращать различные результаты из-за того, что аргументы последовательности изменились.</a:t>
            </a:r>
          </a:p>
          <a:p>
            <a:pPr indent="342900" algn="just">
              <a:spcBef>
                <a:spcPts val="300"/>
              </a:spcBef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Монада ввода-вывода - это идиома программирования, обычно используемая для выполнения ввода-вывода в чистых функциональных языках.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488</Words>
  <Application>Microsoft Office PowerPoint</Application>
  <PresentationFormat>Экран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Строгость, чистота, прозрачность по ссылкам.</vt:lpstr>
      <vt:lpstr>Ссылочная прозрачность</vt:lpstr>
      <vt:lpstr>Ссылочная прозрачность (продолжение)</vt:lpstr>
      <vt:lpstr>Презентация PowerPoint</vt:lpstr>
      <vt:lpstr>Чистая функция</vt:lpstr>
      <vt:lpstr>Чистая функция (продолжение)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Восходящий анализ, классы LR(k) и LALR(k). GLR. Инструменты восходящего анализа (yacc/bison).</dc:title>
  <dc:creator>Комп</dc:creator>
  <cp:lastModifiedBy>Den</cp:lastModifiedBy>
  <cp:revision>20</cp:revision>
  <dcterms:created xsi:type="dcterms:W3CDTF">2021-10-24T15:19:16Z</dcterms:created>
  <dcterms:modified xsi:type="dcterms:W3CDTF">2021-10-27T06:35:19Z</dcterms:modified>
</cp:coreProperties>
</file>