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7" r:id="rId21"/>
    <p:sldId id="276" r:id="rId22"/>
    <p:sldId id="275" r:id="rId23"/>
    <p:sldId id="278" r:id="rId24"/>
    <p:sldId id="279" r:id="rId25"/>
    <p:sldId id="280" r:id="rId26"/>
    <p:sldId id="281" r:id="rId27"/>
    <p:sldId id="282" r:id="rId28"/>
    <p:sldId id="283" r:id="rId29"/>
    <p:sldId id="285" r:id="rId30"/>
    <p:sldId id="284"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4" autoAdjust="0"/>
    <p:restoredTop sz="94660"/>
  </p:normalViewPr>
  <p:slideViewPr>
    <p:cSldViewPr>
      <p:cViewPr>
        <p:scale>
          <a:sx n="87" d="100"/>
          <a:sy n="87" d="100"/>
        </p:scale>
        <p:origin x="-1310"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2814DA-C8CC-4ADC-A684-05B2D671C4F6}" type="datetimeFigureOut">
              <a:rPr lang="ru-RU" smtClean="0"/>
              <a:pPr/>
              <a:t>03.09.2021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285A6A-F0A6-4906-BBC9-08728E3CB5E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814DA-C8CC-4ADC-A684-05B2D671C4F6}" type="datetimeFigureOut">
              <a:rPr lang="ru-RU" smtClean="0"/>
              <a:pPr/>
              <a:t>03.09.2021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85A6A-F0A6-4906-BBC9-08728E3CB5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habr.com/ru/company/ua-hosting/blog/370259/" TargetMode="External"/><Relationship Id="rId2" Type="http://schemas.openxmlformats.org/officeDocument/2006/relationships/hyperlink" Target="https://ru.wikipedia.org/wiki/%D0%9A%D0%B5%D1%82%D0%BA%D0%BE%D0%B2,_%D0%AE%D0%BB%D0%B8%D0%B9_%D0%9B%D0%B0%D0%B7%D0%B0%D1%80%D0%B5%D0%B2%D0%B8%D1%87" TargetMode="External"/><Relationship Id="rId1" Type="http://schemas.openxmlformats.org/officeDocument/2006/relationships/slideLayout" Target="../slideLayouts/slideLayout2.xml"/><Relationship Id="rId4" Type="http://schemas.openxmlformats.org/officeDocument/2006/relationships/hyperlink" Target="https://habr.com/ru/company/ua-hosting/blog/27485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abr.com/ru/company/ua-hosting/blog/37178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Разработка языков программирования и </a:t>
            </a:r>
            <a:r>
              <a:rPr lang="ru-RU" b="1" dirty="0" smtClean="0"/>
              <a:t>компиляторов</a:t>
            </a:r>
            <a:endParaRPr lang="ru-RU" b="1" dirty="0"/>
          </a:p>
        </p:txBody>
      </p:sp>
      <p:sp>
        <p:nvSpPr>
          <p:cNvPr id="3" name="Подзаголовок 2"/>
          <p:cNvSpPr>
            <a:spLocks noGrp="1"/>
          </p:cNvSpPr>
          <p:nvPr>
            <p:ph type="subTitle" idx="1"/>
          </p:nvPr>
        </p:nvSpPr>
        <p:spPr>
          <a:xfrm>
            <a:off x="1371600" y="4857760"/>
            <a:ext cx="7058052" cy="781040"/>
          </a:xfrm>
        </p:spPr>
        <p:txBody>
          <a:bodyPr>
            <a:normAutofit/>
          </a:bodyPr>
          <a:lstStyle/>
          <a:p>
            <a:pPr algn="r"/>
            <a:r>
              <a:rPr lang="ru-RU" sz="1000" dirty="0" smtClean="0"/>
              <a:t>Магистранты</a:t>
            </a:r>
          </a:p>
          <a:p>
            <a:pPr algn="r"/>
            <a:r>
              <a:rPr lang="ru-RU" sz="1000" dirty="0" smtClean="0"/>
              <a:t>Кафедра ИС</a:t>
            </a:r>
          </a:p>
          <a:p>
            <a:pPr algn="r"/>
            <a:r>
              <a:rPr lang="ru-RU" sz="1000" dirty="0" err="1" smtClean="0"/>
              <a:t>ТвГТУ</a:t>
            </a:r>
            <a:endParaRPr lang="ru-RU"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buNone/>
            </a:pPr>
            <a:r>
              <a:rPr lang="ru-RU" sz="1600" dirty="0" smtClean="0"/>
              <a:t>       Не смотря на все свои достоинства, программирующие программы широкого практического использования не имели: </a:t>
            </a:r>
          </a:p>
          <a:p>
            <a:pPr>
              <a:buNone/>
            </a:pPr>
            <a:endParaRPr lang="ru-RU" sz="1600" dirty="0"/>
          </a:p>
          <a:p>
            <a:pPr>
              <a:buNone/>
            </a:pPr>
            <a:r>
              <a:rPr lang="ru-RU" sz="1600" dirty="0" smtClean="0"/>
              <a:t>        </a:t>
            </a:r>
            <a:r>
              <a:rPr lang="ru-RU" sz="1600" dirty="0" smtClean="0">
                <a:solidFill>
                  <a:srgbClr val="002060"/>
                </a:solidFill>
              </a:rPr>
              <a:t>даже при их наличии почти во всем множестве архитектур, существовавшем в стране,    </a:t>
            </a:r>
            <a:r>
              <a:rPr lang="ru-RU" sz="1600" b="1" dirty="0" smtClean="0">
                <a:solidFill>
                  <a:srgbClr val="002060"/>
                </a:solidFill>
              </a:rPr>
              <a:t>доля программирования непосредственно в машинном языке была преобладающей</a:t>
            </a:r>
            <a:r>
              <a:rPr lang="ru-RU" sz="1600" dirty="0" smtClean="0">
                <a:solidFill>
                  <a:srgbClr val="002060"/>
                </a:solidFill>
              </a:rPr>
              <a:t>. Переход к современному стилю программирования на языках программирования высокого уровня был осуществлен благодаря созданию первых </a:t>
            </a:r>
            <a:r>
              <a:rPr lang="ru-RU" sz="1600" dirty="0" err="1" smtClean="0">
                <a:solidFill>
                  <a:srgbClr val="002060"/>
                </a:solidFill>
              </a:rPr>
              <a:t>алголовских</a:t>
            </a:r>
            <a:r>
              <a:rPr lang="ru-RU" sz="1600" dirty="0" smtClean="0">
                <a:solidFill>
                  <a:srgbClr val="002060"/>
                </a:solidFill>
              </a:rPr>
              <a:t> трансляторов. Произошло так, что первая тройка отечественных </a:t>
            </a:r>
            <a:r>
              <a:rPr lang="ru-RU" sz="1600" dirty="0" err="1" smtClean="0">
                <a:solidFill>
                  <a:srgbClr val="002060"/>
                </a:solidFill>
              </a:rPr>
              <a:t>алголовских</a:t>
            </a:r>
            <a:r>
              <a:rPr lang="ru-RU" sz="1600" dirty="0" smtClean="0">
                <a:solidFill>
                  <a:srgbClr val="002060"/>
                </a:solidFill>
              </a:rPr>
              <a:t> трансляторов, созданная для наиболее массовой тогда ЭВМ М-20, различалась по своим потребительским возможностям так, что своей совокупностью они удовлетворяли практически все категории пользователей.</a:t>
            </a:r>
          </a:p>
          <a:p>
            <a:pPr>
              <a:buNone/>
            </a:pPr>
            <a:endParaRPr lang="ru-RU" sz="1600" dirty="0"/>
          </a:p>
          <a:p>
            <a:pPr>
              <a:buNone/>
            </a:pPr>
            <a:r>
              <a:rPr lang="ru-RU" sz="1600" dirty="0" smtClean="0"/>
              <a:t>        Появление системного программирования поставило задачу создания адекватных языков программирования. </a:t>
            </a:r>
          </a:p>
          <a:p>
            <a:pPr>
              <a:buNone/>
            </a:pPr>
            <a:r>
              <a:rPr lang="ru-RU" sz="1600" dirty="0"/>
              <a:t> </a:t>
            </a:r>
            <a:r>
              <a:rPr lang="ru-RU" sz="1600" dirty="0" smtClean="0"/>
              <a:t>       Все языки, появившиеся к началу 60 годов — Фортран, Кобол, Алгол-60 и другие, — не учитывали этой области программистской деятельности, и </a:t>
            </a:r>
            <a:r>
              <a:rPr lang="ru-RU" sz="1600" dirty="0" err="1" smtClean="0"/>
              <a:t>алголовские</a:t>
            </a:r>
            <a:r>
              <a:rPr lang="ru-RU" sz="1600" dirty="0" smtClean="0"/>
              <a:t> системы, будучи достаточно большими программными системами, писались еще в машинных кодах вручную. </a:t>
            </a:r>
          </a:p>
          <a:p>
            <a:pPr>
              <a:buNone/>
            </a:pPr>
            <a:r>
              <a:rPr lang="ru-RU" sz="1600" dirty="0"/>
              <a:t> </a:t>
            </a:r>
            <a:r>
              <a:rPr lang="ru-RU" sz="1600" dirty="0" smtClean="0"/>
              <a:t>       Адекватные языки нужны были не только для трансляторов, но и для всей возникающей области системного программирования: начали появляться и другие языковые процессоры, и первые операционные системы, и информационные системы — все то, что потом назовут базовым программным обеспечением.</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r>
              <a:rPr lang="ru-RU" sz="2800" b="1" dirty="0" smtClean="0"/>
              <a:t>Алгол</a:t>
            </a:r>
            <a:br>
              <a:rPr lang="ru-RU" sz="2800" b="1" dirty="0" smtClean="0"/>
            </a:br>
            <a:endParaRPr lang="ru-RU" sz="2800" dirty="0"/>
          </a:p>
        </p:txBody>
      </p:sp>
      <p:pic>
        <p:nvPicPr>
          <p:cNvPr id="4098" name="Picture 2"/>
          <p:cNvPicPr>
            <a:picLocks noChangeAspect="1" noChangeArrowheads="1"/>
          </p:cNvPicPr>
          <p:nvPr/>
        </p:nvPicPr>
        <p:blipFill>
          <a:blip r:embed="rId2" cstate="print"/>
          <a:srcRect/>
          <a:stretch>
            <a:fillRect/>
          </a:stretch>
        </p:blipFill>
        <p:spPr bwMode="auto">
          <a:xfrm>
            <a:off x="709613" y="642917"/>
            <a:ext cx="7426287" cy="580550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fontScale="32500" lnSpcReduction="20000"/>
          </a:bodyPr>
          <a:lstStyle/>
          <a:p>
            <a:pPr>
              <a:buNone/>
            </a:pPr>
            <a:r>
              <a:rPr lang="ru-RU" dirty="0" smtClean="0"/>
              <a:t>          </a:t>
            </a:r>
          </a:p>
          <a:p>
            <a:pPr>
              <a:buNone/>
            </a:pPr>
            <a:r>
              <a:rPr lang="ru-RU" dirty="0" smtClean="0"/>
              <a:t> </a:t>
            </a:r>
            <a:endParaRPr lang="ru-RU" dirty="0"/>
          </a:p>
          <a:p>
            <a:pPr>
              <a:buNone/>
            </a:pPr>
            <a:r>
              <a:rPr lang="ru-RU" dirty="0" smtClean="0"/>
              <a:t>            (Отрывок из книги Берс, </a:t>
            </a:r>
            <a:r>
              <a:rPr lang="ru-RU" dirty="0" err="1" smtClean="0"/>
              <a:t>Рар</a:t>
            </a:r>
            <a:r>
              <a:rPr lang="ru-RU" dirty="0" smtClean="0"/>
              <a:t>)</a:t>
            </a:r>
            <a:endParaRPr lang="en-US" dirty="0" smtClean="0"/>
          </a:p>
          <a:p>
            <a:pPr>
              <a:buNone/>
            </a:pPr>
            <a:r>
              <a:rPr lang="en-US" dirty="0" smtClean="0"/>
              <a:t>           </a:t>
            </a:r>
            <a:r>
              <a:rPr lang="ru-RU" dirty="0" smtClean="0"/>
              <a:t> </a:t>
            </a:r>
            <a:r>
              <a:rPr lang="ru-RU" sz="3700" dirty="0" smtClean="0"/>
              <a:t>Что на меня в Алголе 68 произвело наибольшее впечатление? </a:t>
            </a:r>
          </a:p>
          <a:p>
            <a:pPr>
              <a:buNone/>
            </a:pPr>
            <a:r>
              <a:rPr lang="ru-RU" sz="3700" dirty="0"/>
              <a:t> </a:t>
            </a:r>
            <a:r>
              <a:rPr lang="ru-RU" sz="3700" dirty="0" smtClean="0"/>
              <a:t>         Во-первых, это был первый язык, в котором был очень богатый список средств описания типов, и можно очень четко и формально описать структуры с вариантами и скомбинировать с массивами и т.д., и т.п., и все что по этому поводу проделывалось. </a:t>
            </a:r>
          </a:p>
          <a:p>
            <a:pPr>
              <a:buNone/>
            </a:pPr>
            <a:r>
              <a:rPr lang="ru-RU" sz="3700" dirty="0"/>
              <a:t> </a:t>
            </a:r>
            <a:r>
              <a:rPr lang="ru-RU" sz="3700" dirty="0" smtClean="0"/>
              <a:t>         Во-вторых, там был прекрасный механизм приведений, который позволял достаточно глубоко пользоваться описанными типами для того, чтоб перебрасывать по ним значения. И конечно, сама двухэтажная грамматика. И тут уже у меня возникло желание воспользоваться этим для того, чтобы делать хороший русский перевод.</a:t>
            </a:r>
            <a:br>
              <a:rPr lang="ru-RU" sz="3700" dirty="0" smtClean="0"/>
            </a:br>
            <a:r>
              <a:rPr lang="ru-RU" sz="3700" dirty="0" smtClean="0"/>
              <a:t/>
            </a:r>
            <a:br>
              <a:rPr lang="ru-RU" sz="3700" dirty="0" smtClean="0"/>
            </a:br>
            <a:r>
              <a:rPr lang="ru-RU" sz="3700" dirty="0" smtClean="0"/>
              <a:t>Вообще в Алголе 68 была великолепно выдержана структура языка: словесные эквиваленты символов, закрывающие скобки для условных конструкций, выбирающие предложения, параллельные фразы, хорошо проведенная борьба с побочными эффектами.</a:t>
            </a:r>
            <a:br>
              <a:rPr lang="ru-RU" sz="3700" dirty="0" smtClean="0"/>
            </a:br>
            <a:r>
              <a:rPr lang="ru-RU" sz="3700" dirty="0" smtClean="0"/>
              <a:t/>
            </a:r>
            <a:br>
              <a:rPr lang="ru-RU" sz="3700" dirty="0" smtClean="0"/>
            </a:br>
            <a:r>
              <a:rPr lang="ru-RU" sz="3700" dirty="0" smtClean="0"/>
              <a:t/>
            </a:r>
            <a:br>
              <a:rPr lang="ru-RU" sz="3700" dirty="0" smtClean="0"/>
            </a:br>
            <a:r>
              <a:rPr lang="ru-RU" sz="3700" dirty="0" smtClean="0"/>
              <a:t>Еще одна замечательная вещь, которая там была — это выдача значения почти любой конструкцией, что позволяло широко пользоваться суперпозицией при построении выражений. </a:t>
            </a:r>
            <a:r>
              <a:rPr lang="ru-RU" sz="3700" i="1" dirty="0" smtClean="0"/>
              <a:t>Важно осознать тот факт, что значение, которое выражение выдает — однократно неповторимо и уникально и что оно может использоваться только двумя разными способами. Либо ты его подхватишь суперпозицией, либо должен спрятать как состояние объекта. В первом случае этому значению не надо давать обозначение, тогда его использование как бы от тебя скрыто. Потому что само это значение увидеть нельзя, и оно ничем не названо. С другой стороны, если ты его ничем не подхватишь, то оно исчезнет.</a:t>
            </a:r>
            <a:r>
              <a:rPr lang="ru-RU" sz="3700" dirty="0" smtClean="0"/>
              <a:t/>
            </a:r>
            <a:br>
              <a:rPr lang="ru-RU" sz="3700" dirty="0" smtClean="0"/>
            </a:br>
            <a:r>
              <a:rPr lang="ru-RU" sz="3700" dirty="0" smtClean="0"/>
              <a:t/>
            </a:r>
            <a:br>
              <a:rPr lang="ru-RU" sz="3700" dirty="0" smtClean="0"/>
            </a:br>
            <a:r>
              <a:rPr lang="ru-RU" sz="3700" dirty="0" smtClean="0"/>
              <a:t>Сейчас в объектных языках всё очень хорошо: вы должны с помощью этого значения </a:t>
            </a:r>
            <a:r>
              <a:rPr lang="ru-RU" sz="3700" b="1" dirty="0" smtClean="0"/>
              <a:t>привести объект в определенное состояние</a:t>
            </a:r>
            <a:r>
              <a:rPr lang="ru-RU" sz="3700" dirty="0" smtClean="0"/>
              <a:t>. Приведя, вы можете из этого состояния вычитывать это значение столько раз, сколько вам надо, и получите, что оно обозначало. То есть вот эта композитная программа очень красиво позволяла писать синтаксические выражения, очень связного характера. И поскольку языки программирования всегда тащили за собой английский жаргон, причем не язык, а именно жаргон… Тут еще одна вещь была, на мой взгляд, существенной — это </a:t>
            </a:r>
            <a:r>
              <a:rPr lang="ru-RU" sz="3700" b="1" dirty="0" smtClean="0"/>
              <a:t>работа над созданием русских национальных вариантов Алгола 68</a:t>
            </a:r>
            <a:r>
              <a:rPr lang="ru-RU" sz="3700" dirty="0" smtClean="0"/>
              <a:t>. Ершов и я, мы стремились к тому, чтобы все можно написать и без латинских букв, чтобы программы можно было бы практически читать вслух, — вещь недоступная для предыдущих языков. А синтаксис вообще удалось перевести как математический стих — все правила сохранили, и мнемонический смысл, и точную форму.</a:t>
            </a:r>
            <a:br>
              <a:rPr lang="ru-RU" sz="3700" dirty="0" smtClean="0"/>
            </a:br>
            <a:r>
              <a:rPr lang="ru-RU" sz="3700" dirty="0" smtClean="0"/>
              <a:t/>
            </a:r>
            <a:br>
              <a:rPr lang="ru-RU" sz="3700" dirty="0" smtClean="0"/>
            </a:br>
            <a:r>
              <a:rPr lang="ru-RU" sz="3700" dirty="0" smtClean="0"/>
              <a:t>И, в общем, язык получился довольно стройный. Но сложности ему добавляло, на мой взгляд, стандартное вступление. Это был еще более свернуто написанный программный текст с дополнительными надстройками </a:t>
            </a:r>
            <a:r>
              <a:rPr lang="ru-RU" sz="3700" dirty="0" err="1" smtClean="0"/>
              <a:t>макросного</a:t>
            </a:r>
            <a:r>
              <a:rPr lang="ru-RU" sz="3700" dirty="0" smtClean="0"/>
              <a:t> характера.</a:t>
            </a:r>
            <a:endParaRPr lang="ru-RU" sz="3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511156"/>
          </a:xfrm>
        </p:spPr>
        <p:txBody>
          <a:bodyPr>
            <a:normAutofit fontScale="90000"/>
          </a:bodyPr>
          <a:lstStyle/>
          <a:p>
            <a:r>
              <a:rPr lang="ru-RU" sz="3200" b="1" dirty="0" smtClean="0"/>
              <a:t>Рефал</a:t>
            </a:r>
            <a:endParaRPr lang="ru-RU" sz="3200" dirty="0"/>
          </a:p>
        </p:txBody>
      </p:sp>
      <p:sp>
        <p:nvSpPr>
          <p:cNvPr id="3" name="Содержимое 2"/>
          <p:cNvSpPr>
            <a:spLocks noGrp="1"/>
          </p:cNvSpPr>
          <p:nvPr>
            <p:ph idx="1"/>
          </p:nvPr>
        </p:nvSpPr>
        <p:spPr>
          <a:xfrm>
            <a:off x="457200" y="642918"/>
            <a:ext cx="8229600" cy="5483245"/>
          </a:xfrm>
        </p:spPr>
        <p:txBody>
          <a:bodyPr>
            <a:normAutofit fontScale="92500" lnSpcReduction="20000"/>
          </a:bodyPr>
          <a:lstStyle/>
          <a:p>
            <a:pPr>
              <a:buNone/>
            </a:pPr>
            <a:r>
              <a:rPr lang="ru-RU" sz="1600" dirty="0" smtClean="0"/>
              <a:t>       Единственный отечественный язык программирования, получивший общемировую известность, это язык </a:t>
            </a:r>
            <a:r>
              <a:rPr lang="ru-RU" sz="1600" b="1" dirty="0" smtClean="0"/>
              <a:t>Рефал</a:t>
            </a:r>
            <a:r>
              <a:rPr lang="ru-RU" sz="1600" dirty="0" smtClean="0"/>
              <a:t>. Однако распространённость этого языка мала. Первая версия Рефала была создана в 1966 году Валентином </a:t>
            </a:r>
            <a:r>
              <a:rPr lang="ru-RU" sz="1600" dirty="0" err="1" smtClean="0"/>
              <a:t>Турчиным</a:t>
            </a:r>
            <a:r>
              <a:rPr lang="ru-RU" sz="1600" dirty="0" smtClean="0"/>
              <a:t> в качестве метаязыка для описания семантики других языков. Впоследствии, в результате появления достаточно эффективных реализаций на ЭВМ, он стал находить практическое использование в качестве языка программирования. </a:t>
            </a:r>
          </a:p>
          <a:p>
            <a:pPr>
              <a:buNone/>
            </a:pPr>
            <a:r>
              <a:rPr lang="ru-RU" sz="1600" dirty="0"/>
              <a:t> </a:t>
            </a:r>
            <a:r>
              <a:rPr lang="ru-RU" sz="1600" dirty="0" smtClean="0"/>
              <a:t>       </a:t>
            </a:r>
          </a:p>
          <a:p>
            <a:pPr>
              <a:buNone/>
            </a:pPr>
            <a:r>
              <a:rPr lang="ru-RU" sz="1600" dirty="0"/>
              <a:t> </a:t>
            </a:r>
            <a:r>
              <a:rPr lang="ru-RU" sz="1600" dirty="0" smtClean="0"/>
              <a:t>      В настоящее время основными диалектами языка являются Рефал-2 (1970-е), Рефал-5 (1985) и </a:t>
            </a:r>
            <a:r>
              <a:rPr lang="ru-RU" sz="1600" dirty="0" err="1" smtClean="0"/>
              <a:t>Рефал+</a:t>
            </a:r>
            <a:r>
              <a:rPr lang="ru-RU" sz="1600" dirty="0" smtClean="0"/>
              <a:t> (1990), отличающиеся друг от друга деталями синтаксиса и набором дополнительных средств, расширяющих первоначальный вариант. </a:t>
            </a:r>
          </a:p>
          <a:p>
            <a:pPr>
              <a:buNone/>
            </a:pPr>
            <a:endParaRPr lang="ru-RU" sz="1600" dirty="0"/>
          </a:p>
          <a:p>
            <a:pPr>
              <a:buNone/>
            </a:pPr>
            <a:r>
              <a:rPr lang="ru-RU" sz="1600" dirty="0" smtClean="0"/>
              <a:t>        Общим для всех этих применений является то, что мы заставляем машину совершать сложные преобразования над объектами, определенными в некоторых формализованных языках (алгоритмические языки, язык алгебры, язык исчисления предикатов и т.д.).</a:t>
            </a:r>
          </a:p>
          <a:p>
            <a:pPr>
              <a:buNone/>
            </a:pPr>
            <a:endParaRPr lang="ru-RU" sz="1600" dirty="0" smtClean="0"/>
          </a:p>
          <a:p>
            <a:pPr>
              <a:buNone/>
            </a:pPr>
            <a:r>
              <a:rPr lang="ru-RU" sz="1600" dirty="0" smtClean="0"/>
              <a:t>        Рефал — язык </a:t>
            </a:r>
            <a:r>
              <a:rPr lang="ru-RU" sz="1600" dirty="0" err="1" smtClean="0"/>
              <a:t>бестиповый</a:t>
            </a:r>
            <a:r>
              <a:rPr lang="ru-RU" sz="1600" dirty="0" smtClean="0"/>
              <a:t>. В его основе лежит понятие </a:t>
            </a:r>
            <a:r>
              <a:rPr lang="ru-RU" sz="1600" b="1" dirty="0" smtClean="0"/>
              <a:t>объектного выражения </a:t>
            </a:r>
            <a:r>
              <a:rPr lang="ru-RU" sz="1600" dirty="0" smtClean="0"/>
              <a:t>как универсального типа данных. Все аргументы и результаты всех функций являются объектными выражениями.</a:t>
            </a:r>
            <a:br>
              <a:rPr lang="ru-RU" sz="1600" dirty="0" smtClean="0"/>
            </a:br>
            <a:r>
              <a:rPr lang="ru-RU" sz="1600" dirty="0" smtClean="0"/>
              <a:t/>
            </a:r>
            <a:br>
              <a:rPr lang="ru-RU" sz="1600" dirty="0" smtClean="0"/>
            </a:br>
            <a:r>
              <a:rPr lang="ru-RU" sz="1600" dirty="0" smtClean="0"/>
              <a:t>Объектное выражение определяется таким образом, что операция конкатенации делается неявной, скрытой. Точнее сказать, что конкатенация на уровне значений выражается конкатенацией на уровне имен. Это свойство вытекает из основной цели Рефала как метаязыка для описания различных языковых объектов. Оно придает особую выразительную силу и остальным средствам языка, таким как образцы и результатные выражения.</a:t>
            </a:r>
          </a:p>
          <a:p>
            <a:pPr>
              <a:buNone/>
            </a:pPr>
            <a:r>
              <a:rPr lang="ru-RU" sz="1300" b="1" dirty="0" smtClean="0"/>
              <a:t>        //</a:t>
            </a:r>
            <a:r>
              <a:rPr lang="ru-RU" sz="1300" b="1" dirty="0" err="1" smtClean="0"/>
              <a:t>Конкатена́ция</a:t>
            </a:r>
            <a:r>
              <a:rPr lang="ru-RU" sz="1300" dirty="0" smtClean="0"/>
              <a:t> — </a:t>
            </a:r>
            <a:r>
              <a:rPr lang="ru-RU" sz="1300" b="1" dirty="0" smtClean="0"/>
              <a:t>операция</a:t>
            </a:r>
            <a:r>
              <a:rPr lang="ru-RU" sz="1300" dirty="0" smtClean="0"/>
              <a:t> склеивания объектов линейной структуры, обычно строк. Например, </a:t>
            </a:r>
            <a:r>
              <a:rPr lang="ru-RU" sz="1300" b="1" dirty="0" smtClean="0"/>
              <a:t>конкатенация</a:t>
            </a:r>
            <a:r>
              <a:rPr lang="ru-RU" sz="1300" dirty="0" smtClean="0"/>
              <a:t> слов «микро» и «мир» даст слово «микромир». </a:t>
            </a:r>
            <a:r>
              <a:rPr lang="ru-RU" sz="1300" b="1" dirty="0" smtClean="0"/>
              <a:t>Конкатенация</a:t>
            </a:r>
            <a:r>
              <a:rPr lang="ru-RU" sz="1300" dirty="0" smtClean="0"/>
              <a:t> — бинарная </a:t>
            </a:r>
            <a:r>
              <a:rPr lang="ru-RU" sz="1300" b="1" dirty="0" smtClean="0"/>
              <a:t>операция</a:t>
            </a:r>
            <a:r>
              <a:rPr lang="ru-RU" sz="1300" dirty="0" smtClean="0"/>
              <a:t>, определённая на словах данного алфавита.</a:t>
            </a:r>
            <a:endParaRPr lang="ru-RU"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buNone/>
            </a:pPr>
            <a:r>
              <a:rPr lang="ru-RU" sz="1600" dirty="0" smtClean="0"/>
              <a:t>        Язык определения функций Рефала, основанный на понятиях образца и результатного выражения чрезвычайно прост и компактен. Его минимальная версия получила название Базисный Рефал. Диалект Базисного </a:t>
            </a:r>
            <a:r>
              <a:rPr lang="ru-RU" sz="1600" dirty="0" err="1" smtClean="0"/>
              <a:t>рефала</a:t>
            </a:r>
            <a:r>
              <a:rPr lang="ru-RU" sz="1600" dirty="0" smtClean="0"/>
              <a:t> под названием Рефал-2 был реализован на многих типах отечественных ЭВМ и долгое время играл роль де-факто стандарта языка Рефал.</a:t>
            </a:r>
            <a:br>
              <a:rPr lang="ru-RU" sz="1600" dirty="0" smtClean="0"/>
            </a:br>
            <a:r>
              <a:rPr lang="ru-RU" sz="1600" dirty="0" smtClean="0"/>
              <a:t/>
            </a:r>
            <a:br>
              <a:rPr lang="ru-RU" sz="1600" dirty="0" smtClean="0"/>
            </a:br>
            <a:r>
              <a:rPr lang="ru-RU" sz="1600" dirty="0" smtClean="0"/>
              <a:t>Язык Рефал-5 содержит Базисный Рефал в качестве подмножества. Расширения языка Рефал-5 качественно меняют стиль программирования.</a:t>
            </a:r>
            <a:br>
              <a:rPr lang="ru-RU" sz="1600" dirty="0" smtClean="0"/>
            </a:br>
            <a:r>
              <a:rPr lang="ru-RU" sz="1600" dirty="0" smtClean="0"/>
              <a:t/>
            </a:r>
            <a:br>
              <a:rPr lang="ru-RU" sz="1600" dirty="0" smtClean="0"/>
            </a:br>
            <a:r>
              <a:rPr lang="ru-RU" sz="1600" dirty="0" smtClean="0"/>
              <a:t>В настоящее время существует две реализации языка Рефал-5: одна выполнена Д. </a:t>
            </a:r>
            <a:r>
              <a:rPr lang="ru-RU" sz="1600" dirty="0" err="1" smtClean="0"/>
              <a:t>Турчиным</a:t>
            </a:r>
            <a:r>
              <a:rPr lang="ru-RU" sz="1600" dirty="0" smtClean="0"/>
              <a:t>, другая — Н. Кондратьевым и </a:t>
            </a:r>
            <a:r>
              <a:rPr lang="ru-RU" sz="1600" dirty="0" err="1" smtClean="0"/>
              <a:t>Арк</a:t>
            </a:r>
            <a:r>
              <a:rPr lang="ru-RU" sz="1600" dirty="0" smtClean="0"/>
              <a:t>. Климовым. Обе имеют практически один и тот же входной язык, но отличаются рядом особенностей реализации. Вторая известна также под названием Рефал-6, однако следует помнить, что это название не языка, а его реализации.</a:t>
            </a:r>
            <a:br>
              <a:rPr lang="ru-RU" sz="1600" dirty="0" smtClean="0"/>
            </a:br>
            <a:r>
              <a:rPr lang="ru-RU" sz="1600" dirty="0" smtClean="0"/>
              <a:t/>
            </a:r>
            <a:br>
              <a:rPr lang="ru-RU" sz="1600" dirty="0" smtClean="0"/>
            </a:br>
            <a:r>
              <a:rPr lang="ru-RU" sz="1600" dirty="0" smtClean="0"/>
              <a:t>Был также разработан язык Рефал Плюс, в отличии от Рефал-5 доведенный до концептуальной полноты (расширение </a:t>
            </a:r>
            <a:r>
              <a:rPr lang="ru-RU" sz="1600" dirty="0" err="1" smtClean="0"/>
              <a:t>рефала</a:t>
            </a:r>
            <a:r>
              <a:rPr lang="ru-RU" sz="1600" dirty="0" smtClean="0"/>
              <a:t> средствами обработки неуспехов). </a:t>
            </a:r>
            <a:endParaRPr lang="ru-RU"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buNone/>
            </a:pPr>
            <a:endParaRPr lang="ru-RU" sz="1600" dirty="0" smtClean="0"/>
          </a:p>
          <a:p>
            <a:pPr>
              <a:buNone/>
            </a:pPr>
            <a:endParaRPr lang="ru-RU" sz="1600" dirty="0" smtClean="0"/>
          </a:p>
          <a:p>
            <a:pPr>
              <a:buNone/>
            </a:pPr>
            <a:r>
              <a:rPr lang="ru-RU" sz="1600" dirty="0" smtClean="0"/>
              <a:t>        1997 год. Рефал прочно занимает свою нишу, не опасаясь никаких конкурентов. Например, он успешно используется физиками Обнинска, многими математическими центрами в России. Одно из основных применений Рефал – разработка трансляторов с языков программирования, когда сам Рефал используется как метаязык. В ИПМ на нем был очень быстро написан высокоэффективный транслятор </a:t>
            </a:r>
            <a:r>
              <a:rPr lang="ru-RU" sz="1600" dirty="0" err="1" smtClean="0"/>
              <a:t>Cern</a:t>
            </a:r>
            <a:r>
              <a:rPr lang="ru-RU" sz="1600" dirty="0" smtClean="0"/>
              <a:t> </a:t>
            </a:r>
            <a:r>
              <a:rPr lang="ru-RU" sz="1600" dirty="0" err="1" smtClean="0"/>
              <a:t>Fortran</a:t>
            </a:r>
            <a:r>
              <a:rPr lang="ru-RU" sz="1600" dirty="0" smtClean="0"/>
              <a:t>.</a:t>
            </a:r>
            <a:br>
              <a:rPr lang="ru-RU" sz="1600" dirty="0" smtClean="0"/>
            </a:br>
            <a:r>
              <a:rPr lang="ru-RU" sz="1600" dirty="0" smtClean="0"/>
              <a:t/>
            </a:r>
            <a:br>
              <a:rPr lang="ru-RU" sz="1600" dirty="0" smtClean="0"/>
            </a:br>
            <a:r>
              <a:rPr lang="ru-RU" sz="1600" dirty="0" smtClean="0"/>
              <a:t>Рефал не обошли вниманием и военные. Современная боевая техника нередко требует модификации средств разработки, делая их адекватными растущим возможностям электроники, и Рефал поддерживает создание быстро совершенствующихся узкоспециализированных языков программирования. Одна из интересных областей, в которой применяется Рефал, – искусственный интеллект (ИИ). В ИИ Рефал используется и в качестве конечного средства разработчика, и как инструмент для создания языков представления знаний, ориентированных на конкретные области применения в ИИ. Одним из фундаментальных направлений, позволяющих эффективно использовать мощь Рефал, является анализ естественных языков. С помощью Рефал созданы лингвистические процессоры, экспертные системы.</a:t>
            </a:r>
            <a:br>
              <a:rPr lang="ru-RU" sz="1600" dirty="0" smtClean="0"/>
            </a:br>
            <a:endParaRPr lang="ru-RU"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sz="3200" b="1" dirty="0" smtClean="0"/>
              <a:t>Язык программирования </a:t>
            </a:r>
            <a:r>
              <a:rPr lang="ru-RU" sz="3200" b="1" dirty="0" err="1" smtClean="0"/>
              <a:t>Алмо</a:t>
            </a:r>
            <a:r>
              <a:rPr lang="ru-RU" sz="3200" b="1" dirty="0" smtClean="0"/>
              <a:t/>
            </a:r>
            <a:br>
              <a:rPr lang="ru-RU" sz="3200" b="1" dirty="0" smtClean="0"/>
            </a:br>
            <a:endParaRPr lang="ru-RU" sz="3200" dirty="0"/>
          </a:p>
        </p:txBody>
      </p:sp>
      <p:sp>
        <p:nvSpPr>
          <p:cNvPr id="3" name="Содержимое 2"/>
          <p:cNvSpPr>
            <a:spLocks noGrp="1"/>
          </p:cNvSpPr>
          <p:nvPr>
            <p:ph idx="1"/>
          </p:nvPr>
        </p:nvSpPr>
        <p:spPr>
          <a:xfrm>
            <a:off x="457200" y="714356"/>
            <a:ext cx="8229600" cy="5411807"/>
          </a:xfrm>
        </p:spPr>
        <p:txBody>
          <a:bodyPr>
            <a:normAutofit/>
          </a:bodyPr>
          <a:lstStyle/>
          <a:p>
            <a:pPr>
              <a:buNone/>
            </a:pPr>
            <a:endParaRPr lang="ru-RU" sz="1600" dirty="0" smtClean="0"/>
          </a:p>
          <a:p>
            <a:pPr>
              <a:buNone/>
            </a:pPr>
            <a:r>
              <a:rPr lang="ru-RU" sz="1600" dirty="0" smtClean="0"/>
              <a:t>        Язык системного программирования (машинно-ориентированный язык), задумывался как </a:t>
            </a:r>
            <a:r>
              <a:rPr lang="ru-RU" sz="1600" b="1" dirty="0" smtClean="0"/>
              <a:t>язык-посредник при трансляции с различных языков</a:t>
            </a:r>
            <a:r>
              <a:rPr lang="ru-RU" sz="1600" dirty="0" smtClean="0"/>
              <a:t>. Для каждой аппаратной платформы достаточно было написать транслятор </a:t>
            </a:r>
            <a:r>
              <a:rPr lang="ru-RU" sz="1600" dirty="0" err="1" smtClean="0"/>
              <a:t>Алмо</a:t>
            </a:r>
            <a:r>
              <a:rPr lang="ru-RU" sz="1600" dirty="0" smtClean="0"/>
              <a:t> — и появлялась возможность работать с множеством языков программирования, которые имели трансляцию в </a:t>
            </a:r>
            <a:r>
              <a:rPr lang="ru-RU" sz="1600" dirty="0" err="1" smtClean="0"/>
              <a:t>Алмо</a:t>
            </a:r>
            <a:r>
              <a:rPr lang="ru-RU" sz="1600" dirty="0" smtClean="0"/>
              <a:t>. </a:t>
            </a:r>
          </a:p>
          <a:p>
            <a:pPr>
              <a:buNone/>
            </a:pPr>
            <a:r>
              <a:rPr lang="ru-RU" sz="1600" dirty="0" smtClean="0"/>
              <a:t>  </a:t>
            </a:r>
          </a:p>
          <a:p>
            <a:pPr>
              <a:buNone/>
            </a:pPr>
            <a:r>
              <a:rPr lang="ru-RU" sz="1600" dirty="0" smtClean="0"/>
              <a:t>        Были созданы реализации языка для основных отечественных машин того времени </a:t>
            </a:r>
          </a:p>
          <a:p>
            <a:pPr>
              <a:buNone/>
            </a:pPr>
            <a:r>
              <a:rPr lang="ru-RU" sz="1600" dirty="0" smtClean="0"/>
              <a:t>        (М-20, БЭСМ-6, Минск 2, Урал 11) и трансляторы с Алгола-60 и </a:t>
            </a:r>
            <a:r>
              <a:rPr lang="ru-RU" sz="1600" dirty="0" err="1" smtClean="0"/>
              <a:t>ФОРТРАНа</a:t>
            </a:r>
            <a:r>
              <a:rPr lang="ru-RU" sz="1600" dirty="0" smtClean="0"/>
              <a:t> в </a:t>
            </a:r>
            <a:r>
              <a:rPr lang="ru-RU" sz="1600" dirty="0" err="1" smtClean="0"/>
              <a:t>Алмо</a:t>
            </a:r>
            <a:r>
              <a:rPr lang="ru-RU" sz="1600" dirty="0" smtClean="0"/>
              <a:t>, причем все трансляторы также были написаны на </a:t>
            </a:r>
            <a:r>
              <a:rPr lang="ru-RU" sz="1600" dirty="0" err="1" smtClean="0"/>
              <a:t>Алмо</a:t>
            </a:r>
            <a:r>
              <a:rPr lang="ru-RU" sz="1600" dirty="0" smtClean="0"/>
              <a:t> и “раскручены” на всех этих машинах. </a:t>
            </a:r>
          </a:p>
          <a:p>
            <a:pPr>
              <a:buNone/>
            </a:pPr>
            <a:endParaRPr lang="ru-RU" sz="1600" dirty="0" smtClean="0"/>
          </a:p>
          <a:p>
            <a:pPr>
              <a:buNone/>
            </a:pPr>
            <a:r>
              <a:rPr lang="ru-RU" sz="1600" dirty="0" smtClean="0"/>
              <a:t>        Язык </a:t>
            </a:r>
            <a:r>
              <a:rPr lang="ru-RU" sz="1600" dirty="0" err="1" smtClean="0"/>
              <a:t>Алмо</a:t>
            </a:r>
            <a:r>
              <a:rPr lang="ru-RU" sz="1600" dirty="0" smtClean="0"/>
              <a:t> имел в своей основе некоторую абстрактную машину, отражавшую особенность существовавшего тогда класса машин, и в этом отношении </a:t>
            </a:r>
            <a:r>
              <a:rPr lang="ru-RU" sz="1600" dirty="0" err="1" smtClean="0"/>
              <a:t>Алмо-подход</a:t>
            </a:r>
            <a:r>
              <a:rPr lang="ru-RU" sz="1600" dirty="0" smtClean="0"/>
              <a:t> предвосхищал появившиеся позже </a:t>
            </a:r>
            <a:r>
              <a:rPr lang="ru-RU" sz="1600" dirty="0" err="1" smtClean="0"/>
              <a:t>Р-код</a:t>
            </a:r>
            <a:r>
              <a:rPr lang="ru-RU" sz="1600" dirty="0" smtClean="0"/>
              <a:t>, М-код и прочие подобные подходы. Машинная ориентированность явно прослеживалась в языке — регистровые объекты, постфиксная запись выражений, оперирование с битами машинных слов и т.д.</a:t>
            </a:r>
            <a:endParaRPr lang="ru-RU"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sz="3200" b="1" dirty="0" smtClean="0"/>
              <a:t>Система программирования Сигма</a:t>
            </a:r>
            <a:br>
              <a:rPr lang="ru-RU" sz="3200" b="1" dirty="0" smtClean="0"/>
            </a:br>
            <a:endParaRPr lang="ru-RU" sz="3200" dirty="0"/>
          </a:p>
        </p:txBody>
      </p:sp>
      <p:sp>
        <p:nvSpPr>
          <p:cNvPr id="3" name="Содержимое 2"/>
          <p:cNvSpPr>
            <a:spLocks noGrp="1"/>
          </p:cNvSpPr>
          <p:nvPr>
            <p:ph idx="1"/>
          </p:nvPr>
        </p:nvSpPr>
        <p:spPr>
          <a:xfrm>
            <a:off x="457200" y="642919"/>
            <a:ext cx="8229600" cy="2643206"/>
          </a:xfrm>
        </p:spPr>
        <p:txBody>
          <a:bodyPr>
            <a:normAutofit/>
          </a:bodyPr>
          <a:lstStyle/>
          <a:p>
            <a:pPr>
              <a:buNone/>
            </a:pPr>
            <a:r>
              <a:rPr lang="ru-RU" sz="1600" i="1" dirty="0" smtClean="0"/>
              <a:t>Г. Г. Степанов:</a:t>
            </a:r>
          </a:p>
          <a:p>
            <a:pPr>
              <a:buNone/>
            </a:pPr>
            <a:r>
              <a:rPr lang="ru-RU" sz="1600" dirty="0" smtClean="0"/>
              <a:t>        … название языка — Сигма — неожиданно очень удачно стало соответствовать сути разработанного языка, которую можно описать как «Символьный Генератор и Макроассемблер». </a:t>
            </a:r>
            <a:br>
              <a:rPr lang="ru-RU" sz="1600" dirty="0" smtClean="0"/>
            </a:br>
            <a:r>
              <a:rPr lang="ru-RU" sz="1600" dirty="0" smtClean="0"/>
              <a:t>Всего в истории языка Сигма было три его реализации: на М-20, на </a:t>
            </a:r>
            <a:r>
              <a:rPr lang="ru-RU" sz="1600" dirty="0" err="1" smtClean="0"/>
              <a:t>БЭСМ-б</a:t>
            </a:r>
            <a:r>
              <a:rPr lang="ru-RU" sz="1600" dirty="0" smtClean="0"/>
              <a:t> и на самом языке Сигма. Первая, конечно самая памятная, т.к. это была мол первая работа в области системного программирования (да и вообще первая работа). Вторая была выполнена на лучшей, по моему мнению, отечественной машине БЭСМ-6. Третья опиралась на вторую, была раскручена сама через себя и могла генерировать программы как для БЭСМ-6, так и для СМ-4 и ЕС ЭВМ.</a:t>
            </a:r>
            <a:endParaRPr lang="ru-RU" sz="1600" dirty="0"/>
          </a:p>
        </p:txBody>
      </p:sp>
      <p:pic>
        <p:nvPicPr>
          <p:cNvPr id="1026" name="Picture 2"/>
          <p:cNvPicPr>
            <a:picLocks noChangeAspect="1" noChangeArrowheads="1"/>
          </p:cNvPicPr>
          <p:nvPr/>
        </p:nvPicPr>
        <p:blipFill>
          <a:blip r:embed="rId2" cstate="print"/>
          <a:srcRect/>
          <a:stretch>
            <a:fillRect/>
          </a:stretch>
        </p:blipFill>
        <p:spPr bwMode="auto">
          <a:xfrm>
            <a:off x="1285852" y="3214686"/>
            <a:ext cx="6696070" cy="331360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a:bodyPr>
          <a:lstStyle/>
          <a:p>
            <a:pPr>
              <a:buNone/>
            </a:pPr>
            <a:r>
              <a:rPr lang="ru-RU" sz="1600" dirty="0" smtClean="0"/>
              <a:t>       </a:t>
            </a:r>
            <a:r>
              <a:rPr lang="ru-RU" sz="1600" b="1" dirty="0" smtClean="0"/>
              <a:t>Сигма</a:t>
            </a:r>
            <a:r>
              <a:rPr lang="ru-RU" sz="1600" dirty="0" smtClean="0"/>
              <a:t> — </a:t>
            </a:r>
            <a:r>
              <a:rPr lang="ru-RU" sz="1600" b="1" dirty="0" err="1" smtClean="0"/>
              <a:t>СИ</a:t>
            </a:r>
            <a:r>
              <a:rPr lang="ru-RU" sz="1600" dirty="0" err="1" smtClean="0"/>
              <a:t>мвольный</a:t>
            </a:r>
            <a:r>
              <a:rPr lang="ru-RU" sz="1600" dirty="0" smtClean="0"/>
              <a:t> </a:t>
            </a:r>
            <a:r>
              <a:rPr lang="ru-RU" sz="1600" b="1" dirty="0" smtClean="0"/>
              <a:t>Г</a:t>
            </a:r>
            <a:r>
              <a:rPr lang="ru-RU" sz="1600" dirty="0" smtClean="0"/>
              <a:t>енератор и </a:t>
            </a:r>
            <a:r>
              <a:rPr lang="ru-RU" sz="1600" b="1" dirty="0" err="1" smtClean="0"/>
              <a:t>МА</a:t>
            </a:r>
            <a:r>
              <a:rPr lang="ru-RU" sz="1600" dirty="0" err="1" smtClean="0"/>
              <a:t>кроассемблер</a:t>
            </a:r>
            <a:r>
              <a:rPr lang="ru-RU" sz="1600" dirty="0" smtClean="0"/>
              <a:t> — обладал двумя важными и в то время новыми особенностями. </a:t>
            </a:r>
          </a:p>
          <a:p>
            <a:pPr>
              <a:buNone/>
            </a:pPr>
            <a:endParaRPr lang="ru-RU" sz="1600" dirty="0" smtClean="0"/>
          </a:p>
          <a:p>
            <a:pPr>
              <a:buNone/>
            </a:pPr>
            <a:r>
              <a:rPr lang="ru-RU" sz="1600" dirty="0" smtClean="0"/>
              <a:t>       Синтаксически ограничиваемый макросами, он допускал генеральную линию создания программ — </a:t>
            </a:r>
            <a:r>
              <a:rPr lang="ru-RU" sz="1600" i="1" dirty="0" smtClean="0"/>
              <a:t>подстановку описанных макросов</a:t>
            </a:r>
            <a:r>
              <a:rPr lang="ru-RU" sz="1600" dirty="0" smtClean="0"/>
              <a:t>. </a:t>
            </a:r>
          </a:p>
          <a:p>
            <a:pPr>
              <a:buNone/>
            </a:pPr>
            <a:r>
              <a:rPr lang="ru-RU" sz="1600" dirty="0" smtClean="0"/>
              <a:t>       Язык </a:t>
            </a:r>
            <a:r>
              <a:rPr lang="ru-RU" sz="1600" i="1" dirty="0" smtClean="0"/>
              <a:t>содержал средства формального описания конкретной архитектуры</a:t>
            </a:r>
            <a:r>
              <a:rPr lang="ru-RU" sz="1600" dirty="0" smtClean="0"/>
              <a:t>: была разработана система параметров, в терминах которой фиксировалось представление языка для конкретной ЭВМ. </a:t>
            </a:r>
          </a:p>
          <a:p>
            <a:pPr>
              <a:buNone/>
            </a:pPr>
            <a:endParaRPr lang="ru-RU" sz="1600" dirty="0" smtClean="0"/>
          </a:p>
          <a:p>
            <a:pPr>
              <a:buNone/>
            </a:pPr>
            <a:r>
              <a:rPr lang="ru-RU" sz="1600" dirty="0" smtClean="0"/>
              <a:t>       Таким образом, общая Сигма-программа вместе с описанием архитектуры ЭВМ транслировалась на данную ЭВМ. </a:t>
            </a:r>
            <a:endParaRPr lang="ru-RU" sz="1600" dirty="0" smtClean="0"/>
          </a:p>
          <a:p>
            <a:pPr>
              <a:buNone/>
            </a:pPr>
            <a:endParaRPr lang="ru-RU" sz="1600" dirty="0"/>
          </a:p>
          <a:p>
            <a:pPr>
              <a:buNone/>
            </a:pPr>
            <a:r>
              <a:rPr lang="ru-RU" sz="1600" dirty="0" smtClean="0"/>
              <a:t>Параметрами </a:t>
            </a:r>
            <a:r>
              <a:rPr lang="ru-RU" sz="1600" dirty="0" smtClean="0"/>
              <a:t>архитектуры были длина слова, представление значений типов в машинном слове и т.п., так и правила заполнения шаблонов машинных команд.</a:t>
            </a:r>
            <a:endParaRPr lang="ru-RU"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3200" b="1" dirty="0" smtClean="0"/>
              <a:t>Универсальный машинно-ориентированный язык программирования </a:t>
            </a:r>
            <a:r>
              <a:rPr lang="ru-RU" sz="3200" b="1" dirty="0" err="1" smtClean="0"/>
              <a:t>Эпсилон</a:t>
            </a:r>
            <a:endParaRPr lang="ru-RU" sz="3200" b="1" dirty="0"/>
          </a:p>
        </p:txBody>
      </p:sp>
      <p:sp>
        <p:nvSpPr>
          <p:cNvPr id="3" name="Содержимое 2"/>
          <p:cNvSpPr>
            <a:spLocks noGrp="1"/>
          </p:cNvSpPr>
          <p:nvPr>
            <p:ph idx="1"/>
          </p:nvPr>
        </p:nvSpPr>
        <p:spPr>
          <a:xfrm>
            <a:off x="457200" y="1214422"/>
            <a:ext cx="8229600" cy="4911741"/>
          </a:xfrm>
        </p:spPr>
        <p:txBody>
          <a:bodyPr>
            <a:normAutofit fontScale="92500"/>
          </a:bodyPr>
          <a:lstStyle/>
          <a:p>
            <a:pPr>
              <a:buNone/>
            </a:pPr>
            <a:r>
              <a:rPr lang="ru-RU" sz="1600" b="1" dirty="0" smtClean="0"/>
              <a:t>        Э</a:t>
            </a:r>
            <a:r>
              <a:rPr lang="ru-RU" sz="1600" dirty="0" smtClean="0"/>
              <a:t>лементарный </a:t>
            </a:r>
            <a:r>
              <a:rPr lang="ru-RU" sz="1600" b="1" dirty="0" smtClean="0"/>
              <a:t>П</a:t>
            </a:r>
            <a:r>
              <a:rPr lang="ru-RU" sz="1600" dirty="0" smtClean="0"/>
              <a:t>реобразователь </a:t>
            </a:r>
            <a:r>
              <a:rPr lang="ru-RU" sz="1600" b="1" dirty="0" err="1" smtClean="0"/>
              <a:t>СИ</a:t>
            </a:r>
            <a:r>
              <a:rPr lang="ru-RU" sz="1600" dirty="0" err="1" smtClean="0"/>
              <a:t>мво</a:t>
            </a:r>
            <a:r>
              <a:rPr lang="ru-RU" sz="1600" b="1" dirty="0" err="1" smtClean="0"/>
              <a:t>Л</a:t>
            </a:r>
            <a:r>
              <a:rPr lang="ru-RU" sz="1600" dirty="0" err="1" smtClean="0"/>
              <a:t>ьн</a:t>
            </a:r>
            <a:r>
              <a:rPr lang="ru-RU" sz="1600" b="1" dirty="0" err="1" smtClean="0"/>
              <a:t>О</a:t>
            </a:r>
            <a:r>
              <a:rPr lang="ru-RU" sz="1600" dirty="0" err="1" smtClean="0"/>
              <a:t>й</a:t>
            </a:r>
            <a:r>
              <a:rPr lang="ru-RU" sz="1600" dirty="0" smtClean="0"/>
              <a:t> </a:t>
            </a:r>
            <a:r>
              <a:rPr lang="ru-RU" sz="1600" dirty="0" err="1" smtClean="0"/>
              <a:t>и</a:t>
            </a:r>
            <a:r>
              <a:rPr lang="ru-RU" sz="1600" b="1" dirty="0" err="1" smtClean="0"/>
              <a:t>Н</a:t>
            </a:r>
            <a:r>
              <a:rPr lang="ru-RU" sz="1600" dirty="0" err="1" smtClean="0"/>
              <a:t>формации</a:t>
            </a:r>
            <a:r>
              <a:rPr lang="ru-RU" sz="1600" dirty="0" smtClean="0"/>
              <a:t> — считался исключительно простым языком. Переменные в нем не имели типа и не описывались, идентификатор переменной просто обозначал содержимое ячейки, отведенной для этой переменной. Константы в языке могли быть либо натуральными числами, либо восьмеричными числами, либо — наборами двоичных цифр. Выражения были только двуместные; арифметические выражения обращались со значениями операндов, как с представлениями натуральных чисел; были еще поразрядные операции, операции сдвига и операция извлечения адреса данного объекта (позволяющая программисту управлять до некоторой степени распределением памяти). Объектами языка были так называемые списки (упакованные массивы) и слова (умещающиеся в одном машинном слове последовательности элементов разной длины). Программист мог задать двоичную кодировку для символа или множество двоичных кодировок для класса символов. Существовали переходы на метку условные и безусловные а также процедуры, замкнутые и открытые. </a:t>
            </a:r>
            <a:br>
              <a:rPr lang="ru-RU" sz="1600" dirty="0" smtClean="0"/>
            </a:br>
            <a:r>
              <a:rPr lang="ru-RU" sz="1600" dirty="0" smtClean="0"/>
              <a:t/>
            </a:r>
            <a:br>
              <a:rPr lang="ru-RU" sz="1600" dirty="0" smtClean="0"/>
            </a:br>
            <a:r>
              <a:rPr lang="ru-RU" sz="1600" dirty="0" smtClean="0"/>
              <a:t>Законным оператором языка была </a:t>
            </a:r>
            <a:r>
              <a:rPr lang="ru-RU" sz="1600" b="1" dirty="0" smtClean="0"/>
              <a:t>машинная команда представленная в восьмеричном виде</a:t>
            </a:r>
            <a:r>
              <a:rPr lang="ru-RU" sz="1600" dirty="0" smtClean="0"/>
              <a:t>. Именно в таком виде должны были осуществляться операции ввода-вывода. Используемые программой таблицы хранились как помеченные последовательности машинных команд; совместив в памяти такую последовательность с некоторым описанным списком, программист мог использовать для выбора элемента таблицы механизм выборки элемента списка.</a:t>
            </a:r>
            <a:br>
              <a:rPr lang="ru-RU" sz="1600" dirty="0" smtClean="0"/>
            </a:b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600200"/>
            <a:ext cx="7786742" cy="1471610"/>
          </a:xfrm>
        </p:spPr>
        <p:txBody>
          <a:bodyPr>
            <a:normAutofit fontScale="92500" lnSpcReduction="10000"/>
          </a:bodyPr>
          <a:lstStyle/>
          <a:p>
            <a:pPr>
              <a:buNone/>
            </a:pPr>
            <a:r>
              <a:rPr lang="en-US" sz="1500" i="1" dirty="0" smtClean="0"/>
              <a:t>         </a:t>
            </a:r>
            <a:r>
              <a:rPr lang="ru-RU" sz="1500" i="1" dirty="0" smtClean="0"/>
              <a:t>Идеальный язык программирования — это такая же недостижимая мечта, как и идеальная жизнь. Но стремление к совершенству приводит к появлению вещей, которые делают нашу жизнь лучше. Скептики могут увидеть в этом изобретение очередного велосипеда. Но и это не бывает напрасным: если очередной велосипед не стал лучше прежнего, то сам процесс улучшает изобретателей. Велосипед может быть забыт и выкинут, а вот изобретатели приобретут инженерный опыт. </a:t>
            </a:r>
            <a:r>
              <a:rPr lang="ru-RU" sz="1200" dirty="0" smtClean="0"/>
              <a:t/>
            </a:r>
            <a:br>
              <a:rPr lang="ru-RU" sz="1200" dirty="0" smtClean="0"/>
            </a:br>
            <a:endParaRPr lang="ru-RU" sz="1200" dirty="0"/>
          </a:p>
        </p:txBody>
      </p:sp>
      <p:pic>
        <p:nvPicPr>
          <p:cNvPr id="1027" name="Picture 3"/>
          <p:cNvPicPr>
            <a:picLocks noChangeAspect="1" noChangeArrowheads="1"/>
          </p:cNvPicPr>
          <p:nvPr/>
        </p:nvPicPr>
        <p:blipFill>
          <a:blip r:embed="rId2" cstate="print"/>
          <a:srcRect/>
          <a:stretch>
            <a:fillRect/>
          </a:stretch>
        </p:blipFill>
        <p:spPr bwMode="auto">
          <a:xfrm>
            <a:off x="928662" y="3143248"/>
            <a:ext cx="7353300" cy="28956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buNone/>
            </a:pPr>
            <a:endParaRPr lang="ru-RU" sz="1600" i="1" dirty="0" smtClean="0"/>
          </a:p>
          <a:p>
            <a:pPr>
              <a:buNone/>
            </a:pPr>
            <a:endParaRPr lang="ru-RU" sz="1600" i="1" dirty="0" smtClean="0"/>
          </a:p>
          <a:p>
            <a:pPr>
              <a:buNone/>
            </a:pPr>
            <a:r>
              <a:rPr lang="ru-RU" sz="1600" i="1" dirty="0" smtClean="0"/>
              <a:t>А. Ф. </a:t>
            </a:r>
            <a:r>
              <a:rPr lang="ru-RU" sz="1600" i="1" dirty="0" err="1" smtClean="0"/>
              <a:t>Рар</a:t>
            </a:r>
            <a:r>
              <a:rPr lang="ru-RU" sz="1600" i="1" dirty="0" smtClean="0"/>
              <a:t>:</a:t>
            </a:r>
            <a:r>
              <a:rPr lang="ru-RU" sz="1600" dirty="0" smtClean="0"/>
              <a:t/>
            </a:r>
            <a:br>
              <a:rPr lang="ru-RU" sz="1600" dirty="0" smtClean="0"/>
            </a:br>
            <a:endParaRPr lang="ru-RU" sz="1600" dirty="0" smtClean="0"/>
          </a:p>
          <a:p>
            <a:pPr>
              <a:buNone/>
            </a:pPr>
            <a:r>
              <a:rPr lang="ru-RU" sz="1600" dirty="0" smtClean="0"/>
              <a:t>        Заявленной целью разработчиков языка было предоставить удобный рабочий инструмент системным программистам… </a:t>
            </a:r>
            <a:br>
              <a:rPr lang="ru-RU" sz="1600" dirty="0" smtClean="0"/>
            </a:br>
            <a:endParaRPr lang="ru-RU" sz="1600" dirty="0" smtClean="0"/>
          </a:p>
          <a:p>
            <a:pPr>
              <a:buNone/>
            </a:pPr>
            <a:r>
              <a:rPr lang="ru-RU" sz="1600" dirty="0" smtClean="0"/>
              <a:t>        Мы стремились достичь разумного компромисса между такими требованиями, как простота и удобство языковых средств, простота трансляции и возможность получения эффективной программы… </a:t>
            </a:r>
            <a:br>
              <a:rPr lang="ru-RU" sz="1600" dirty="0" smtClean="0"/>
            </a:br>
            <a:r>
              <a:rPr lang="ru-RU" sz="1600" dirty="0" smtClean="0"/>
              <a:t>Отладка эта состояла в классической раскрутке ( </a:t>
            </a:r>
            <a:r>
              <a:rPr lang="ru-RU" sz="1600" dirty="0" err="1" smtClean="0"/>
              <a:t>bootstrapping</a:t>
            </a:r>
            <a:r>
              <a:rPr lang="ru-RU" sz="1600" dirty="0" smtClean="0"/>
              <a:t> ): </a:t>
            </a:r>
            <a:r>
              <a:rPr lang="ru-RU" sz="1600" dirty="0" err="1" smtClean="0"/>
              <a:t>Эпсилон-текст</a:t>
            </a:r>
            <a:r>
              <a:rPr lang="ru-RU" sz="1600" dirty="0" smtClean="0"/>
              <a:t> транслятора я пропускал через написанный вручную </a:t>
            </a:r>
            <a:r>
              <a:rPr lang="ru-RU" sz="1600" dirty="0" err="1" smtClean="0"/>
              <a:t>Эпсилон-транслятор</a:t>
            </a:r>
            <a:r>
              <a:rPr lang="ru-RU" sz="1600" dirty="0" smtClean="0"/>
              <a:t>, а получившийся новый транслятор проверял на нормальных </a:t>
            </a:r>
            <a:r>
              <a:rPr lang="ru-RU" sz="1600" dirty="0" err="1" smtClean="0"/>
              <a:t>Эпсилон-программах</a:t>
            </a:r>
            <a:r>
              <a:rPr lang="ru-RU" sz="1600" dirty="0" smtClean="0"/>
              <a:t>. Раскрутка эта дала заодно ответ на… вопрос: «[насколько] программы, полученные путем </a:t>
            </a:r>
            <a:r>
              <a:rPr lang="ru-RU" sz="1600" dirty="0" err="1" smtClean="0"/>
              <a:t>Эпсилон-трансляции</a:t>
            </a:r>
            <a:r>
              <a:rPr lang="ru-RU" sz="1600" dirty="0" smtClean="0"/>
              <a:t>, проигрывают по сравнению с программами, написанными вручную?» Оказалось… всего в 1,35 раза.</a:t>
            </a:r>
            <a:endParaRPr lang="ru-RU"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0" b="1" dirty="0" smtClean="0"/>
              <a:t>Система программирования Бета</a:t>
            </a:r>
            <a:endParaRPr lang="ru-RU" sz="3200" dirty="0"/>
          </a:p>
        </p:txBody>
      </p:sp>
      <p:sp>
        <p:nvSpPr>
          <p:cNvPr id="3" name="Содержимое 2"/>
          <p:cNvSpPr>
            <a:spLocks noGrp="1"/>
          </p:cNvSpPr>
          <p:nvPr>
            <p:ph idx="1"/>
          </p:nvPr>
        </p:nvSpPr>
        <p:spPr>
          <a:xfrm>
            <a:off x="457200" y="1000108"/>
            <a:ext cx="8229600" cy="5126055"/>
          </a:xfrm>
        </p:spPr>
        <p:txBody>
          <a:bodyPr>
            <a:normAutofit/>
          </a:bodyPr>
          <a:lstStyle/>
          <a:p>
            <a:pPr>
              <a:buNone/>
            </a:pPr>
            <a:r>
              <a:rPr lang="ru-RU" sz="1600" dirty="0" smtClean="0"/>
              <a:t>       Проект Бета был основан на предположении о конвергенции основных алгоритмических языков, как и методов трансляции и оптимизации. </a:t>
            </a:r>
          </a:p>
          <a:p>
            <a:pPr>
              <a:buNone/>
            </a:pPr>
            <a:r>
              <a:rPr lang="ru-RU" sz="1200" dirty="0" smtClean="0"/>
              <a:t>        //</a:t>
            </a:r>
            <a:r>
              <a:rPr lang="ru-RU" sz="1200" b="1" dirty="0" smtClean="0"/>
              <a:t>конвергенция</a:t>
            </a:r>
            <a:r>
              <a:rPr lang="ru-RU" sz="1200" dirty="0" smtClean="0"/>
              <a:t>(лат. </a:t>
            </a:r>
            <a:r>
              <a:rPr lang="ru-RU" sz="1200" dirty="0" err="1" smtClean="0"/>
              <a:t>convergere</a:t>
            </a:r>
            <a:r>
              <a:rPr lang="ru-RU" sz="1200" dirty="0" smtClean="0"/>
              <a:t>- приближаться, сходиться) - возникновение: у нескольких </a:t>
            </a:r>
            <a:r>
              <a:rPr lang="ru-RU" sz="1200" b="1" dirty="0" smtClean="0"/>
              <a:t>языков</a:t>
            </a:r>
            <a:r>
              <a:rPr lang="ru-RU" sz="1200" dirty="0" smtClean="0"/>
              <a:t> (как родственных так и неродственных) общих свойств, сближение этих </a:t>
            </a:r>
            <a:r>
              <a:rPr lang="ru-RU" sz="1200" b="1" dirty="0" smtClean="0"/>
              <a:t>языков</a:t>
            </a:r>
            <a:r>
              <a:rPr lang="ru-RU" sz="1200" dirty="0" smtClean="0"/>
              <a:t> вследствие длительных </a:t>
            </a:r>
            <a:r>
              <a:rPr lang="ru-RU" sz="1200" b="1" dirty="0" smtClean="0"/>
              <a:t>языковых</a:t>
            </a:r>
            <a:r>
              <a:rPr lang="ru-RU" sz="1200" dirty="0" smtClean="0"/>
              <a:t> контактов; </a:t>
            </a:r>
          </a:p>
          <a:p>
            <a:pPr>
              <a:buNone/>
            </a:pPr>
            <a:endParaRPr lang="ru-RU" sz="1600" dirty="0" smtClean="0"/>
          </a:p>
          <a:p>
            <a:pPr>
              <a:buNone/>
            </a:pPr>
            <a:r>
              <a:rPr lang="ru-RU" sz="1600" dirty="0" smtClean="0"/>
              <a:t>       Первоначально основными входными языками считались Алгол 68 и ПЛ/1. Язык Паскаль появился на свет одновременно с началом работ над проектом Бета и вскоре был включен в список его входных языков как основной входной язык «пробной реализации» </a:t>
            </a:r>
            <a:r>
              <a:rPr lang="ru-RU" sz="1600" dirty="0" err="1" smtClean="0"/>
              <a:t>БЕТА-системы</a:t>
            </a:r>
            <a:r>
              <a:rPr lang="ru-RU" sz="1600" dirty="0" smtClean="0"/>
              <a:t>. </a:t>
            </a:r>
            <a:br>
              <a:rPr lang="ru-RU" sz="1600" dirty="0" smtClean="0"/>
            </a:br>
            <a:r>
              <a:rPr lang="ru-RU" sz="1600" dirty="0" smtClean="0"/>
              <a:t/>
            </a:r>
            <a:br>
              <a:rPr lang="ru-RU" sz="1600" dirty="0" smtClean="0"/>
            </a:br>
            <a:r>
              <a:rPr lang="ru-RU" sz="1600" dirty="0" smtClean="0"/>
              <a:t>Центральным звеном проекта Бета был Внутренний язык, который должен был стать единым языком-посредником в </a:t>
            </a:r>
            <a:r>
              <a:rPr lang="ru-RU" sz="1600" dirty="0" err="1" smtClean="0"/>
              <a:t>БЕТА-системе</a:t>
            </a:r>
            <a:r>
              <a:rPr lang="ru-RU" sz="1600" dirty="0" smtClean="0"/>
              <a:t> «наибольшим общим делителем» входных языков и «наименьшим общим кратным» выходных машин. Кроме этой своей роли промежуточного языка, позволяющего уменьшить число путей </a:t>
            </a:r>
          </a:p>
          <a:p>
            <a:pPr>
              <a:buNone/>
            </a:pPr>
            <a:r>
              <a:rPr lang="ru-RU" sz="1600" dirty="0" smtClean="0"/>
              <a:t>        в схеме </a:t>
            </a:r>
            <a:r>
              <a:rPr lang="ru-RU" sz="1600" i="1" dirty="0" err="1" smtClean="0"/>
              <a:t>m</a:t>
            </a:r>
            <a:r>
              <a:rPr lang="ru-RU" sz="1600" dirty="0" smtClean="0"/>
              <a:t> -языковой </a:t>
            </a:r>
            <a:r>
              <a:rPr lang="ru-RU" sz="1600" i="1" dirty="0" err="1" smtClean="0"/>
              <a:t>n</a:t>
            </a:r>
            <a:r>
              <a:rPr lang="ru-RU" sz="1600" dirty="0" smtClean="0"/>
              <a:t> -машинной трансляции с </a:t>
            </a:r>
            <a:r>
              <a:rPr lang="ru-RU" sz="1600" i="1" dirty="0" err="1" smtClean="0"/>
              <a:t>m</a:t>
            </a:r>
            <a:r>
              <a:rPr lang="ru-RU" sz="1600" i="1" dirty="0" smtClean="0"/>
              <a:t> * </a:t>
            </a:r>
            <a:r>
              <a:rPr lang="ru-RU" sz="1600" i="1" dirty="0" err="1" smtClean="0"/>
              <a:t>n</a:t>
            </a:r>
            <a:r>
              <a:rPr lang="ru-RU" sz="1600" i="1" dirty="0" smtClean="0"/>
              <a:t> </a:t>
            </a:r>
            <a:r>
              <a:rPr lang="ru-RU" sz="1600" dirty="0" smtClean="0"/>
              <a:t>до </a:t>
            </a:r>
            <a:r>
              <a:rPr lang="ru-RU" sz="1600" i="1" dirty="0" err="1" smtClean="0"/>
              <a:t>m</a:t>
            </a:r>
            <a:r>
              <a:rPr lang="ru-RU" sz="1600" i="1" dirty="0" smtClean="0"/>
              <a:t> + </a:t>
            </a:r>
            <a:r>
              <a:rPr lang="ru-RU" sz="1600" i="1" dirty="0" err="1" smtClean="0"/>
              <a:t>n</a:t>
            </a:r>
            <a:r>
              <a:rPr lang="ru-RU" sz="1600" dirty="0" smtClean="0"/>
              <a:t>, внутренний язык должен был также явиться средой оптимизирующих преобразований, т.е. он еще должен был быть достаточно богат, чтобы на нем было возможно представить результаты оптимизации; например, экономию совпадающих подвыражений в операторе    </a:t>
            </a:r>
            <a:r>
              <a:rPr lang="ru-RU" sz="1600" i="1" dirty="0" err="1" smtClean="0"/>
              <a:t>a</a:t>
            </a:r>
            <a:r>
              <a:rPr lang="ru-RU" sz="1600" i="1" dirty="0" smtClean="0"/>
              <a:t> [ </a:t>
            </a:r>
            <a:r>
              <a:rPr lang="ru-RU" sz="1600" i="1" dirty="0" err="1" smtClean="0"/>
              <a:t>i</a:t>
            </a:r>
            <a:r>
              <a:rPr lang="ru-RU" sz="1600" i="1" dirty="0" smtClean="0"/>
              <a:t>, </a:t>
            </a:r>
            <a:r>
              <a:rPr lang="ru-RU" sz="1600" i="1" dirty="0" err="1" smtClean="0"/>
              <a:t>j</a:t>
            </a:r>
            <a:r>
              <a:rPr lang="ru-RU" sz="1600" i="1" dirty="0" smtClean="0"/>
              <a:t>, </a:t>
            </a:r>
            <a:r>
              <a:rPr lang="ru-RU" sz="1600" i="1" dirty="0" err="1" smtClean="0"/>
              <a:t>k</a:t>
            </a:r>
            <a:r>
              <a:rPr lang="ru-RU" sz="1600" i="1" dirty="0" smtClean="0"/>
              <a:t> ] := </a:t>
            </a:r>
            <a:r>
              <a:rPr lang="ru-RU" sz="1600" i="1" dirty="0" err="1" smtClean="0"/>
              <a:t>b</a:t>
            </a:r>
            <a:r>
              <a:rPr lang="ru-RU" sz="1600" i="1" dirty="0" smtClean="0"/>
              <a:t> [ </a:t>
            </a:r>
            <a:r>
              <a:rPr lang="ru-RU" sz="1600" i="1" dirty="0" err="1" smtClean="0"/>
              <a:t>i</a:t>
            </a:r>
            <a:r>
              <a:rPr lang="ru-RU" sz="1600" i="1" dirty="0" smtClean="0"/>
              <a:t>, </a:t>
            </a:r>
            <a:r>
              <a:rPr lang="ru-RU" sz="1600" i="1" dirty="0" err="1" smtClean="0"/>
              <a:t>j</a:t>
            </a:r>
            <a:r>
              <a:rPr lang="ru-RU" sz="1600" i="1" dirty="0" smtClean="0"/>
              <a:t>, </a:t>
            </a:r>
            <a:r>
              <a:rPr lang="ru-RU" sz="1600" i="1" dirty="0" err="1" smtClean="0"/>
              <a:t>k</a:t>
            </a:r>
            <a:r>
              <a:rPr lang="ru-RU" sz="1600" i="1" dirty="0" smtClean="0"/>
              <a:t> ] + </a:t>
            </a:r>
            <a:r>
              <a:rPr lang="ru-RU" sz="1600" i="1" dirty="0" err="1" smtClean="0"/>
              <a:t>c</a:t>
            </a:r>
            <a:r>
              <a:rPr lang="ru-RU" sz="1600" i="1" dirty="0" smtClean="0"/>
              <a:t> [ </a:t>
            </a:r>
            <a:r>
              <a:rPr lang="ru-RU" sz="1600" i="1" dirty="0" err="1" smtClean="0"/>
              <a:t>i</a:t>
            </a:r>
            <a:r>
              <a:rPr lang="ru-RU" sz="1600" i="1" dirty="0" smtClean="0"/>
              <a:t>, </a:t>
            </a:r>
            <a:r>
              <a:rPr lang="ru-RU" sz="1600" i="1" dirty="0" err="1" smtClean="0"/>
              <a:t>j</a:t>
            </a:r>
            <a:r>
              <a:rPr lang="ru-RU" sz="1600" i="1" dirty="0" smtClean="0"/>
              <a:t>, </a:t>
            </a:r>
            <a:r>
              <a:rPr lang="ru-RU" sz="1600" i="1" dirty="0" err="1" smtClean="0"/>
              <a:t>k</a:t>
            </a:r>
            <a:r>
              <a:rPr lang="ru-RU" sz="1600" i="1" dirty="0" smtClean="0"/>
              <a:t> ].</a:t>
            </a:r>
            <a:r>
              <a:rPr lang="ru-RU" sz="1600" dirty="0" smtClean="0"/>
              <a:t/>
            </a:r>
            <a:br>
              <a:rPr lang="ru-RU" sz="1600" dirty="0" smtClean="0"/>
            </a:br>
            <a:endParaRPr lang="ru-RU"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a:bodyPr>
          <a:lstStyle/>
          <a:p>
            <a:pPr>
              <a:buNone/>
            </a:pPr>
            <a:r>
              <a:rPr lang="ru-RU" sz="1600" dirty="0" smtClean="0"/>
              <a:t>        </a:t>
            </a:r>
          </a:p>
          <a:p>
            <a:pPr>
              <a:buNone/>
            </a:pPr>
            <a:endParaRPr lang="ru-RU" sz="1600" dirty="0" smtClean="0"/>
          </a:p>
          <a:p>
            <a:pPr>
              <a:buNone/>
            </a:pPr>
            <a:r>
              <a:rPr lang="ru-RU" sz="1600" dirty="0" smtClean="0"/>
              <a:t>        Одновременно предполагалось опробовать слишком много новшеств: </a:t>
            </a:r>
            <a:r>
              <a:rPr lang="ru-RU" sz="1600" dirty="0" err="1" smtClean="0"/>
              <a:t>многоязычие</a:t>
            </a:r>
            <a:r>
              <a:rPr lang="ru-RU" sz="1600" dirty="0" smtClean="0"/>
              <a:t> на входе, </a:t>
            </a:r>
            <a:r>
              <a:rPr lang="ru-RU" sz="1600" dirty="0" err="1" smtClean="0"/>
              <a:t>многомашинность</a:t>
            </a:r>
            <a:r>
              <a:rPr lang="ru-RU" sz="1600" dirty="0" smtClean="0"/>
              <a:t> на выходе; новые языки (например при начале работ существовали только неполные экспериментальные трансляторы с Алгола 68) и новые методы оптимизации для новых прикладных областей — и всё это в рамках научно-исследовательского института, полупроизводственная работа силами сотрудников, ориентированных на получение научных результатов.</a:t>
            </a:r>
          </a:p>
          <a:p>
            <a:pPr>
              <a:buNone/>
            </a:pPr>
            <a:endParaRPr lang="ru-RU" sz="1600" dirty="0" smtClean="0"/>
          </a:p>
          <a:p>
            <a:pPr>
              <a:buNone/>
            </a:pPr>
            <a:endParaRPr lang="ru-RU"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439718"/>
          </a:xfrm>
        </p:spPr>
        <p:txBody>
          <a:bodyPr>
            <a:normAutofit fontScale="90000"/>
          </a:bodyPr>
          <a:lstStyle/>
          <a:p>
            <a:r>
              <a:rPr lang="ru-RU" sz="3600" b="1" dirty="0" smtClean="0"/>
              <a:t>Автокод МВК Эльбрус — Эль-76</a:t>
            </a:r>
            <a:endParaRPr lang="ru-RU" dirty="0"/>
          </a:p>
        </p:txBody>
      </p:sp>
      <p:sp>
        <p:nvSpPr>
          <p:cNvPr id="3" name="Содержимое 2"/>
          <p:cNvSpPr>
            <a:spLocks noGrp="1"/>
          </p:cNvSpPr>
          <p:nvPr>
            <p:ph idx="1"/>
          </p:nvPr>
        </p:nvSpPr>
        <p:spPr>
          <a:xfrm>
            <a:off x="457200" y="714356"/>
            <a:ext cx="8229600" cy="5411807"/>
          </a:xfrm>
        </p:spPr>
        <p:txBody>
          <a:bodyPr>
            <a:normAutofit lnSpcReduction="10000"/>
          </a:bodyPr>
          <a:lstStyle/>
          <a:p>
            <a:pPr>
              <a:buNone/>
            </a:pPr>
            <a:r>
              <a:rPr lang="ru-RU" sz="1600" i="1" dirty="0" smtClean="0"/>
              <a:t>Из книги В.М. Пентковского об автокоде «Эльбрус».</a:t>
            </a:r>
            <a:br>
              <a:rPr lang="ru-RU" sz="1600" i="1" dirty="0" smtClean="0"/>
            </a:br>
            <a:r>
              <a:rPr lang="ru-RU" sz="1600" i="1" dirty="0" smtClean="0"/>
              <a:t>В советское время не стеснялись программировать на русском</a:t>
            </a:r>
            <a:r>
              <a:rPr lang="ru-RU" sz="1600" dirty="0" smtClean="0"/>
              <a:t/>
            </a:r>
            <a:br>
              <a:rPr lang="ru-RU" sz="1600" dirty="0" smtClean="0"/>
            </a:br>
            <a:r>
              <a:rPr lang="ru-RU" sz="1600" dirty="0" smtClean="0"/>
              <a:t/>
            </a:r>
            <a:br>
              <a:rPr lang="ru-RU" sz="1600" dirty="0" smtClean="0"/>
            </a:br>
            <a:r>
              <a:rPr lang="ru-RU" sz="1600" dirty="0" smtClean="0"/>
              <a:t>Изначально этот язык был назван — автокод Эльбрус, затем был переименован в Эль-76. Несмотря на то, что Эль-76 является языком достаточно высокого уровня, есть основание называть его «автокодом». Эльбрус просто не имел языка более низкого уровня, т.е. «ассемблера». Т.е. язык минимального уровня Эльбрус — это Эль-76, остальные языки уже строились над ним. Это — замечательная иллюстрация высокого научного и инженерного уровня отечественных ИТ в то время.</a:t>
            </a:r>
          </a:p>
          <a:p>
            <a:pPr>
              <a:buNone/>
            </a:pPr>
            <a:endParaRPr lang="ru-RU" sz="1600" dirty="0" smtClean="0"/>
          </a:p>
          <a:p>
            <a:pPr>
              <a:buNone/>
            </a:pPr>
            <a:r>
              <a:rPr lang="ru-RU" sz="1600" dirty="0" smtClean="0"/>
              <a:t>       Эль-76 — язык программирования, </a:t>
            </a:r>
            <a:r>
              <a:rPr lang="ru-RU" sz="1600" b="1" dirty="0" smtClean="0"/>
              <a:t>использующий русскую лексику</a:t>
            </a:r>
            <a:r>
              <a:rPr lang="ru-RU" sz="1600" dirty="0" smtClean="0"/>
              <a:t>. Разработан в середине 70-х годов в СССР. Эль-76 предназначен для многомашинных вычислительных комплексов типа «Эльбрус». Объединяет в себе особенности машинного языка, непосредственно управляющего работой устройств ЭВМ, и изобразительные средства языка высокого уровня (во многом аналогично Алголу-68). Эль-76 поддерживает методику </a:t>
            </a:r>
            <a:r>
              <a:rPr lang="ru-RU" sz="1600" b="1" dirty="0" smtClean="0"/>
              <a:t>структурного программирования</a:t>
            </a:r>
            <a:r>
              <a:rPr lang="ru-RU" sz="1600" dirty="0" smtClean="0"/>
              <a:t>, т.е. композиции программы из процедур, линейных последовательностей операторов, циклов, альтернативных сочленений с выбором альтернативы по условию или по номеру альтернативы и параллельно выполняемых ветвей. Язык имеет специальные средства описания поведения программы в особых случаях — т.н. ситуации и структурные переходы. Основной особенностью Эль-76 является возможность хранения в памяти ЭВМ информации о типе переменной величины вместе с ее значением и ее изменения в ходе выполнения программы.</a:t>
            </a:r>
            <a:endParaRPr lang="ru-RU"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62088" y="928688"/>
            <a:ext cx="6219825" cy="50006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654032"/>
          </a:xfrm>
        </p:spPr>
        <p:txBody>
          <a:bodyPr>
            <a:normAutofit/>
          </a:bodyPr>
          <a:lstStyle/>
          <a:p>
            <a:r>
              <a:rPr lang="ru-RU" sz="3200" b="1" dirty="0" smtClean="0"/>
              <a:t>Рапира</a:t>
            </a:r>
            <a:endParaRPr lang="ru-RU" sz="3200" dirty="0"/>
          </a:p>
        </p:txBody>
      </p:sp>
      <p:pic>
        <p:nvPicPr>
          <p:cNvPr id="3075" name="Picture 3"/>
          <p:cNvPicPr>
            <a:picLocks noChangeAspect="1" noChangeArrowheads="1"/>
          </p:cNvPicPr>
          <p:nvPr/>
        </p:nvPicPr>
        <p:blipFill>
          <a:blip r:embed="rId2" cstate="print"/>
          <a:srcRect/>
          <a:stretch>
            <a:fillRect/>
          </a:stretch>
        </p:blipFill>
        <p:spPr bwMode="auto">
          <a:xfrm>
            <a:off x="142844" y="857232"/>
            <a:ext cx="6486525" cy="5467350"/>
          </a:xfrm>
          <a:prstGeom prst="rect">
            <a:avLst/>
          </a:prstGeom>
          <a:noFill/>
          <a:ln w="9525">
            <a:noFill/>
            <a:miter lim="800000"/>
            <a:headEnd/>
            <a:tailEnd/>
          </a:ln>
          <a:effectLst/>
        </p:spPr>
      </p:pic>
      <p:sp>
        <p:nvSpPr>
          <p:cNvPr id="3" name="Содержимое 2"/>
          <p:cNvSpPr>
            <a:spLocks noGrp="1"/>
          </p:cNvSpPr>
          <p:nvPr>
            <p:ph idx="1"/>
          </p:nvPr>
        </p:nvSpPr>
        <p:spPr>
          <a:xfrm>
            <a:off x="5000628" y="1071546"/>
            <a:ext cx="3900486" cy="3500462"/>
          </a:xfrm>
        </p:spPr>
        <p:txBody>
          <a:bodyPr>
            <a:normAutofit/>
          </a:bodyPr>
          <a:lstStyle/>
          <a:p>
            <a:pPr>
              <a:buNone/>
            </a:pPr>
            <a:r>
              <a:rPr lang="ru-RU" sz="1600" dirty="0" smtClean="0"/>
              <a:t>       Язык программирования </a:t>
            </a:r>
            <a:r>
              <a:rPr lang="ru-RU" sz="1600" b="1" dirty="0" smtClean="0"/>
              <a:t>Рапира</a:t>
            </a:r>
            <a:r>
              <a:rPr lang="ru-RU" sz="1600" dirty="0" smtClean="0"/>
              <a:t> — один из двух входных языков учебной системы программирования, входящей в состав интегрированной программной среды «Школьница». Рапира представляет собой концентрическое семейство языков с последовательно расширяемым набором возможностей. Каждый концентр можно рассматривать как замкнутый язык-оболочку.</a:t>
            </a:r>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3200" b="1" dirty="0" smtClean="0"/>
              <a:t>Язык Ада </a:t>
            </a:r>
            <a:endParaRPr lang="ru-RU" sz="3200" dirty="0"/>
          </a:p>
        </p:txBody>
      </p:sp>
      <p:pic>
        <p:nvPicPr>
          <p:cNvPr id="4098" name="Picture 2"/>
          <p:cNvPicPr>
            <a:picLocks noChangeAspect="1" noChangeArrowheads="1"/>
          </p:cNvPicPr>
          <p:nvPr/>
        </p:nvPicPr>
        <p:blipFill>
          <a:blip r:embed="rId2" cstate="print"/>
          <a:srcRect/>
          <a:stretch>
            <a:fillRect/>
          </a:stretch>
        </p:blipFill>
        <p:spPr bwMode="auto">
          <a:xfrm>
            <a:off x="2500298" y="928670"/>
            <a:ext cx="4152900" cy="55245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9"/>
            <a:ext cx="8229600" cy="3143272"/>
          </a:xfrm>
        </p:spPr>
        <p:txBody>
          <a:bodyPr>
            <a:normAutofit/>
          </a:bodyPr>
          <a:lstStyle/>
          <a:p>
            <a:pPr>
              <a:buNone/>
            </a:pPr>
            <a:r>
              <a:rPr lang="ru-RU" sz="1600" dirty="0" smtClean="0"/>
              <a:t>       Четырнадцатая линия парижского метрополитена. Поезд, в котором нет кабины машиниста. Движение поездов на этой линии полностью управляется </a:t>
            </a:r>
            <a:r>
              <a:rPr lang="ru-RU" sz="1600" dirty="0" err="1" smtClean="0"/>
              <a:t>Ада-программой</a:t>
            </a:r>
            <a:r>
              <a:rPr lang="ru-RU" sz="1600" dirty="0" smtClean="0"/>
              <a:t>. ТАНТК им. Г. М. </a:t>
            </a:r>
            <a:r>
              <a:rPr lang="ru-RU" sz="1600" dirty="0" err="1" smtClean="0"/>
              <a:t>Бериева</a:t>
            </a:r>
            <a:r>
              <a:rPr lang="ru-RU" sz="1600" dirty="0" smtClean="0"/>
              <a:t> — </a:t>
            </a:r>
            <a:r>
              <a:rPr lang="ru-RU" sz="1600" dirty="0" err="1" smtClean="0"/>
              <a:t>самолетов-амфибия</a:t>
            </a:r>
            <a:r>
              <a:rPr lang="ru-RU" sz="1600" dirty="0" smtClean="0"/>
              <a:t> с бортовым программным обеспечением на базе языка Ада.</a:t>
            </a:r>
            <a:br>
              <a:rPr lang="ru-RU" sz="1600" dirty="0" smtClean="0"/>
            </a:br>
            <a:r>
              <a:rPr lang="ru-RU" sz="1600" dirty="0" smtClean="0"/>
              <a:t/>
            </a:r>
            <a:br>
              <a:rPr lang="ru-RU" sz="1600" dirty="0" smtClean="0"/>
            </a:br>
            <a:r>
              <a:rPr lang="ru-RU" sz="1600" dirty="0" smtClean="0"/>
              <a:t>Ада предоставляет высокоуровневые средства программирования асинхронных процессов и является единственным языком, который без всяких оговорок можно назвать модульным. Применяется для разработки небольших и средних программ с тем же успехом, как и современные клоны Си, Паскаля, Бейсика и </a:t>
            </a:r>
            <a:r>
              <a:rPr lang="ru-RU" sz="1600" dirty="0" err="1" smtClean="0"/>
              <a:t>Java</a:t>
            </a:r>
            <a:r>
              <a:rPr lang="ru-RU" sz="1600" dirty="0" smtClean="0"/>
              <a:t>.</a:t>
            </a:r>
          </a:p>
          <a:p>
            <a:pPr>
              <a:buNone/>
            </a:pPr>
            <a:r>
              <a:rPr lang="ru-RU" sz="1600" dirty="0" smtClean="0"/>
              <a:t>       </a:t>
            </a:r>
            <a:br>
              <a:rPr lang="ru-RU" sz="1600" dirty="0" smtClean="0"/>
            </a:br>
            <a:r>
              <a:rPr lang="ru-RU" sz="1600" dirty="0" smtClean="0"/>
              <a:t>Язык этот назвали в честь Августы Ады Лавлейс – женщины, которая считается первым программистом на Земле.</a:t>
            </a:r>
            <a:endParaRPr lang="ru-RU" sz="1600" dirty="0"/>
          </a:p>
        </p:txBody>
      </p:sp>
      <p:pic>
        <p:nvPicPr>
          <p:cNvPr id="5122" name="Picture 2"/>
          <p:cNvPicPr>
            <a:picLocks noChangeAspect="1" noChangeArrowheads="1"/>
          </p:cNvPicPr>
          <p:nvPr/>
        </p:nvPicPr>
        <p:blipFill>
          <a:blip r:embed="rId2" cstate="print"/>
          <a:srcRect/>
          <a:stretch>
            <a:fillRect/>
          </a:stretch>
        </p:blipFill>
        <p:spPr bwMode="auto">
          <a:xfrm>
            <a:off x="857224" y="3571876"/>
            <a:ext cx="2857500" cy="2590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lnSpcReduction="10000"/>
          </a:bodyPr>
          <a:lstStyle/>
          <a:p>
            <a:pPr>
              <a:buNone/>
            </a:pPr>
            <a:r>
              <a:rPr lang="ru-RU" sz="1600" dirty="0" smtClean="0"/>
              <a:t>        Довольно часто с Адой связывают набор устойчивых заблуждений, препятствующих как распространению языка, так и осознанному выбору Ады в качестве языка реализации проекта.</a:t>
            </a:r>
            <a:br>
              <a:rPr lang="ru-RU" sz="1600" dirty="0" smtClean="0"/>
            </a:br>
            <a:r>
              <a:rPr lang="ru-RU" sz="1600" dirty="0" smtClean="0"/>
              <a:t/>
            </a:r>
            <a:br>
              <a:rPr lang="ru-RU" sz="1600" dirty="0" smtClean="0"/>
            </a:br>
            <a:r>
              <a:rPr lang="ru-RU" sz="1600" b="1" dirty="0" smtClean="0"/>
              <a:t>Ада – мертвый язык, на нем сейчас никто не программирует.</a:t>
            </a:r>
            <a:r>
              <a:rPr lang="ru-RU" sz="1600" dirty="0" smtClean="0"/>
              <a:t> В действительности, Ада уверенно занимает нишу больших встроенных систем с повышенными требованиями к надежности. По сравнению с «коробочными» продуктами для </a:t>
            </a:r>
            <a:r>
              <a:rPr lang="ru-RU" sz="1600" dirty="0" err="1" smtClean="0"/>
              <a:t>Windows</a:t>
            </a:r>
            <a:r>
              <a:rPr lang="ru-RU" sz="1600" dirty="0" smtClean="0"/>
              <a:t>, такие системы не так заметны, поскольку либо существуют в одном экземпляре (какой смысл тиражировать программу, управляющую движением поездов метро), или распространяются как часть системы, в которую они встроены (бортовое программное обеспечение).</a:t>
            </a:r>
            <a:br>
              <a:rPr lang="ru-RU" sz="1600" dirty="0" smtClean="0"/>
            </a:br>
            <a:r>
              <a:rPr lang="ru-RU" sz="1600" dirty="0" smtClean="0"/>
              <a:t/>
            </a:r>
            <a:br>
              <a:rPr lang="ru-RU" sz="1600" dirty="0" smtClean="0"/>
            </a:br>
            <a:r>
              <a:rPr lang="ru-RU" sz="1600" b="1" dirty="0" smtClean="0"/>
              <a:t>Ада – язык, предназначенный исключительно для военных применений. </a:t>
            </a:r>
            <a:r>
              <a:rPr lang="ru-RU" sz="1600" dirty="0" smtClean="0"/>
              <a:t>Ада действительно была разработана при участии Министерства обороны США, однако отсутствуют какие-либо технические, административные или иные причины, препятствующие использованию Ады для разработки гражданских систем. Количество «гражданских» проектов, основанных на этом языке, сегодня сопоставимо с количеством «военных» проектов.</a:t>
            </a:r>
            <a:br>
              <a:rPr lang="ru-RU" sz="1600" dirty="0" smtClean="0"/>
            </a:br>
            <a:r>
              <a:rPr lang="ru-RU" sz="1600" dirty="0" smtClean="0"/>
              <a:t/>
            </a:r>
            <a:br>
              <a:rPr lang="ru-RU" sz="1600" dirty="0" smtClean="0"/>
            </a:br>
            <a:r>
              <a:rPr lang="ru-RU" sz="1600" b="1" dirty="0" smtClean="0"/>
              <a:t>Ада – слишком большой и сложный язык, для того чтобы использовать его в небольшом проекте. </a:t>
            </a:r>
            <a:r>
              <a:rPr lang="ru-RU" sz="1600" dirty="0" smtClean="0"/>
              <a:t>Объем и сложность всех современных индустриальных языков практически одинаковы, и чтобы убедиться в этом, достаточно просто сравнить объем их описаний. Этот миф восходит к началу 80-х годов, когда Аду сопоставляли с Паскалем, Фортраном 77 или Бейсиком.</a:t>
            </a:r>
            <a:br>
              <a:rPr lang="ru-RU" sz="1600" dirty="0" smtClean="0"/>
            </a:br>
            <a:endParaRPr lang="ru-RU"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fontScale="92500" lnSpcReduction="20000"/>
          </a:bodyPr>
          <a:lstStyle/>
          <a:p>
            <a:pPr>
              <a:buNone/>
            </a:pPr>
            <a:r>
              <a:rPr lang="ru-RU" sz="1600" dirty="0" smtClean="0"/>
              <a:t>        </a:t>
            </a:r>
            <a:r>
              <a:rPr lang="ru-RU" sz="1600" b="1" dirty="0" smtClean="0"/>
              <a:t>Программистов, знающих Аду, мало, изучение языка с нуля требует чрезмерных усилий и времени.</a:t>
            </a:r>
            <a:r>
              <a:rPr lang="ru-RU" sz="1600" dirty="0" smtClean="0"/>
              <a:t> На самом же деле, настоящую трудность представляет отыскание специалистов, понимающих специфику встроенных систем и способных создавать качественные программы для них. Так, например, компания BAE, один из активных пользователей языка Ада, не требует от кандидатов знания этого языка; вместо этого ищутся люди, знакомые со встроенными системами и процессами создания программного обеспечения индустриального качества. После найма таких людей требуется всего две недели для обучения их языку Ада.</a:t>
            </a:r>
            <a:br>
              <a:rPr lang="ru-RU" sz="1600" dirty="0" smtClean="0"/>
            </a:br>
            <a:r>
              <a:rPr lang="ru-RU" sz="1600" dirty="0" smtClean="0"/>
              <a:t/>
            </a:r>
            <a:br>
              <a:rPr lang="ru-RU" sz="1600" dirty="0" smtClean="0"/>
            </a:br>
            <a:r>
              <a:rPr lang="ru-RU" sz="1600" dirty="0" smtClean="0"/>
              <a:t>Наш личный опыт показывает, что программистам, знакомым с той или иной разновидностью Паскаля, требуется всего несколько дней, чтобы начать разрабатывать несложные программы на Аде.</a:t>
            </a:r>
            <a:br>
              <a:rPr lang="ru-RU" sz="1600" dirty="0" smtClean="0"/>
            </a:br>
            <a:r>
              <a:rPr lang="ru-RU" sz="1600" dirty="0" smtClean="0"/>
              <a:t/>
            </a:r>
            <a:br>
              <a:rPr lang="ru-RU" sz="1600" dirty="0" smtClean="0"/>
            </a:br>
            <a:r>
              <a:rPr lang="ru-RU" sz="1600" b="1" dirty="0" smtClean="0"/>
              <a:t>Существующие Ада-технологии неэффективны</a:t>
            </a:r>
            <a:r>
              <a:rPr lang="ru-RU" sz="1600" dirty="0" smtClean="0"/>
              <a:t>; и трансляторы, и порождаемый ими код, отличаются низкой производительностью. Этот миф также восходит к первой половине 80-х годов, когда появились первые реализации Ады, фактически всего лишь доказывавшие «теорему существования Ада-транслятора, соответствующего стандарту». Достаточно провести ряд несложных экспериментов, запрограммировав некоторую модельную задачку на Аде, Паскале и Си/</a:t>
            </a:r>
            <a:r>
              <a:rPr lang="ru-RU" sz="1600" dirty="0" err="1" smtClean="0"/>
              <a:t>Си++</a:t>
            </a:r>
            <a:r>
              <a:rPr lang="ru-RU" sz="1600" dirty="0" smtClean="0"/>
              <a:t>, и сравнив (при сопоставимых параметрах компиляторов) затем скорость компиляции, объем порождаемого кода и скорость его выполнения, чтобы убедиться, что какой-либо специфической неэффективности, свойственной Аде, просто не существует. Можно также отметить, что система программирования GNAT при объеме исходных текстов более 40 Мбайт, на 90% реализована на Аде, и построение ее из исходных текстов (в его ходе она трижды сама себя компилирует) на современном ПК занимает не более получаса.</a:t>
            </a:r>
            <a:br>
              <a:rPr lang="ru-RU" sz="1600" dirty="0" smtClean="0"/>
            </a:br>
            <a:r>
              <a:rPr lang="ru-RU" sz="1600" dirty="0" smtClean="0"/>
              <a:t/>
            </a:r>
            <a:br>
              <a:rPr lang="ru-RU" sz="1600" dirty="0" smtClean="0"/>
            </a:br>
            <a:r>
              <a:rPr lang="ru-RU" sz="1600" b="1" dirty="0" smtClean="0"/>
              <a:t>Существующие реализации Ады крайне дороги.</a:t>
            </a:r>
            <a:r>
              <a:rPr lang="ru-RU" sz="1600" dirty="0" smtClean="0"/>
              <a:t> Это верно, однако следует иметь в виду, что существует публично доступная версия системы программирования GNAT, которая бесплатно и на совершенно законных основаниях может быть взята из программного </a:t>
            </a:r>
            <a:r>
              <a:rPr lang="ru-RU" sz="1600" dirty="0" err="1" smtClean="0"/>
              <a:t>репозитория</a:t>
            </a:r>
            <a:r>
              <a:rPr lang="ru-RU" sz="1600" dirty="0" smtClean="0"/>
              <a:t> Нью-йоркского университета вместе с исходными текстами</a:t>
            </a:r>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t>Программирующая Программа — первый компилятор</a:t>
            </a:r>
            <a:r>
              <a:rPr lang="ru-RU" b="1" dirty="0" smtClean="0"/>
              <a:t/>
            </a:r>
            <a:br>
              <a:rPr lang="ru-RU" b="1" dirty="0" smtClean="0"/>
            </a:br>
            <a:endParaRPr lang="ru-RU" dirty="0"/>
          </a:p>
        </p:txBody>
      </p:sp>
      <p:sp>
        <p:nvSpPr>
          <p:cNvPr id="3" name="Содержимое 2"/>
          <p:cNvSpPr>
            <a:spLocks noGrp="1"/>
          </p:cNvSpPr>
          <p:nvPr>
            <p:ph idx="1"/>
          </p:nvPr>
        </p:nvSpPr>
        <p:spPr>
          <a:xfrm>
            <a:off x="428596" y="928670"/>
            <a:ext cx="8229600" cy="2286016"/>
          </a:xfrm>
        </p:spPr>
        <p:txBody>
          <a:bodyPr>
            <a:normAutofit/>
          </a:bodyPr>
          <a:lstStyle/>
          <a:p>
            <a:pPr>
              <a:buNone/>
            </a:pPr>
            <a:r>
              <a:rPr lang="ru-RU" sz="1600" dirty="0" smtClean="0"/>
              <a:t>        Основоположником информатики в СССР, в частности раздела автоматизации программирования, является </a:t>
            </a:r>
            <a:r>
              <a:rPr lang="ru-RU" sz="1600" b="1" dirty="0" smtClean="0"/>
              <a:t>Алексей Андреевич Ляпунов</a:t>
            </a:r>
            <a:r>
              <a:rPr lang="ru-RU" sz="1600" dirty="0" smtClean="0"/>
              <a:t>, первым предложивший рассматривать программу как </a:t>
            </a:r>
            <a:r>
              <a:rPr lang="ru-RU" sz="1600" u="sng" dirty="0" smtClean="0"/>
              <a:t>последовательность чередующихся этапов, на которых выполняется некая обработка данных</a:t>
            </a:r>
            <a:r>
              <a:rPr lang="ru-RU" sz="1600" dirty="0" smtClean="0"/>
              <a:t>. Этап Ляпунов предложил назвать </a:t>
            </a:r>
            <a:r>
              <a:rPr lang="ru-RU" sz="1600" b="1" dirty="0" smtClean="0"/>
              <a:t>оператором</a:t>
            </a:r>
            <a:r>
              <a:rPr lang="ru-RU" sz="1600" dirty="0" smtClean="0"/>
              <a:t>, а </a:t>
            </a:r>
            <a:r>
              <a:rPr lang="ru-RU" sz="1600" b="1" dirty="0" smtClean="0"/>
              <a:t>схемой счета </a:t>
            </a:r>
            <a:r>
              <a:rPr lang="ru-RU" sz="1600" dirty="0" smtClean="0"/>
              <a:t>— совокупность операторов и логических условий. </a:t>
            </a:r>
            <a:r>
              <a:rPr lang="ru-RU" sz="1600" b="1" dirty="0" smtClean="0"/>
              <a:t>Схема и совокупность спецификаций каждого оператора — это программа</a:t>
            </a:r>
            <a:r>
              <a:rPr lang="ru-RU" sz="1600" dirty="0" smtClean="0"/>
              <a:t>. Взгляд на программу в таком ключе стал революционным и сразу лег в основу первых трансляторов (компиляторов) или программирующих программ, как их тогда называли.</a:t>
            </a:r>
            <a:br>
              <a:rPr lang="ru-RU" sz="1600" dirty="0" smtClean="0"/>
            </a:br>
            <a:endParaRPr lang="ru-RU" sz="1600" dirty="0"/>
          </a:p>
        </p:txBody>
      </p:sp>
      <p:pic>
        <p:nvPicPr>
          <p:cNvPr id="2050" name="Picture 2"/>
          <p:cNvPicPr>
            <a:picLocks noChangeAspect="1" noChangeArrowheads="1"/>
          </p:cNvPicPr>
          <p:nvPr/>
        </p:nvPicPr>
        <p:blipFill>
          <a:blip r:embed="rId2" cstate="print"/>
          <a:srcRect/>
          <a:stretch>
            <a:fillRect/>
          </a:stretch>
        </p:blipFill>
        <p:spPr bwMode="auto">
          <a:xfrm>
            <a:off x="857224" y="3000372"/>
            <a:ext cx="7496175" cy="34575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r>
              <a:rPr lang="ru-RU" sz="1600" dirty="0" smtClean="0"/>
              <a:t>История создания языков программирования в нашей стране не исчерпывается перечисленным.Много интересных разработок на сегодняшний день можно считать «мёртвыми». Эти языки уходили вместе с техникой, в которой они «жили».</a:t>
            </a:r>
            <a:br>
              <a:rPr lang="ru-RU" sz="1600" dirty="0" smtClean="0"/>
            </a:br>
            <a:r>
              <a:rPr lang="ru-RU" sz="1600" dirty="0" smtClean="0"/>
              <a:t>Вот перечень трансляторов сделанных в СССР (видимо неполный):</a:t>
            </a:r>
          </a:p>
          <a:p>
            <a:r>
              <a:rPr lang="ru-RU" sz="1600" dirty="0" err="1" smtClean="0"/>
              <a:t>Ada</a:t>
            </a:r>
            <a:endParaRPr lang="ru-RU" sz="1600" dirty="0" smtClean="0"/>
          </a:p>
          <a:p>
            <a:r>
              <a:rPr lang="ru-RU" sz="1600" dirty="0" smtClean="0"/>
              <a:t>Algol-60</a:t>
            </a:r>
          </a:p>
          <a:p>
            <a:r>
              <a:rPr lang="ru-RU" sz="1600" dirty="0" smtClean="0"/>
              <a:t>Algol-68</a:t>
            </a:r>
          </a:p>
          <a:p>
            <a:r>
              <a:rPr lang="ru-RU" sz="1600" dirty="0" smtClean="0"/>
              <a:t>C</a:t>
            </a:r>
          </a:p>
          <a:p>
            <a:r>
              <a:rPr lang="ru-RU" sz="1600" dirty="0" smtClean="0"/>
              <a:t>CLU</a:t>
            </a:r>
          </a:p>
          <a:p>
            <a:r>
              <a:rPr lang="ru-RU" sz="1600" dirty="0" err="1" smtClean="0"/>
              <a:t>Forth</a:t>
            </a:r>
            <a:endParaRPr lang="ru-RU" sz="1600" dirty="0" smtClean="0"/>
          </a:p>
          <a:p>
            <a:r>
              <a:rPr lang="ru-RU" sz="1600" dirty="0" err="1" smtClean="0"/>
              <a:t>Fortran</a:t>
            </a:r>
            <a:r>
              <a:rPr lang="ru-RU" sz="1600" dirty="0" smtClean="0"/>
              <a:t> (для </a:t>
            </a:r>
            <a:r>
              <a:rPr lang="ru-RU" sz="1600" dirty="0" err="1" smtClean="0"/>
              <a:t>Эльбрусов</a:t>
            </a:r>
            <a:r>
              <a:rPr lang="ru-RU" sz="1600" dirty="0" smtClean="0"/>
              <a:t> сделали 2 компилятора)</a:t>
            </a:r>
          </a:p>
          <a:p>
            <a:r>
              <a:rPr lang="ru-RU" sz="1600" dirty="0" err="1" smtClean="0"/>
              <a:t>Lisp</a:t>
            </a:r>
            <a:endParaRPr lang="ru-RU" sz="1600" dirty="0" smtClean="0"/>
          </a:p>
          <a:p>
            <a:r>
              <a:rPr lang="ru-RU" sz="1600" dirty="0" smtClean="0"/>
              <a:t>Modula-2</a:t>
            </a:r>
          </a:p>
          <a:p>
            <a:r>
              <a:rPr lang="ru-RU" sz="1600" dirty="0" err="1" smtClean="0"/>
              <a:t>Pascal</a:t>
            </a:r>
            <a:endParaRPr lang="ru-RU" sz="1600" dirty="0" smtClean="0"/>
          </a:p>
          <a:p>
            <a:r>
              <a:rPr lang="ru-RU" sz="1600" dirty="0" smtClean="0"/>
              <a:t>PL/I</a:t>
            </a:r>
          </a:p>
          <a:p>
            <a:r>
              <a:rPr lang="ru-RU" sz="1600" dirty="0" smtClean="0"/>
              <a:t>SETL</a:t>
            </a:r>
          </a:p>
          <a:p>
            <a:r>
              <a:rPr lang="ru-RU" sz="1600" dirty="0" smtClean="0"/>
              <a:t>Simula-67</a:t>
            </a:r>
          </a:p>
          <a:p>
            <a:r>
              <a:rPr lang="ru-RU" sz="1600" dirty="0" smtClean="0"/>
              <a:t>Snobol-4</a:t>
            </a:r>
          </a:p>
          <a:p>
            <a:pPr>
              <a:buNone/>
            </a:pPr>
            <a:endParaRPr lang="ru-RU"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a:bodyPr>
          <a:lstStyle/>
          <a:p>
            <a:pPr>
              <a:buNone/>
            </a:pPr>
            <a:r>
              <a:rPr lang="ru-RU" sz="1600" dirty="0" smtClean="0"/>
              <a:t>Дополнительно и важно:</a:t>
            </a:r>
          </a:p>
          <a:p>
            <a:pPr>
              <a:buNone/>
            </a:pPr>
            <a:r>
              <a:rPr lang="ru-RU" sz="1600" dirty="0" smtClean="0">
                <a:hlinkClick r:id="rId2"/>
              </a:rPr>
              <a:t>Ю. Л. </a:t>
            </a:r>
            <a:r>
              <a:rPr lang="ru-RU" sz="1600" dirty="0" err="1" smtClean="0">
                <a:hlinkClick r:id="rId2"/>
              </a:rPr>
              <a:t>Кетков</a:t>
            </a:r>
            <a:r>
              <a:rPr lang="ru-RU" sz="1600" dirty="0" smtClean="0"/>
              <a:t> работал в ННГУ с 1957 года, с 1973 года — на кафедре МО ЭВМ (с момента ее основания), он является автором десяти известных учебников по информатике и программированию, создателем русской версии интерпретатора языка программирования </a:t>
            </a:r>
            <a:r>
              <a:rPr lang="ru-RU" sz="1600" b="1" dirty="0" smtClean="0"/>
              <a:t>BASIC</a:t>
            </a:r>
            <a:r>
              <a:rPr lang="ru-RU" sz="1600" dirty="0" smtClean="0"/>
              <a:t>.</a:t>
            </a:r>
            <a:br>
              <a:rPr lang="ru-RU" sz="1600" dirty="0" smtClean="0"/>
            </a:br>
            <a:r>
              <a:rPr lang="en-US" sz="1600" dirty="0" smtClean="0">
                <a:hlinkClick r:id="rId2"/>
              </a:rPr>
              <a:t>https://ru.wikipedia.org/wiki/%D0%9A%D0%B5%D1%82%D0%BA%D0%BE%D0%B2,_%D0%AE%D0%BB%D0%B8%D0%B9_%D0%9B%D0%B0%D0%B7%D0%B0%D1%80%D0%B5%D0%B2%D0%B8%D1%87</a:t>
            </a:r>
            <a:endParaRPr lang="ru-RU" sz="1600" dirty="0" smtClean="0"/>
          </a:p>
          <a:p>
            <a:pPr>
              <a:buNone/>
            </a:pPr>
            <a:endParaRPr lang="ru-RU" sz="1600" dirty="0" smtClean="0"/>
          </a:p>
          <a:p>
            <a:pPr>
              <a:buNone/>
            </a:pPr>
            <a:r>
              <a:rPr lang="ru-RU" sz="1600" dirty="0" smtClean="0"/>
              <a:t>Глушков В.М. Его языки Мир-2 и Аналитик были революционными. И что очень важно были созданы под ЭВМ Мир-2. Это наверно единственное аппаратно программное решение по крайней мере на то время. </a:t>
            </a:r>
            <a:r>
              <a:rPr lang="ru-RU" sz="1600" dirty="0" smtClean="0"/>
              <a:t>До </a:t>
            </a:r>
            <a:r>
              <a:rPr lang="ru-RU" sz="1600" dirty="0" smtClean="0"/>
              <a:t>возможностей языка Мир-2 и сейчас ни один язык не дорос. </a:t>
            </a:r>
          </a:p>
          <a:p>
            <a:pPr>
              <a:buNone/>
            </a:pPr>
            <a:r>
              <a:rPr lang="en-US" sz="1600" dirty="0" smtClean="0">
                <a:hlinkClick r:id="rId3"/>
              </a:rPr>
              <a:t>https://habr.com/ru/company/ua-hosting/blog/370259/</a:t>
            </a:r>
            <a:endParaRPr lang="ru-RU" sz="1600" dirty="0" smtClean="0"/>
          </a:p>
          <a:p>
            <a:pPr>
              <a:buNone/>
            </a:pPr>
            <a:endParaRPr lang="ru-RU" sz="1600" dirty="0" smtClean="0"/>
          </a:p>
          <a:p>
            <a:pPr>
              <a:buNone/>
            </a:pPr>
            <a:r>
              <a:rPr lang="ru-RU" sz="1600" dirty="0" smtClean="0"/>
              <a:t>Михаил Романович Шура-Бура — патриарх отечественного </a:t>
            </a:r>
            <a:r>
              <a:rPr lang="ru-RU" sz="1600" dirty="0" smtClean="0"/>
              <a:t>программирования</a:t>
            </a:r>
            <a:endParaRPr lang="ru-RU" sz="1600" dirty="0" smtClean="0"/>
          </a:p>
          <a:p>
            <a:pPr>
              <a:buNone/>
            </a:pPr>
            <a:r>
              <a:rPr lang="en-US" sz="1600" dirty="0" smtClean="0">
                <a:hlinkClick r:id="rId4"/>
              </a:rPr>
              <a:t>https://habr.com/ru/company/ua-hosting/blog/274851/</a:t>
            </a:r>
            <a:endParaRPr lang="ru-RU" sz="1600" dirty="0" smtClean="0"/>
          </a:p>
          <a:p>
            <a:pPr>
              <a:buNone/>
            </a:pPr>
            <a:endParaRPr lang="ru-RU" sz="1600" dirty="0" smtClean="0"/>
          </a:p>
          <a:p>
            <a:pPr>
              <a:buNone/>
            </a:pPr>
            <a:endParaRPr lang="ru-RU" sz="1600" dirty="0" smtClean="0"/>
          </a:p>
          <a:p>
            <a:pPr>
              <a:buNone/>
            </a:pPr>
            <a:endParaRPr lang="ru-RU"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a:buNone/>
            </a:pPr>
            <a:r>
              <a:rPr lang="ru-RU" sz="1600" dirty="0" smtClean="0"/>
              <a:t>       Первым в мире транслятором языка высокого уровня является ПП (Программирующая Программа), он же ПП-1, успешно испытанный в 1954 году. </a:t>
            </a:r>
          </a:p>
          <a:p>
            <a:pPr>
              <a:buNone/>
            </a:pPr>
            <a:r>
              <a:rPr lang="ru-RU" sz="1600" dirty="0" smtClean="0"/>
              <a:t>       Транслятор ПП-2 (1955 год, 4 в мире транслятор) уже был оптимизирующим и содержал собственный загрузчик и отладчик, библиотеку стандартных процедур.</a:t>
            </a:r>
            <a:br>
              <a:rPr lang="ru-RU" sz="1600" dirty="0" smtClean="0"/>
            </a:br>
            <a:r>
              <a:rPr lang="ru-RU" sz="1600" dirty="0" smtClean="0"/>
              <a:t/>
            </a:r>
            <a:br>
              <a:rPr lang="ru-RU" sz="1600" dirty="0" smtClean="0"/>
            </a:br>
            <a:r>
              <a:rPr lang="ru-RU" sz="1600" dirty="0" smtClean="0"/>
              <a:t>Первыми программами, принадлежащими системному программному обеспечению, были трансляторы — ассемблеры и автокоды на Западе, программирующие программы (ПП) у нас.</a:t>
            </a:r>
          </a:p>
          <a:p>
            <a:pPr>
              <a:buNone/>
            </a:pPr>
            <a:endParaRPr lang="ru-RU" sz="1600" dirty="0"/>
          </a:p>
          <a:p>
            <a:pPr>
              <a:buNone/>
            </a:pPr>
            <a:r>
              <a:rPr lang="ru-RU" sz="1600" dirty="0" smtClean="0"/>
              <a:t>        Сотрудники отдела программирования исследовали реализуемость операторных схем и определили </a:t>
            </a:r>
            <a:r>
              <a:rPr lang="ru-RU" sz="1600" u="sng" dirty="0" smtClean="0"/>
              <a:t>основные типы операторов</a:t>
            </a:r>
            <a:r>
              <a:rPr lang="ru-RU" sz="1600" dirty="0" smtClean="0"/>
              <a:t>, соответствующие решаемым задачам:</a:t>
            </a:r>
          </a:p>
          <a:p>
            <a:pPr>
              <a:buNone/>
            </a:pPr>
            <a:r>
              <a:rPr lang="ru-RU" sz="1600" dirty="0"/>
              <a:t> </a:t>
            </a:r>
            <a:r>
              <a:rPr lang="ru-RU" sz="1600" dirty="0" smtClean="0"/>
              <a:t>               </a:t>
            </a:r>
            <a:r>
              <a:rPr lang="ru-RU" sz="1600" i="1" dirty="0" err="1" smtClean="0"/>
              <a:t>Ai</a:t>
            </a:r>
            <a:r>
              <a:rPr lang="ru-RU" sz="1600" dirty="0" smtClean="0"/>
              <a:t> — арифметические операторы, </a:t>
            </a:r>
          </a:p>
          <a:p>
            <a:pPr>
              <a:buNone/>
            </a:pPr>
            <a:r>
              <a:rPr lang="ru-RU" sz="1600" dirty="0"/>
              <a:t> </a:t>
            </a:r>
            <a:r>
              <a:rPr lang="ru-RU" sz="1600" dirty="0" smtClean="0"/>
              <a:t>               </a:t>
            </a:r>
            <a:r>
              <a:rPr lang="ru-RU" sz="1600" i="1" dirty="0" err="1" smtClean="0"/>
              <a:t>Pi</a:t>
            </a:r>
            <a:r>
              <a:rPr lang="ru-RU" sz="1600" dirty="0" smtClean="0"/>
              <a:t> — логические операторы, управляющие счетом, </a:t>
            </a:r>
          </a:p>
          <a:p>
            <a:pPr>
              <a:buNone/>
            </a:pPr>
            <a:r>
              <a:rPr lang="ru-RU" sz="1600" dirty="0"/>
              <a:t> </a:t>
            </a:r>
            <a:r>
              <a:rPr lang="ru-RU" sz="1600" dirty="0" smtClean="0"/>
              <a:t>               </a:t>
            </a:r>
            <a:r>
              <a:rPr lang="ru-RU" sz="1600" i="1" dirty="0" err="1" smtClean="0"/>
              <a:t>Fi</a:t>
            </a:r>
            <a:r>
              <a:rPr lang="ru-RU" sz="1600" dirty="0" smtClean="0"/>
              <a:t> — операторы переадресации, позволяющие переходить к следующему значению индекса.</a:t>
            </a:r>
          </a:p>
          <a:p>
            <a:pPr>
              <a:buNone/>
            </a:pPr>
            <a:endParaRPr lang="ru-RU" sz="1600" dirty="0"/>
          </a:p>
          <a:p>
            <a:pPr>
              <a:buNone/>
            </a:pPr>
            <a:r>
              <a:rPr lang="ru-RU" sz="1600" dirty="0" smtClean="0"/>
              <a:t>        Первые отечественные трансляторы носили мнемоническое название программирующих программ. В основе входного языка каждой из программирующих программ лежал общий концептуальный базис, фиксирующий типы операторов и общую идею их спецификации. Унификация языков не ставилась как практическая задача. </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a:buNone/>
            </a:pPr>
            <a:r>
              <a:rPr lang="ru-RU" sz="1600" dirty="0" smtClean="0"/>
              <a:t>       </a:t>
            </a:r>
          </a:p>
          <a:p>
            <a:pPr>
              <a:buNone/>
            </a:pPr>
            <a:endParaRPr lang="ru-RU" sz="1600" dirty="0"/>
          </a:p>
          <a:p>
            <a:pPr>
              <a:buNone/>
            </a:pPr>
            <a:r>
              <a:rPr lang="ru-RU" sz="1600" dirty="0" smtClean="0"/>
              <a:t>Типы операторов соответствовали подавляющему большинству решаемых тогда задач, а именно — </a:t>
            </a:r>
            <a:r>
              <a:rPr lang="ru-RU" sz="1600" b="1" dirty="0" smtClean="0"/>
              <a:t>вычислительным задачам</a:t>
            </a:r>
            <a:r>
              <a:rPr lang="ru-RU" sz="1600" dirty="0" smtClean="0"/>
              <a:t>. </a:t>
            </a:r>
          </a:p>
          <a:p>
            <a:pPr>
              <a:buNone/>
            </a:pPr>
            <a:r>
              <a:rPr lang="ru-RU" sz="1600" dirty="0"/>
              <a:t> </a:t>
            </a:r>
            <a:r>
              <a:rPr lang="ru-RU" sz="1600" dirty="0" smtClean="0"/>
              <a:t>       Выделялись:</a:t>
            </a:r>
          </a:p>
          <a:p>
            <a:pPr>
              <a:buNone/>
            </a:pPr>
            <a:r>
              <a:rPr lang="ru-RU" sz="1600" dirty="0"/>
              <a:t> </a:t>
            </a:r>
            <a:r>
              <a:rPr lang="ru-RU" sz="1600" dirty="0" smtClean="0"/>
              <a:t>       - арифметические операторы </a:t>
            </a:r>
            <a:r>
              <a:rPr lang="ru-RU" sz="1600" i="1" dirty="0" err="1" smtClean="0"/>
              <a:t>Аi</a:t>
            </a:r>
            <a:r>
              <a:rPr lang="ru-RU" sz="1600" dirty="0" smtClean="0"/>
              <a:t>, ведущие вычисление по формулам, </a:t>
            </a:r>
          </a:p>
          <a:p>
            <a:pPr>
              <a:buNone/>
            </a:pPr>
            <a:r>
              <a:rPr lang="ru-RU" sz="1600" dirty="0"/>
              <a:t> </a:t>
            </a:r>
            <a:r>
              <a:rPr lang="ru-RU" sz="1600" dirty="0" smtClean="0"/>
              <a:t>       - логические операторы </a:t>
            </a:r>
            <a:r>
              <a:rPr lang="ru-RU" sz="1600" i="1" dirty="0" err="1" smtClean="0"/>
              <a:t>Рi</a:t>
            </a:r>
            <a:r>
              <a:rPr lang="ru-RU" sz="1600" dirty="0" smtClean="0"/>
              <a:t>, осуществляющие управление счетом, </a:t>
            </a:r>
          </a:p>
          <a:p>
            <a:pPr>
              <a:buNone/>
            </a:pPr>
            <a:r>
              <a:rPr lang="ru-RU" sz="1600" dirty="0"/>
              <a:t> </a:t>
            </a:r>
            <a:r>
              <a:rPr lang="ru-RU" sz="1600" dirty="0" smtClean="0"/>
              <a:t>       - операторы переадресации </a:t>
            </a:r>
            <a:r>
              <a:rPr lang="ru-RU" sz="1600" i="1" dirty="0" err="1" smtClean="0"/>
              <a:t>Fi</a:t>
            </a:r>
            <a:r>
              <a:rPr lang="ru-RU" sz="1600" dirty="0" smtClean="0"/>
              <a:t>, позволяющие переходить к следующему значению индекса (и обратные им операторы восстановления), </a:t>
            </a:r>
          </a:p>
          <a:p>
            <a:pPr>
              <a:buNone/>
            </a:pPr>
            <a:endParaRPr lang="ru-RU" sz="1600" dirty="0"/>
          </a:p>
          <a:p>
            <a:pPr>
              <a:buNone/>
            </a:pPr>
            <a:r>
              <a:rPr lang="ru-RU" sz="1600" dirty="0" smtClean="0"/>
              <a:t>       все неарифметические вычисления объединялись в так называемые нестандартные операторы </a:t>
            </a:r>
            <a:r>
              <a:rPr lang="ru-RU" sz="1600" i="1" dirty="0" err="1" smtClean="0"/>
              <a:t>Hi</a:t>
            </a:r>
            <a:r>
              <a:rPr lang="ru-RU" sz="1600" dirty="0" smtClean="0"/>
              <a:t>, для которых спецификацией был их машинный код. </a:t>
            </a:r>
          </a:p>
          <a:p>
            <a:pPr>
              <a:buNone/>
            </a:pPr>
            <a:endParaRPr lang="ru-RU" sz="1600" dirty="0"/>
          </a:p>
          <a:p>
            <a:pPr>
              <a:buNone/>
            </a:pPr>
            <a:r>
              <a:rPr lang="ru-RU" sz="1600" dirty="0" smtClean="0"/>
              <a:t>       Специального подъязыка описания данных, зачатки которого появились в более поздних </a:t>
            </a:r>
            <a:r>
              <a:rPr lang="ru-RU" sz="1600" dirty="0" err="1" smtClean="0"/>
              <a:t>ФОРТРАНе</a:t>
            </a:r>
            <a:r>
              <a:rPr lang="ru-RU" sz="1600" dirty="0" smtClean="0"/>
              <a:t> и Алголе, не существовало.</a:t>
            </a:r>
            <a:endParaRPr lang="ru-RU"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a:bodyPr>
          <a:lstStyle/>
          <a:p>
            <a:pPr>
              <a:buNone/>
            </a:pPr>
            <a:r>
              <a:rPr lang="ru-RU" sz="1600" dirty="0" smtClean="0"/>
              <a:t>       </a:t>
            </a:r>
            <a:endParaRPr lang="en-US" sz="1600" dirty="0" smtClean="0"/>
          </a:p>
          <a:p>
            <a:pPr>
              <a:buNone/>
            </a:pPr>
            <a:endParaRPr lang="en-US" sz="1600" dirty="0" smtClean="0"/>
          </a:p>
          <a:p>
            <a:pPr>
              <a:buNone/>
            </a:pPr>
            <a:endParaRPr lang="en-US" sz="1600" dirty="0" smtClean="0"/>
          </a:p>
          <a:p>
            <a:pPr>
              <a:buNone/>
            </a:pPr>
            <a:r>
              <a:rPr lang="ru-RU" sz="1600" dirty="0" smtClean="0"/>
              <a:t>Программирующая программа ПП-1 являлась одним из первых в мировой практике трансляторов и, имела самый высокий уровень входного языка.</a:t>
            </a:r>
            <a:br>
              <a:rPr lang="ru-RU" sz="1600" dirty="0" smtClean="0"/>
            </a:br>
            <a:r>
              <a:rPr lang="ru-RU" sz="1600" dirty="0" smtClean="0"/>
              <a:t/>
            </a:r>
            <a:br>
              <a:rPr lang="ru-RU" sz="1600" dirty="0" smtClean="0"/>
            </a:br>
            <a:r>
              <a:rPr lang="ru-RU" sz="1600" u="sng" dirty="0" smtClean="0"/>
              <a:t>Программирующая программа ПП-2</a:t>
            </a:r>
            <a:r>
              <a:rPr lang="ru-RU" sz="1600" dirty="0" smtClean="0"/>
              <a:t>, была создана под руководством М. </a:t>
            </a:r>
            <a:r>
              <a:rPr lang="ru-RU" sz="1600" dirty="0" err="1" smtClean="0"/>
              <a:t>Р.Шура-Буры</a:t>
            </a:r>
            <a:r>
              <a:rPr lang="ru-RU" sz="1600" dirty="0" smtClean="0"/>
              <a:t> в 1955 году для машины Стрела-1, основывалась на ПП-1 как прототипе. В ПП-2 были усовершенствованы алгоритмы трансляции и было уделено заметное внимание оптимизации программ — экономии выражений, оптимальному сочетанию переадресации и восстановления (иначе говоря, наилучшей реализации вычисления индексных выражений), оптимальному отведению памяти для так называемых рабочих ячеек. Это был первый оптимизирующий транслятор.</a:t>
            </a:r>
          </a:p>
          <a:p>
            <a:pPr>
              <a:buNone/>
            </a:pPr>
            <a:endParaRPr lang="ru-RU" sz="1600" dirty="0" smtClean="0"/>
          </a:p>
          <a:p>
            <a:pPr>
              <a:buNone/>
            </a:pPr>
            <a:r>
              <a:rPr lang="ru-RU" sz="1600" dirty="0" smtClean="0"/>
              <a:t>Про Стрелу почитать: </a:t>
            </a:r>
          </a:p>
          <a:p>
            <a:pPr>
              <a:buNone/>
            </a:pPr>
            <a:r>
              <a:rPr lang="ru-RU" sz="1600" b="1" dirty="0" smtClean="0"/>
              <a:t>Серийная ЭВМ “Стрела” </a:t>
            </a:r>
          </a:p>
          <a:p>
            <a:pPr>
              <a:buNone/>
            </a:pPr>
            <a:r>
              <a:rPr lang="en-US" sz="1600" b="1" dirty="0" smtClean="0">
                <a:hlinkClick r:id="rId2"/>
              </a:rPr>
              <a:t>https://habr.com/ru/company/ua-hosting/blog/371785/</a:t>
            </a:r>
            <a:endParaRPr lang="ru-RU" sz="1600" b="1" dirty="0" smtClean="0"/>
          </a:p>
          <a:p>
            <a:pPr>
              <a:buNone/>
            </a:pPr>
            <a:endParaRPr lang="ru-RU" sz="1600" b="1" dirty="0" smtClean="0"/>
          </a:p>
          <a:p>
            <a:pPr>
              <a:buNone/>
            </a:pPr>
            <a:endParaRPr lang="ru-RU" sz="1600" dirty="0" smtClean="0"/>
          </a:p>
          <a:p>
            <a:pPr>
              <a:buNone/>
            </a:pPr>
            <a:endParaRPr lang="ru-RU" sz="1600" dirty="0"/>
          </a:p>
          <a:p>
            <a:pPr>
              <a:buNone/>
            </a:pP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38200" y="962025"/>
            <a:ext cx="7467600" cy="49339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6286544"/>
          </a:xfrm>
        </p:spPr>
        <p:txBody>
          <a:bodyPr>
            <a:noAutofit/>
          </a:bodyPr>
          <a:lstStyle/>
          <a:p>
            <a:pPr>
              <a:buNone/>
            </a:pPr>
            <a:r>
              <a:rPr lang="ru-RU" sz="1600" dirty="0" smtClean="0"/>
              <a:t>        ПП для БЭСМ развивала входной язык программирующих программ. </a:t>
            </a:r>
          </a:p>
          <a:p>
            <a:pPr>
              <a:buNone/>
            </a:pPr>
            <a:r>
              <a:rPr lang="ru-RU" sz="1600" dirty="0"/>
              <a:t> </a:t>
            </a:r>
            <a:r>
              <a:rPr lang="ru-RU" sz="1600" dirty="0" smtClean="0"/>
              <a:t>       Она объединяла схему и спецификацию операторов в одном тексте, был введен </a:t>
            </a:r>
            <a:r>
              <a:rPr lang="ru-RU" sz="1600" b="1" dirty="0" smtClean="0"/>
              <a:t>первый структурный оператор — </a:t>
            </a:r>
            <a:r>
              <a:rPr lang="ru-RU" sz="1600" b="1" dirty="0" err="1" smtClean="0"/>
              <a:t>оператор</a:t>
            </a:r>
            <a:r>
              <a:rPr lang="ru-RU" sz="1600" b="1" dirty="0" smtClean="0"/>
              <a:t> цикла </a:t>
            </a:r>
            <a:r>
              <a:rPr lang="ru-RU" sz="1600" dirty="0" smtClean="0"/>
              <a:t>(соответствующий современным циклам с параметром).</a:t>
            </a:r>
            <a:br>
              <a:rPr lang="ru-RU" sz="1600" dirty="0" smtClean="0"/>
            </a:br>
            <a:r>
              <a:rPr lang="ru-RU" sz="1600" dirty="0" smtClean="0"/>
              <a:t/>
            </a:r>
            <a:br>
              <a:rPr lang="ru-RU" sz="1600" dirty="0" smtClean="0"/>
            </a:br>
            <a:r>
              <a:rPr lang="ru-RU" sz="1600" dirty="0" smtClean="0"/>
              <a:t>ПП-2 послужила идейной основой двух проектов — ПП для Стрелы 4 и ПП для Стрелы 7. Первая из них представляла собой зачаток настоящей системы программирования: помимо собственно транслятора она содержала </a:t>
            </a:r>
            <a:r>
              <a:rPr lang="ru-RU" sz="1600" b="1" dirty="0" smtClean="0"/>
              <a:t>систему сборки модулей </a:t>
            </a:r>
            <a:r>
              <a:rPr lang="ru-RU" sz="1600" dirty="0" smtClean="0"/>
              <a:t>и некоторые </a:t>
            </a:r>
            <a:r>
              <a:rPr lang="ru-RU" sz="1600" b="1" dirty="0" smtClean="0"/>
              <a:t>средства отладки</a:t>
            </a:r>
            <a:r>
              <a:rPr lang="ru-RU" sz="1600" dirty="0" smtClean="0"/>
              <a:t>. Транслятор получал такие фрагменты объектной программы, которые потом назовут модулями, а система сборки создавала программу из оттранслированных модулей и библиотечных программ.</a:t>
            </a:r>
            <a:br>
              <a:rPr lang="ru-RU" sz="1600" dirty="0" smtClean="0"/>
            </a:br>
            <a:r>
              <a:rPr lang="ru-RU" sz="1600" dirty="0" smtClean="0"/>
              <a:t/>
            </a:r>
            <a:br>
              <a:rPr lang="ru-RU" sz="1600" dirty="0" smtClean="0"/>
            </a:br>
            <a:r>
              <a:rPr lang="ru-RU" sz="1600" dirty="0" smtClean="0"/>
              <a:t>В ПП для Стрелы 3 был реализован ряд идей — </a:t>
            </a:r>
            <a:r>
              <a:rPr lang="ru-RU" sz="1600" u="sng" dirty="0" smtClean="0"/>
              <a:t>табличный подход к синтаксическому анализу</a:t>
            </a:r>
            <a:r>
              <a:rPr lang="ru-RU" sz="1600" dirty="0" smtClean="0"/>
              <a:t>, оптимальное (по числу рабочих переменных) программирование арифметических выражений. Был изобретен метод хеширования, который применялся к экономии арифметических выражений.</a:t>
            </a:r>
            <a:br>
              <a:rPr lang="ru-RU" sz="1600" dirty="0" smtClean="0"/>
            </a:br>
            <a:r>
              <a:rPr lang="ru-RU" sz="1600" dirty="0" smtClean="0"/>
              <a:t/>
            </a:r>
            <a:br>
              <a:rPr lang="ru-RU" sz="1600" dirty="0" smtClean="0"/>
            </a:br>
            <a:r>
              <a:rPr lang="ru-RU" sz="1600" b="1" dirty="0" smtClean="0"/>
              <a:t>С трансляции начиналось не только системное, но и теоретическое программирование. </a:t>
            </a:r>
            <a:r>
              <a:rPr lang="ru-RU" sz="1600" dirty="0" smtClean="0"/>
              <a:t>Именно работы по входным языкам (операторным схемам) и трансляторам (программирующим программам) послужили толчком к созданию первой математической модели программ — схемам Янова. </a:t>
            </a:r>
          </a:p>
          <a:p>
            <a:pPr>
              <a:buNone/>
            </a:pPr>
            <a:endParaRPr lang="ru-RU" sz="1600" dirty="0"/>
          </a:p>
          <a:p>
            <a:pPr>
              <a:buNone/>
            </a:pPr>
            <a:r>
              <a:rPr lang="ru-RU" sz="1600" dirty="0" smtClean="0"/>
              <a:t>     Дополнительно: </a:t>
            </a:r>
            <a:r>
              <a:rPr lang="en-US" sz="1600" dirty="0" smtClean="0"/>
              <a:t>https://computer-museum.ru/books/n_ershov/2_ershov_teoria.htm</a:t>
            </a:r>
            <a:endParaRPr lang="ru-RU"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buNone/>
            </a:pPr>
            <a:r>
              <a:rPr lang="ru-RU" sz="1600" dirty="0" smtClean="0"/>
              <a:t>      </a:t>
            </a:r>
            <a:endParaRPr lang="en-US" sz="1600" dirty="0" smtClean="0"/>
          </a:p>
          <a:p>
            <a:pPr>
              <a:buNone/>
            </a:pPr>
            <a:endParaRPr lang="en-US" sz="1600" dirty="0" smtClean="0"/>
          </a:p>
          <a:p>
            <a:pPr>
              <a:buNone/>
            </a:pPr>
            <a:endParaRPr lang="en-US" sz="1600" dirty="0" smtClean="0"/>
          </a:p>
          <a:p>
            <a:pPr>
              <a:buNone/>
            </a:pPr>
            <a:r>
              <a:rPr lang="en-US" sz="1600" dirty="0" smtClean="0"/>
              <a:t>       </a:t>
            </a:r>
            <a:r>
              <a:rPr lang="ru-RU" sz="1600" dirty="0" smtClean="0"/>
              <a:t> В конце пятидесятых прошлого столетия развивался и подход к автоматизации программирования с помощью </a:t>
            </a:r>
            <a:r>
              <a:rPr lang="ru-RU" sz="1600" b="1" dirty="0" smtClean="0"/>
              <a:t>библиотек стандартных программ</a:t>
            </a:r>
            <a:r>
              <a:rPr lang="ru-RU" sz="1600" dirty="0" smtClean="0"/>
              <a:t>. </a:t>
            </a:r>
          </a:p>
          <a:p>
            <a:pPr>
              <a:spcBef>
                <a:spcPts val="0"/>
              </a:spcBef>
              <a:buNone/>
            </a:pPr>
            <a:r>
              <a:rPr lang="ru-RU" sz="1600" dirty="0"/>
              <a:t> </a:t>
            </a:r>
            <a:r>
              <a:rPr lang="ru-RU" sz="1600" dirty="0" smtClean="0"/>
              <a:t>      Были разработаны — </a:t>
            </a:r>
            <a:r>
              <a:rPr lang="ru-RU" sz="1600" b="1" dirty="0" smtClean="0"/>
              <a:t>стандартная составляющая программа </a:t>
            </a:r>
            <a:r>
              <a:rPr lang="ru-RU" sz="1600" dirty="0" smtClean="0"/>
              <a:t>— ССП ( осуществляла статическую загрузку и связывание стандартных программ из достаточно обширной библиотеки), </a:t>
            </a:r>
            <a:r>
              <a:rPr lang="ru-RU" sz="1600" b="1" dirty="0" smtClean="0"/>
              <a:t>интерпретирующая система (ИС)</a:t>
            </a:r>
            <a:r>
              <a:rPr lang="ru-RU" sz="1600" dirty="0" smtClean="0"/>
              <a:t>,</a:t>
            </a:r>
            <a:r>
              <a:rPr lang="ru-RU" sz="1600" b="1" dirty="0" smtClean="0"/>
              <a:t> </a:t>
            </a:r>
            <a:r>
              <a:rPr lang="ru-RU" sz="1600" dirty="0" smtClean="0"/>
              <a:t>ИС-2 уже реализовывала некоторые функции будущих операционных систем, осуществляя динамическое связывание, подкачку и смену используемых подпрограмм, причем все это делалось с небольшими накладными расходами и весьма скромными запросами на память. Высокая эффективность ИС-2 и хорошо продуманный интерфейс с основной программой сделали ее (как и положено операционной системе) неотъемлемой частью комплекта поставки ЭВМ.</a:t>
            </a:r>
          </a:p>
          <a:p>
            <a:pPr>
              <a:spcBef>
                <a:spcPts val="0"/>
              </a:spcBef>
              <a:buNone/>
            </a:pPr>
            <a:endParaRPr lang="ru-RU" sz="1600" dirty="0" smtClean="0"/>
          </a:p>
          <a:p>
            <a:pPr>
              <a:spcBef>
                <a:spcPts val="0"/>
              </a:spcBef>
              <a:buNone/>
            </a:pPr>
            <a:endParaRPr lang="ru-RU" sz="16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1974</Words>
  <Application>Microsoft Office PowerPoint</Application>
  <PresentationFormat>Экран (4:3)</PresentationFormat>
  <Paragraphs>143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Разработка языков программирования и компиляторов</vt:lpstr>
      <vt:lpstr>Презентация PowerPoint</vt:lpstr>
      <vt:lpstr>Программирующая Программа — первый компилятор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Алгол </vt:lpstr>
      <vt:lpstr>Презентация PowerPoint</vt:lpstr>
      <vt:lpstr>Рефал</vt:lpstr>
      <vt:lpstr>Презентация PowerPoint</vt:lpstr>
      <vt:lpstr>Презентация PowerPoint</vt:lpstr>
      <vt:lpstr>Язык программирования Алмо </vt:lpstr>
      <vt:lpstr>Система программирования Сигма </vt:lpstr>
      <vt:lpstr>Презентация PowerPoint</vt:lpstr>
      <vt:lpstr>Универсальный машинно-ориентированный язык программирования Эпсилон</vt:lpstr>
      <vt:lpstr>Презентация PowerPoint</vt:lpstr>
      <vt:lpstr>Система программирования Бета</vt:lpstr>
      <vt:lpstr>Презентация PowerPoint</vt:lpstr>
      <vt:lpstr>Автокод МВК Эльбрус — Эль-76</vt:lpstr>
      <vt:lpstr>Презентация PowerPoint</vt:lpstr>
      <vt:lpstr>Рапира</vt:lpstr>
      <vt:lpstr>Язык Ада </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Классификация знаний в области программирования</dc:title>
  <dc:creator>Admin</dc:creator>
  <cp:lastModifiedBy>Den</cp:lastModifiedBy>
  <cp:revision>74</cp:revision>
  <dcterms:created xsi:type="dcterms:W3CDTF">2020-09-01T07:00:35Z</dcterms:created>
  <dcterms:modified xsi:type="dcterms:W3CDTF">2021-09-03T11:34:20Z</dcterms:modified>
</cp:coreProperties>
</file>