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70" r:id="rId13"/>
    <p:sldId id="274" r:id="rId14"/>
    <p:sldId id="271" r:id="rId15"/>
    <p:sldId id="273" r:id="rId16"/>
    <p:sldId id="272" r:id="rId17"/>
    <p:sldId id="275" r:id="rId18"/>
    <p:sldId id="276" r:id="rId19"/>
    <p:sldId id="277" r:id="rId20"/>
    <p:sldId id="280" r:id="rId21"/>
    <p:sldId id="279" r:id="rId22"/>
    <p:sldId id="281" r:id="rId23"/>
    <p:sldId id="282" r:id="rId24"/>
    <p:sldId id="283" r:id="rId25"/>
    <p:sldId id="284" r:id="rId26"/>
    <p:sldId id="286" r:id="rId27"/>
    <p:sldId id="285" r:id="rId28"/>
    <p:sldId id="288" r:id="rId29"/>
    <p:sldId id="287" r:id="rId30"/>
    <p:sldId id="293" r:id="rId31"/>
    <p:sldId id="289" r:id="rId32"/>
    <p:sldId id="292" r:id="rId33"/>
    <p:sldId id="291" r:id="rId34"/>
    <p:sldId id="294" r:id="rId35"/>
    <p:sldId id="295" r:id="rId36"/>
    <p:sldId id="296" r:id="rId37"/>
    <p:sldId id="297" r:id="rId38"/>
    <p:sldId id="290" r:id="rId39"/>
    <p:sldId id="298" r:id="rId40"/>
    <p:sldId id="299" r:id="rId41"/>
    <p:sldId id="302" r:id="rId42"/>
    <p:sldId id="303" r:id="rId43"/>
    <p:sldId id="305" r:id="rId44"/>
    <p:sldId id="306" r:id="rId45"/>
    <p:sldId id="308" r:id="rId46"/>
    <p:sldId id="307" r:id="rId47"/>
    <p:sldId id="304" r:id="rId48"/>
    <p:sldId id="309" r:id="rId49"/>
    <p:sldId id="31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71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7589-B92B-4354-B5A4-B493D107B1C2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59F5-3043-48C0-B27F-D6E4074C7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eektimes.ru/post/10017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llij-support.jetbrains.com/hc/en-us/community/posts/206335969-Remove-the-colors-in-indicating-changed-files-when-using-GIT-V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mitryfrank.com/articles/indent_with_tabs_align_with_spac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C%D0%BF%D1%8C%D1%8E%D1%82%D0%B5%D1%80%D0%BD%D0%B0%D1%8F_%D1%81%D0%B5%D1%82%D1%8C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8%D0%B8%D0%BD%D0%BD%D1%8B%D0%B9_%D0%BA%D0%BE%D0%B4" TargetMode="External"/><Relationship Id="rId5" Type="http://schemas.openxmlformats.org/officeDocument/2006/relationships/hyperlink" Target="https://ru.wikipedia.org/wiki/%D0%91%D0%B0%D0%B9%D1%82-%D0%BA%D0%BE%D0%B4" TargetMode="External"/><Relationship Id="rId4" Type="http://schemas.openxmlformats.org/officeDocument/2006/relationships/hyperlink" Target="https://ru.wikipedia.org/wiki/%D0%98%D0%BD%D1%82%D0%B5%D1%80%D0%BD%D0%B5%D1%82_%D0%B2%D0%B5%D1%89%D0%B5%D0%B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obe.com/tiobe-index/" TargetMode="External"/><Relationship Id="rId2" Type="http://schemas.openxmlformats.org/officeDocument/2006/relationships/hyperlink" Target="https://redmonk.com/sogrady/category/programming-langu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t.info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iobe.com/tiobe_index?page=inde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wift-Programmers-Deitel-Developer-Paul/dp/0134021363/ref=sr_1_1?s=books&amp;ie=UTF8&amp;qid=1456928342&amp;sr=1-1&amp;keywords=Swift+for+Programmers" TargetMode="External"/><Relationship Id="rId2" Type="http://schemas.openxmlformats.org/officeDocument/2006/relationships/hyperlink" Target="http://www.amazon.com/Swift-Programmers-Deitel-Developer-Paul/dp/0134021363/ref=sr_1_1?s=books&amp;ie=UTF8&amp;qid=1456928342&amp;sr=1-1&amp;keywords=Swift+for+Programm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Swift-2-Cookbook-Kyle-Begeman-ebook/dp/B01BP23IM8/ref=sr_1_5?s=books&amp;ie=UTF8&amp;qid=1455896505&amp;sr=1-5&amp;keywords=swift&amp;refinements=p_n_publication_date:1250228011" TargetMode="External"/><Relationship Id="rId5" Type="http://schemas.openxmlformats.org/officeDocument/2006/relationships/hyperlink" Target="https://www.amazon.com/Swift-Beginners-Boisy-G-Pitre/dp/0134044703" TargetMode="External"/><Relationship Id="rId4" Type="http://schemas.openxmlformats.org/officeDocument/2006/relationships/hyperlink" Target="http://www.amazon.com/Swift-Beginners-Boisy-G-Pitre/dp/0134044703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ode.google.com/p/simple-build-tool/" TargetMode="External"/><Relationship Id="rId13" Type="http://schemas.openxmlformats.org/officeDocument/2006/relationships/hyperlink" Target="http://code.google.com/p/scalacheck/" TargetMode="External"/><Relationship Id="rId18" Type="http://schemas.openxmlformats.org/officeDocument/2006/relationships/hyperlink" Target="https://www.amazon.com/Scala-Design-Patterns-Ivan-Nikolov/dp/1785882503/ref=sr_1_1?s=books&amp;ie=UTF8&amp;qid=1457537606&amp;sr=1-1" TargetMode="External"/><Relationship Id="rId3" Type="http://schemas.openxmlformats.org/officeDocument/2006/relationships/hyperlink" Target="https://www.amazon.com/Programming-Scala-Comprehensive-Step-Step/dp/0981531644" TargetMode="External"/><Relationship Id="rId7" Type="http://schemas.openxmlformats.org/officeDocument/2006/relationships/hyperlink" Target="http://www.mongodb.org/" TargetMode="External"/><Relationship Id="rId12" Type="http://schemas.openxmlformats.org/officeDocument/2006/relationships/hyperlink" Target="http://jqueryui.com/" TargetMode="External"/><Relationship Id="rId17" Type="http://schemas.openxmlformats.org/officeDocument/2006/relationships/hyperlink" Target="http://www.amazon.com/Scala-Design-Patterns-Ivan-Nikolov/dp/1785882503/ref=sr_1_1?s=books&amp;ie=UTF8&amp;qid=1457537606&amp;sr=1-1" TargetMode="External"/><Relationship Id="rId2" Type="http://schemas.openxmlformats.org/officeDocument/2006/relationships/hyperlink" Target="http://www.amazon.com/Programming-Scala-Comprehensive-Step-Step/dp/0981531644" TargetMode="External"/><Relationship Id="rId16" Type="http://schemas.openxmlformats.org/officeDocument/2006/relationships/hyperlink" Target="http://liftweb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Scala-Action-Nilanjan-Raychaudhuri/dp/1935182757/ref=la_B00EACZ3BU_1_1?s=books&amp;ie=UTF8&amp;qid=1457532073&amp;sr=1-1" TargetMode="External"/><Relationship Id="rId11" Type="http://schemas.openxmlformats.org/officeDocument/2006/relationships/hyperlink" Target="http://www.h2database.com/" TargetMode="External"/><Relationship Id="rId5" Type="http://schemas.openxmlformats.org/officeDocument/2006/relationships/hyperlink" Target="https://www.amazon.com/Scala-Depth-Joshua-D-Suereth/dp/1935182706/ref=la_B00BMU4U3U_1_2?s=books&amp;ie=UTF8&amp;qid=1457531278&amp;sr=1-2" TargetMode="External"/><Relationship Id="rId15" Type="http://schemas.openxmlformats.org/officeDocument/2006/relationships/hyperlink" Target="http://akka.io/" TargetMode="External"/><Relationship Id="rId10" Type="http://schemas.openxmlformats.org/officeDocument/2006/relationships/hyperlink" Target="http://squeryl.org/" TargetMode="External"/><Relationship Id="rId4" Type="http://schemas.openxmlformats.org/officeDocument/2006/relationships/hyperlink" Target="http://www.amazon.com/Scala-Depth-Joshua-D-Suereth/dp/1935182706/ref=la_B00BMU4U3U_1_2?s=books&amp;ie=UTF8&amp;qid=1457531278&amp;sr=1-2" TargetMode="External"/><Relationship Id="rId9" Type="http://schemas.openxmlformats.org/officeDocument/2006/relationships/hyperlink" Target="http://code.google.com/p/scalaz/" TargetMode="External"/><Relationship Id="rId14" Type="http://schemas.openxmlformats.org/officeDocument/2006/relationships/hyperlink" Target="http://code.google.com/p/specs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Programming-Lua-Roberto-Ierusalimschy/dp/859037985X/ref=sr_1_1?ie=UTF8&amp;qid=1456935781&amp;sr=8-1&amp;keywords=Programming+in+Lua" TargetMode="External"/><Relationship Id="rId2" Type="http://schemas.openxmlformats.org/officeDocument/2006/relationships/hyperlink" Target="http://www.amazon.com/Programming-Lua-Roberto-Ierusalimschy/dp/859037985X/ref=sr_1_1?ie=UTF8&amp;qid=1456935781&amp;sr=8-1&amp;keywords=Programming+in+Lu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Game-Development-Cookbook-Mario-Kasuba/dp/1849515506/ref=la_B017Y60AJ8_1_1?s=books&amp;ie=UTF8&amp;qid=1457539497&amp;sr=1-1" TargetMode="External"/><Relationship Id="rId5" Type="http://schemas.openxmlformats.org/officeDocument/2006/relationships/hyperlink" Target="http://www.amazon.com/Game-Development-Cookbook-Mario-Kasuba/dp/1849515506/ref=la_B017Y60AJ8_1_1?s=books&amp;ie=UTF8&amp;qid=1457539497&amp;sr=1-1" TargetMode="External"/><Relationship Id="rId4" Type="http://schemas.openxmlformats.org/officeDocument/2006/relationships/hyperlink" Target="http://tylerneylon.com/a/learn-lua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ahabr.ru/post/277099/" TargetMode="External"/><Relationship Id="rId7" Type="http://schemas.openxmlformats.org/officeDocument/2006/relationships/hyperlink" Target="https://www.amazon.com/Web-Programming-Sau-Sheong-Chang/dp/1617292567/ref=sr_1_1?s=books&amp;ie=UTF8&amp;qid=1457544079&amp;sr=1-1&amp;keywords=Go&amp;refinements=p_n_publication_date:1250228011" TargetMode="External"/><Relationship Id="rId2" Type="http://schemas.openxmlformats.org/officeDocument/2006/relationships/hyperlink" Target="https://habrahabr.ru/company/vkontakte/blog/26573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Web-Programming-Sau-Sheong-Chang/dp/1617292567/ref=sr_1_1?s=books&amp;ie=UTF8&amp;qid=1457544079&amp;sr=1-1&amp;keywords=Go&amp;refinements=p_n_publication_date:1250228011" TargetMode="External"/><Relationship Id="rId5" Type="http://schemas.openxmlformats.org/officeDocument/2006/relationships/hyperlink" Target="https://www.amazon.com/Programming-Language-Addison-Wesley-Professional-Computing/dp/0134190440/ref=sr_1_1?s=books&amp;ie=UTF8&amp;qid=1457543999&amp;sr=1-1&amp;keywords=Go" TargetMode="External"/><Relationship Id="rId4" Type="http://schemas.openxmlformats.org/officeDocument/2006/relationships/hyperlink" Target="http://www.amazon.com/Programming-Language-Addison-Wesley-Professional-Computing/dp/0134190440/ref=sr_1_1?s=books&amp;ie=UTF8&amp;qid=1457543999&amp;sr=1-1&amp;keywords=Go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oc.rust-lang.org/index.html" TargetMode="External"/><Relationship Id="rId7" Type="http://schemas.openxmlformats.org/officeDocument/2006/relationships/hyperlink" Target="https://www.amazon.com/Learning-Rust-Paul-Johnson-ebook/dp/B01CR5GCWA/ref=sr_1_7?s=books&amp;ie=UTF8&amp;qid=1457545849&amp;sr=1-7&amp;keywords=Rust" TargetMode="External"/><Relationship Id="rId2" Type="http://schemas.openxmlformats.org/officeDocument/2006/relationships/hyperlink" Target="http://doc.rust-lang.org/book/READ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Learning-Rust-Paul-Johnson-ebook/dp/B01CR5GCWA/ref=sr_1_7?s=books&amp;ie=UTF8&amp;qid=1457545849&amp;sr=1-7&amp;keywords=Rust" TargetMode="External"/><Relationship Id="rId5" Type="http://schemas.openxmlformats.org/officeDocument/2006/relationships/hyperlink" Target="https://www.rust-lang.org/learn" TargetMode="External"/><Relationship Id="rId4" Type="http://schemas.openxmlformats.org/officeDocument/2006/relationships/hyperlink" Target="https://doc.rust-lang.org/book/README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ning.com/books/kotlin-in-action" TargetMode="External"/><Relationship Id="rId2" Type="http://schemas.openxmlformats.org/officeDocument/2006/relationships/hyperlink" Target="https://leanpub.com/kotlin-for-android-develope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Надежное программирование </a:t>
            </a:r>
            <a:br>
              <a:rPr lang="ru-RU" b="1" dirty="0" smtClean="0"/>
            </a:br>
            <a:r>
              <a:rPr lang="ru-RU" sz="2000" b="1" dirty="0" smtClean="0"/>
              <a:t>в разрезе языков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7058052" cy="781040"/>
          </a:xfrm>
        </p:spPr>
        <p:txBody>
          <a:bodyPr>
            <a:normAutofit/>
          </a:bodyPr>
          <a:lstStyle/>
          <a:p>
            <a:pPr algn="r"/>
            <a:r>
              <a:rPr lang="ru-RU" sz="1000" dirty="0" smtClean="0"/>
              <a:t>Магистранты</a:t>
            </a:r>
          </a:p>
          <a:p>
            <a:pPr algn="r"/>
            <a:r>
              <a:rPr lang="ru-RU" sz="1000" dirty="0" smtClean="0"/>
              <a:t>Кафедра ИС</a:t>
            </a:r>
          </a:p>
          <a:p>
            <a:pPr algn="r"/>
            <a:r>
              <a:rPr lang="ru-RU" sz="1000" dirty="0" err="1" smtClean="0"/>
              <a:t>ТвГТУ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Устойчивость к повреждению программы или данных  (сбой носителя, взлом)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Программа должна целиком загружаться в память — без </a:t>
            </a:r>
            <a:r>
              <a:rPr lang="ru-RU" sz="1600" dirty="0" err="1" smtClean="0"/>
              <a:t>подгрузки</a:t>
            </a:r>
            <a:r>
              <a:rPr lang="ru-RU" sz="1600" dirty="0" smtClean="0"/>
              <a:t> модулей, особенно удаленно.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Очищаем память при освобождении (а не только выделении)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Контроль переполнения стека, областей переменных, особенно строки.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Перезапуск после сбоя.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Подход, когда </a:t>
            </a:r>
            <a:r>
              <a:rPr lang="ru-RU" sz="1600" dirty="0" err="1" smtClean="0"/>
              <a:t>рантайм</a:t>
            </a:r>
            <a:r>
              <a:rPr lang="ru-RU" sz="1600" dirty="0" smtClean="0"/>
              <a:t> имеет свой </a:t>
            </a:r>
            <a:r>
              <a:rPr lang="ru-RU" sz="1600" dirty="0" err="1" smtClean="0"/>
              <a:t>логгинг</a:t>
            </a:r>
            <a:r>
              <a:rPr lang="ru-RU" sz="1600" dirty="0" smtClean="0"/>
              <a:t>, а не только выдает, удобен.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Каркас нового языка программирования</a:t>
            </a:r>
          </a:p>
          <a:p>
            <a:pPr>
              <a:buNone/>
            </a:pPr>
            <a:r>
              <a:rPr lang="en-US" sz="1600" i="1" dirty="0" smtClean="0">
                <a:hlinkClick r:id="rId2"/>
              </a:rPr>
              <a:t>geektimes.ru/post/100171</a:t>
            </a:r>
            <a:r>
              <a:rPr lang="ru-RU" sz="1600" i="1" dirty="0" smtClean="0"/>
              <a:t> (цитаты)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Меня всегда восхищала лёгкость и спокойствие ранних языков программирования. Немного текста; но делается многое. Старые программы читаются как тихие разговоры между хорошо говорящим исследователем и хорошо обученным механическим коллегой, а не как дебаты с компилятором. Кто бы мог подумать что изощрённость принесёт так много шума?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Дик </a:t>
            </a:r>
            <a:r>
              <a:rPr lang="ru-RU" sz="1600" dirty="0" err="1" smtClean="0"/>
              <a:t>Габриел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...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Стандартные языки (</a:t>
            </a:r>
            <a:r>
              <a:rPr lang="ru-RU" sz="1600" dirty="0" err="1" smtClean="0"/>
              <a:t>Java</a:t>
            </a:r>
            <a:r>
              <a:rPr lang="ru-RU" sz="1600" dirty="0" smtClean="0"/>
              <a:t>, C++) — статически типизированные.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Большинство языков-аутсайдеров (</a:t>
            </a:r>
            <a:r>
              <a:rPr lang="ru-RU" sz="1600" dirty="0" err="1" smtClean="0"/>
              <a:t>Ruby</a:t>
            </a:r>
            <a:r>
              <a:rPr lang="ru-RU" sz="1600" dirty="0" smtClean="0"/>
              <a:t>, </a:t>
            </a:r>
            <a:r>
              <a:rPr lang="ru-RU" sz="1600" dirty="0" err="1" smtClean="0"/>
              <a:t>Python</a:t>
            </a:r>
            <a:r>
              <a:rPr lang="ru-RU" sz="1600" dirty="0" smtClean="0"/>
              <a:t>,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) — интерпретируемые и динамически типизированные.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Возможно в результате этого программисты неспециалисты путают "простоту использования" с интерпретируемостью и динамической типизацией.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Мир разделился ложной дихотомией: приятные, интерпретируемые, динамические против уродливых, компилируемых, статических.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Пришло время чтобы исправить эту ситуацию.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Что можно улучшить в существующих языках программирования с </a:t>
            </a:r>
            <a:r>
              <a:rPr lang="ru-RU" sz="1600" dirty="0" err="1" smtClean="0"/>
              <a:t>т.зр</a:t>
            </a:r>
            <a:r>
              <a:rPr lang="ru-RU" sz="1600" dirty="0" smtClean="0"/>
              <a:t>. разработчиков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700" b="1" dirty="0" smtClean="0"/>
              <a:t>Правило одной кнопки</a:t>
            </a:r>
          </a:p>
          <a:p>
            <a:pPr>
              <a:buNone/>
            </a:pPr>
            <a:r>
              <a:rPr lang="ru-RU" sz="1600" dirty="0" smtClean="0"/>
              <a:t>        Это главная идея, которую следовало бы перенять как существующим средам разработки, так и новым, находящимся ещё только на стадии проектирования. Количество настроек в существующих IDE выросло настолько, что в них стало очень трудно ориентироваться. Спасение в данной ситуации [применительно к настройкам отображения] - в системе визуально-контекстно-зависимых настроек. </a:t>
            </a:r>
            <a:r>
              <a:rPr lang="ru-RU" sz="1300" dirty="0" smtClean="0"/>
              <a:t>В двух словах, следует зарезервировать две кнопки: одну для курсора редактирования (</a:t>
            </a:r>
            <a:r>
              <a:rPr lang="ru-RU" sz="1300" dirty="0" err="1" smtClean="0"/>
              <a:t>каретки\caret</a:t>
            </a:r>
            <a:r>
              <a:rPr lang="ru-RU" sz="1300" dirty="0" smtClean="0"/>
              <a:t>), например F1, а другую для курсора/указателя мыши (</a:t>
            </a:r>
            <a:r>
              <a:rPr lang="ru-RU" sz="1300" dirty="0" err="1" smtClean="0"/>
              <a:t>mouse</a:t>
            </a:r>
            <a:r>
              <a:rPr lang="ru-RU" sz="1300" dirty="0" smtClean="0"/>
              <a:t> </a:t>
            </a:r>
            <a:r>
              <a:rPr lang="ru-RU" sz="1300" dirty="0" err="1" smtClean="0"/>
              <a:t>pointer</a:t>
            </a:r>
            <a:r>
              <a:rPr lang="ru-RU" sz="1300" dirty="0" smtClean="0"/>
              <a:t>), например F4 {в принципе, можно отказаться от F4 в пользу только одной кнопки [F1], если получится на ~100% угадывать намерение пользователя, а именно отслеживать последнее движение и смотреть было последнее действие связано с перемещением курсора редактирования, либо с перемещением курсора мыши}.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Нажатие на F1 открывает окно с краткой справкой, а также с кнопкой настроек, относящихся только к области, огороженной рамками текущего символа, на который указывает курсор редактирования. </a:t>
            </a:r>
            <a:r>
              <a:rPr lang="ru-RU" sz="1200" dirty="0" smtClean="0"/>
              <a:t>Так было бы очень удобно настраивать отображение, например, цвет фона строки с точкой останова (</a:t>
            </a:r>
            <a:r>
              <a:rPr lang="ru-RU" sz="1200" dirty="0" err="1" smtClean="0"/>
              <a:t>breakpoint</a:t>
            </a:r>
            <a:r>
              <a:rPr lang="ru-RU" sz="1200" dirty="0" smtClean="0"/>
              <a:t>) и вообще любых элементов текста программы, которые попадают в квадратик, очерченный габаритами символа под курсором, то есть получается такое как бы "увеличительное стекло".</a:t>
            </a:r>
          </a:p>
          <a:p>
            <a:pPr>
              <a:buNone/>
            </a:pPr>
            <a:r>
              <a:rPr lang="ru-RU" sz="1600" dirty="0" smtClean="0"/>
              <a:t>        Нажатие на F4 открывает аналогичное окно, только относящееся к круговой области [диаметром ~10 пикселей] вокруг курсора мыши. Таким способом было бы легко отключить все лишние элементы интерфейса (а также включить, наведя указатель мыши на то место, где они были), например отображение добавленных/изменённых строк, </a:t>
            </a:r>
            <a:r>
              <a:rPr lang="ru-RU" sz="1300" dirty="0" smtClean="0"/>
              <a:t>которое почему-то до сих пор </a:t>
            </a:r>
            <a:r>
              <a:rPr lang="ru-RU" sz="1300" dirty="0" smtClean="0">
                <a:hlinkClick r:id="rId2"/>
              </a:rPr>
              <a:t>невозможно отключить в </a:t>
            </a:r>
            <a:r>
              <a:rPr lang="ru-RU" sz="1300" dirty="0" err="1" smtClean="0">
                <a:hlinkClick r:id="rId2"/>
              </a:rPr>
              <a:t>PyCharm</a:t>
            </a:r>
            <a:r>
              <a:rPr lang="ru-RU" sz="1300" dirty="0" smtClean="0">
                <a:hlinkClick r:id="rId2"/>
              </a:rPr>
              <a:t> и </a:t>
            </a:r>
            <a:r>
              <a:rPr lang="ru-RU" sz="1300" dirty="0" err="1" smtClean="0">
                <a:hlinkClick r:id="rId2"/>
              </a:rPr>
              <a:t>PhpStorm</a:t>
            </a:r>
            <a:r>
              <a:rPr lang="ru-RU" sz="1300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2858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b="1" dirty="0" smtClean="0"/>
              <a:t>Красивое отображение кода</a:t>
            </a:r>
          </a:p>
          <a:p>
            <a:pPr>
              <a:buNone/>
            </a:pPr>
            <a:r>
              <a:rPr lang="ru-RU" sz="1700" dirty="0" smtClean="0"/>
              <a:t>      </a:t>
            </a:r>
          </a:p>
          <a:p>
            <a:pPr>
              <a:buNone/>
            </a:pPr>
            <a:r>
              <a:rPr lang="ru-RU" sz="1700" dirty="0" smtClean="0"/>
              <a:t> Во-первых, как видно на рисунке, предлагается  помимо вертикальных "линеек", отображающихся во многих IDE, добавить ещё горизонтальные.</a:t>
            </a:r>
          </a:p>
          <a:p>
            <a:pPr>
              <a:buNone/>
            </a:pPr>
            <a:r>
              <a:rPr lang="ru-RU" sz="1700" dirty="0" smtClean="0"/>
              <a:t>   </a:t>
            </a:r>
            <a:endParaRPr lang="ru-RU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71475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/>
              <a:t>Во-вторых, многие двойные операторы можно отображать как единые символы: ══ вместо ==, ≠ </a:t>
            </a:r>
            <a:r>
              <a:rPr lang="ru-RU" sz="1600" dirty="0" err="1" smtClean="0"/>
              <a:t>вместо</a:t>
            </a:r>
            <a:r>
              <a:rPr lang="ru-RU" sz="1600" dirty="0" smtClean="0"/>
              <a:t> != и т.д. </a:t>
            </a:r>
          </a:p>
          <a:p>
            <a:pPr>
              <a:buNone/>
            </a:pPr>
            <a:r>
              <a:rPr lang="ru-RU" sz="1600" dirty="0" smtClean="0"/>
              <a:t>       Такую настройку хорошо спрятать под единую кнопку F1 — так можно будет легко отключить замену для конкретного символа (например, замену C на ∈) или же отключить все замены сразу.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2724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Отладка. HTML </a:t>
            </a:r>
            <a:r>
              <a:rPr lang="ru-RU" sz="1600" b="1" dirty="0" err="1" smtClean="0"/>
              <a:t>Watch</a:t>
            </a:r>
            <a:r>
              <a:rPr lang="ru-RU" sz="1600" b="1" dirty="0" smtClean="0"/>
              <a:t>, виртуальные </a:t>
            </a:r>
            <a:r>
              <a:rPr lang="ru-RU" sz="1600" b="1" dirty="0" err="1" smtClean="0"/>
              <a:t>свойства\properties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заморозка\freeze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Поле ввода для кода, генерирующего HTML, который отображается в отдельном окошке, которое можно перемещать или прикреплять к существующим элементам среды разработки.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/>
              <a:t>(Потребность возникла, когда </a:t>
            </a:r>
            <a:r>
              <a:rPr lang="ru-RU" sz="1200" dirty="0" smtClean="0"/>
              <a:t>происходила отладка лексического анализатора,  </a:t>
            </a:r>
            <a:r>
              <a:rPr lang="ru-RU" sz="1200" dirty="0" smtClean="0"/>
              <a:t>было бы удобно видеть не просто целочисленную переменную, показывающую текущую позицию, а отслеживать текущее положение визуально.)</a:t>
            </a:r>
            <a:br>
              <a:rPr lang="ru-RU" sz="1200" dirty="0" smtClean="0"/>
            </a:br>
            <a:r>
              <a:rPr lang="ru-RU" sz="1200" dirty="0" smtClean="0"/>
              <a:t>[Разумеется, должна быть [её нет в </a:t>
            </a:r>
            <a:r>
              <a:rPr lang="ru-RU" sz="1200" dirty="0" err="1" smtClean="0"/>
              <a:t>PyCharm</a:t>
            </a:r>
            <a:r>
              <a:rPr lang="ru-RU" sz="1200" dirty="0" smtClean="0"/>
              <a:t>] возможность отображать многострочные строки также как в MS </a:t>
            </a:r>
            <a:r>
              <a:rPr lang="ru-RU" sz="1200" dirty="0" err="1" smtClean="0"/>
              <a:t>Visual</a:t>
            </a:r>
            <a:r>
              <a:rPr lang="ru-RU" sz="1200" dirty="0" smtClean="0"/>
              <a:t> </a:t>
            </a:r>
            <a:r>
              <a:rPr lang="ru-RU" sz="1200" dirty="0" err="1" smtClean="0"/>
              <a:t>Studio</a:t>
            </a:r>
            <a:r>
              <a:rPr lang="ru-RU" sz="1200" dirty="0" smtClean="0"/>
              <a:t>.]</a:t>
            </a:r>
            <a:br>
              <a:rPr lang="ru-RU" sz="1200" dirty="0" smtClean="0"/>
            </a:br>
            <a:r>
              <a:rPr lang="ru-RU" sz="1200" dirty="0" smtClean="0"/>
              <a:t>Вообще, в качестве </a:t>
            </a:r>
            <a:r>
              <a:rPr lang="ru-RU" sz="1200" dirty="0" err="1" smtClean="0"/>
              <a:t>workaround'а</a:t>
            </a:r>
            <a:r>
              <a:rPr lang="ru-RU" sz="1200" dirty="0" smtClean="0"/>
              <a:t> можно использовать HTML </a:t>
            </a:r>
            <a:r>
              <a:rPr lang="ru-RU" sz="1200" dirty="0" err="1" smtClean="0"/>
              <a:t>Visualizer</a:t>
            </a:r>
            <a:r>
              <a:rPr lang="ru-RU" sz="1200" dirty="0" smtClean="0"/>
              <a:t> в MS </a:t>
            </a:r>
            <a:r>
              <a:rPr lang="ru-RU" sz="1200" dirty="0" err="1" smtClean="0"/>
              <a:t>Visual</a:t>
            </a:r>
            <a:r>
              <a:rPr lang="ru-RU" sz="1200" dirty="0" smtClean="0"/>
              <a:t> </a:t>
            </a:r>
            <a:r>
              <a:rPr lang="ru-RU" sz="1200" dirty="0" err="1" smtClean="0"/>
              <a:t>Studio</a:t>
            </a:r>
            <a:r>
              <a:rPr lang="ru-RU" sz="1200" dirty="0" smtClean="0"/>
              <a:t> указав имя специально добавленной для этого функции на </a:t>
            </a:r>
            <a:r>
              <a:rPr lang="ru-RU" sz="1200" dirty="0" err="1" smtClean="0"/>
              <a:t>Python</a:t>
            </a:r>
            <a:r>
              <a:rPr lang="ru-RU" sz="1200" dirty="0" smtClean="0"/>
              <a:t>. </a:t>
            </a:r>
          </a:p>
          <a:p>
            <a:pPr>
              <a:buNone/>
            </a:pPr>
            <a:r>
              <a:rPr lang="ru-RU" sz="1200" dirty="0" smtClean="0"/>
              <a:t>          </a:t>
            </a:r>
          </a:p>
          <a:p>
            <a:pPr>
              <a:buNone/>
            </a:pPr>
            <a:r>
              <a:rPr lang="ru-RU" sz="1200" dirty="0" smtClean="0"/>
              <a:t>         </a:t>
            </a:r>
            <a:r>
              <a:rPr lang="ru-RU" sz="1200" b="1" dirty="0" smtClean="0"/>
              <a:t>"заморозка" значений выражений</a:t>
            </a:r>
          </a:p>
          <a:p>
            <a:pPr>
              <a:buNone/>
            </a:pPr>
            <a:r>
              <a:rPr lang="ru-RU" sz="1200" dirty="0" smtClean="0"/>
              <a:t>          К примеру есть такая функция на </a:t>
            </a:r>
            <a:r>
              <a:rPr lang="en-US" sz="1200" dirty="0" smtClean="0"/>
              <a:t>Python:</a:t>
            </a:r>
            <a:br>
              <a:rPr lang="en-US" sz="1200" dirty="0" smtClean="0"/>
            </a:br>
            <a:r>
              <a:rPr lang="en-US" sz="1200" dirty="0" smtClean="0"/>
              <a:t>def </a:t>
            </a:r>
            <a:r>
              <a:rPr lang="en-US" sz="1200" dirty="0" err="1" smtClean="0"/>
              <a:t>set_scope_recursive</a:t>
            </a:r>
            <a:r>
              <a:rPr lang="en-US" sz="1200" dirty="0" smtClean="0"/>
              <a:t>(</a:t>
            </a:r>
            <a:r>
              <a:rPr lang="en-US" sz="1200" dirty="0" err="1" smtClean="0"/>
              <a:t>sn</a:t>
            </a:r>
            <a:r>
              <a:rPr lang="en-US" sz="1200" dirty="0" smtClean="0"/>
              <a:t>, scope): </a:t>
            </a:r>
            <a:r>
              <a:rPr lang="en-US" sz="1200" dirty="0" err="1" smtClean="0"/>
              <a:t>sn.scope</a:t>
            </a:r>
            <a:r>
              <a:rPr lang="en-US" sz="1200" dirty="0" smtClean="0"/>
              <a:t> = scope for child in </a:t>
            </a:r>
            <a:r>
              <a:rPr lang="en-US" sz="1200" dirty="0" err="1" smtClean="0"/>
              <a:t>sn.children</a:t>
            </a:r>
            <a:r>
              <a:rPr lang="en-US" sz="1200" dirty="0" smtClean="0"/>
              <a:t>: </a:t>
            </a:r>
            <a:r>
              <a:rPr lang="en-US" sz="1200" dirty="0" err="1" smtClean="0"/>
              <a:t>set_scope_recursive</a:t>
            </a:r>
            <a:r>
              <a:rPr lang="en-US" sz="1200" dirty="0" smtClean="0"/>
              <a:t>(child, scope) </a:t>
            </a:r>
            <a:r>
              <a:rPr lang="ru-RU" sz="1200" dirty="0" smtClean="0"/>
              <a:t>Находясь на строчке </a:t>
            </a:r>
            <a:r>
              <a:rPr lang="en-US" sz="1200" dirty="0" smtClean="0"/>
              <a:t>for child in </a:t>
            </a:r>
            <a:r>
              <a:rPr lang="en-US" sz="1200" dirty="0" err="1" smtClean="0"/>
              <a:t>sn.children</a:t>
            </a:r>
            <a:r>
              <a:rPr lang="en-US" sz="1200" dirty="0" smtClean="0"/>
              <a:t>: </a:t>
            </a:r>
            <a:r>
              <a:rPr lang="ru-RU" sz="1200" dirty="0" smtClean="0"/>
              <a:t>добавляем в окно </a:t>
            </a:r>
            <a:r>
              <a:rPr lang="en-US" sz="1200" dirty="0" smtClean="0"/>
              <a:t>Watch </a:t>
            </a:r>
            <a:r>
              <a:rPr lang="ru-RU" sz="1200" dirty="0" smtClean="0"/>
              <a:t>выражение </a:t>
            </a:r>
            <a:r>
              <a:rPr lang="en-US" sz="1200" dirty="0" err="1" smtClean="0"/>
              <a:t>sn.children</a:t>
            </a:r>
            <a:r>
              <a:rPr lang="en-US" sz="1200" dirty="0" smtClean="0"/>
              <a:t>. </a:t>
            </a:r>
            <a:r>
              <a:rPr lang="ru-RU" sz="1200" dirty="0" smtClean="0"/>
              <a:t>Затем на строчке </a:t>
            </a:r>
            <a:r>
              <a:rPr lang="en-US" sz="1200" dirty="0" err="1" smtClean="0"/>
              <a:t>set_scope_recursive</a:t>
            </a:r>
            <a:r>
              <a:rPr lang="en-US" sz="1200" dirty="0" smtClean="0"/>
              <a:t>(child, scope) </a:t>
            </a:r>
            <a:r>
              <a:rPr lang="ru-RU" sz="1200" dirty="0" smtClean="0"/>
              <a:t>нажимаем </a:t>
            </a:r>
            <a:r>
              <a:rPr lang="en-US" sz="1200" dirty="0" smtClean="0"/>
              <a:t>F11 (Step Into). </a:t>
            </a:r>
            <a:r>
              <a:rPr lang="ru-RU" sz="1200" dirty="0" smtClean="0"/>
              <a:t>Теперь </a:t>
            </a:r>
            <a:r>
              <a:rPr lang="en-US" sz="1200" dirty="0" err="1" smtClean="0"/>
              <a:t>sn.children</a:t>
            </a:r>
            <a:r>
              <a:rPr lang="en-US" sz="1200" dirty="0" smtClean="0"/>
              <a:t> </a:t>
            </a:r>
            <a:r>
              <a:rPr lang="ru-RU" sz="1200" dirty="0" smtClean="0"/>
              <a:t>в окне </a:t>
            </a:r>
            <a:r>
              <a:rPr lang="en-US" sz="1200" dirty="0" smtClean="0"/>
              <a:t>Watch </a:t>
            </a:r>
            <a:r>
              <a:rPr lang="ru-RU" sz="1200" dirty="0" smtClean="0"/>
              <a:t>обновится. А в данном случае удобнее было бы если бы оно не обновлялось, а осталось "замороженным", чтобы можно было видеть на каком узле из оригинального массива </a:t>
            </a:r>
            <a:r>
              <a:rPr lang="en-US" sz="1200" dirty="0" err="1" smtClean="0"/>
              <a:t>sn.children</a:t>
            </a:r>
            <a:r>
              <a:rPr lang="en-US" sz="1200" dirty="0" smtClean="0"/>
              <a:t> </a:t>
            </a:r>
            <a:r>
              <a:rPr lang="ru-RU" sz="1200" dirty="0" smtClean="0"/>
              <a:t>мы находимся на данный момент. С точки зрения интерфейса правый клик мышью на выражении и пункт контекстного меню </a:t>
            </a:r>
            <a:r>
              <a:rPr lang="en-US" sz="1200" dirty="0" smtClean="0"/>
              <a:t>Freeze\</a:t>
            </a:r>
            <a:r>
              <a:rPr lang="ru-RU" sz="1200" dirty="0" smtClean="0"/>
              <a:t>Заморозить.</a:t>
            </a:r>
            <a:endParaRPr 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Сообщения об ошибках компиляции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400" dirty="0" smtClean="0"/>
              <a:t>          Не имеет смысла показывать много ошибок списком, а имеет смысл показывать одну наиболее точную ошибку, причём сразу же устанавливать курсор [и показывать это место файла] на эту ошибку после нажатия F5 (</a:t>
            </a:r>
            <a:r>
              <a:rPr lang="ru-RU" sz="1400" dirty="0" err="1" smtClean="0"/>
              <a:t>Run</a:t>
            </a:r>
            <a:r>
              <a:rPr lang="ru-RU" sz="1400" dirty="0" smtClean="0"/>
              <a:t>/</a:t>
            </a:r>
            <a:r>
              <a:rPr lang="ru-RU" sz="1400" dirty="0" err="1" smtClean="0"/>
              <a:t>Debug</a:t>
            </a:r>
            <a:r>
              <a:rPr lang="ru-RU" sz="1400" dirty="0" smtClean="0"/>
              <a:t>). Ведь вернуться к предыдущему виду всегда можно нажав </a:t>
            </a:r>
            <a:r>
              <a:rPr lang="ru-RU" sz="1400" dirty="0" err="1" smtClean="0"/>
              <a:t>Ctrl+</a:t>
            </a:r>
            <a:r>
              <a:rPr lang="ru-RU" sz="1400" dirty="0" smtClean="0"/>
              <a:t>- или другое настроенное сочетание клавиш.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/>
              <a:t>          </a:t>
            </a:r>
            <a:r>
              <a:rPr lang="ru-RU" sz="1600" b="1" dirty="0" smtClean="0"/>
              <a:t>Произвольный размера </a:t>
            </a:r>
            <a:r>
              <a:rPr lang="ru-RU" sz="1600" b="1" dirty="0" err="1" smtClean="0"/>
              <a:t>таба</a:t>
            </a:r>
            <a:endParaRPr lang="ru-RU" sz="1600" b="1" dirty="0" smtClean="0"/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>Подарок для тех, кто любит </a:t>
            </a:r>
            <a:r>
              <a:rPr lang="ru-RU" sz="1400" dirty="0" err="1" smtClean="0"/>
              <a:t>табы</a:t>
            </a:r>
            <a:r>
              <a:rPr lang="ru-RU" sz="1400" dirty="0" smtClean="0"/>
              <a:t> вместо пробелов для отступа (</a:t>
            </a:r>
            <a:r>
              <a:rPr lang="ru-RU" sz="1400" dirty="0" err="1" smtClean="0"/>
              <a:t>indentation</a:t>
            </a:r>
            <a:r>
              <a:rPr lang="ru-RU" sz="1400" dirty="0" smtClean="0"/>
              <a:t>), и особенно для тех, кто </a:t>
            </a:r>
            <a:r>
              <a:rPr lang="ru-RU" sz="1400" dirty="0" smtClean="0">
                <a:hlinkClick r:id="rId2"/>
              </a:rPr>
              <a:t>различает отступ и выравнивание</a:t>
            </a:r>
            <a:r>
              <a:rPr lang="ru-RU" sz="1400" dirty="0" smtClean="0"/>
              <a:t>. Суть идеи в том, чтобы в поле </a:t>
            </a:r>
            <a:r>
              <a:rPr lang="ru-RU" sz="1400" dirty="0" err="1" smtClean="0"/>
              <a:t>tab</a:t>
            </a:r>
            <a:r>
              <a:rPr lang="ru-RU" sz="1400" dirty="0" smtClean="0"/>
              <a:t> </a:t>
            </a:r>
            <a:r>
              <a:rPr lang="ru-RU" sz="1400" dirty="0" err="1" smtClean="0"/>
              <a:t>size\размер</a:t>
            </a:r>
            <a:r>
              <a:rPr lang="ru-RU" sz="1400" dirty="0" smtClean="0"/>
              <a:t> табуляции можно было вводить дробное количество символов.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 Дерево </a:t>
            </a:r>
            <a:r>
              <a:rPr lang="ru-RU" sz="1600" b="1" dirty="0" err="1" smtClean="0"/>
              <a:t>Undo</a:t>
            </a:r>
            <a:r>
              <a:rPr lang="ru-RU" sz="1600" b="1" dirty="0" smtClean="0"/>
              <a:t>/</a:t>
            </a:r>
            <a:r>
              <a:rPr lang="ru-RU" sz="1600" b="1" dirty="0" err="1" smtClean="0"/>
              <a:t>Redo</a:t>
            </a:r>
            <a:endParaRPr lang="ru-RU" sz="1600" b="1" dirty="0" smtClean="0"/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Сталкивались ли вы с ситуацией, когда после отката на продолжительное количество шагов операцией </a:t>
            </a:r>
            <a:r>
              <a:rPr lang="ru-RU" sz="1400" dirty="0" err="1" smtClean="0"/>
              <a:t>Undo</a:t>
            </a:r>
            <a:r>
              <a:rPr lang="ru-RU" sz="1400" dirty="0" smtClean="0"/>
              <a:t>, вместо </a:t>
            </a:r>
            <a:r>
              <a:rPr lang="ru-RU" sz="1400" dirty="0" err="1" smtClean="0"/>
              <a:t>Redo</a:t>
            </a:r>
            <a:r>
              <a:rPr lang="ru-RU" sz="1400" dirty="0" smtClean="0"/>
              <a:t> по ошибке нажимали какую-либо клавишу на клавиатуре, что сразу же приводило к невозможности операции </a:t>
            </a:r>
            <a:r>
              <a:rPr lang="ru-RU" sz="1400" dirty="0" err="1" smtClean="0"/>
              <a:t>Redo</a:t>
            </a:r>
            <a:r>
              <a:rPr lang="ru-RU" sz="1400" dirty="0" smtClean="0"/>
              <a:t>?</a:t>
            </a:r>
            <a:br>
              <a:rPr lang="ru-RU" sz="1400" dirty="0" smtClean="0"/>
            </a:br>
            <a:r>
              <a:rPr lang="ru-RU" sz="1400" dirty="0" smtClean="0"/>
              <a:t>Разработчики пользуются операцией </a:t>
            </a:r>
            <a:r>
              <a:rPr lang="ru-RU" sz="1400" dirty="0" err="1" smtClean="0"/>
              <a:t>Undo</a:t>
            </a:r>
            <a:r>
              <a:rPr lang="ru-RU" sz="1400" dirty="0" smtClean="0"/>
              <a:t> достаточно часто с целью </a:t>
            </a:r>
            <a:r>
              <a:rPr lang="ru-RU" sz="1400" dirty="0" err="1" smtClean="0"/>
              <a:t>review\просмотреть</a:t>
            </a:r>
            <a:r>
              <a:rPr lang="ru-RU" sz="1400" dirty="0" smtClean="0"/>
              <a:t> последние сделанные в текущем файле изменения, и им было бы удобнее, если не полноценной замене двух стеков </a:t>
            </a:r>
            <a:r>
              <a:rPr lang="ru-RU" sz="1400" dirty="0" err="1" smtClean="0"/>
              <a:t>Undo</a:t>
            </a:r>
            <a:r>
              <a:rPr lang="ru-RU" sz="1400" dirty="0" smtClean="0"/>
              <a:t> и </a:t>
            </a:r>
            <a:r>
              <a:rPr lang="ru-RU" sz="1400" dirty="0" err="1" smtClean="0"/>
              <a:t>Redo</a:t>
            </a:r>
            <a:r>
              <a:rPr lang="ru-RU" sz="1400" dirty="0" smtClean="0"/>
              <a:t> на дерево изменений, то хотя бы наличию механизма защиты от потери изменений из-за случайного нажатия клавиши. В качестве такого механизма и для совместимости с существующим поведением в большинстве текстовых редакторов, предлагается задействовать новое сочетание клавиш </a:t>
            </a:r>
            <a:r>
              <a:rPr lang="ru-RU" sz="1400" dirty="0" err="1" smtClean="0"/>
              <a:t>Ctrl+Shift+Y</a:t>
            </a:r>
            <a:r>
              <a:rPr lang="ru-RU" sz="1400" dirty="0" smtClean="0"/>
              <a:t>, которое сначала отменит случайное нажатие клавиши (не помещая его в Redo-стек), а затем продолжит операцию </a:t>
            </a:r>
            <a:r>
              <a:rPr lang="ru-RU" sz="1400" dirty="0" err="1" smtClean="0"/>
              <a:t>Redo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Самые неординарные языки программирования</a:t>
            </a:r>
          </a:p>
          <a:p>
            <a:pPr>
              <a:buNone/>
            </a:pPr>
            <a:r>
              <a:rPr lang="ru-RU" sz="1600" dirty="0" smtClean="0"/>
              <a:t>       Прежде чем начать рассматривать языки программирования, обозначим некоторые термины.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Эзотерический язык программирования</a:t>
            </a:r>
            <a:r>
              <a:rPr lang="ru-RU" sz="1600" dirty="0" smtClean="0"/>
              <a:t> — язык, который разрабатывается как предмет искусства, юмора или доказательства некой концепции. Скажем для расширения границ самого программирования и </a:t>
            </a:r>
            <a:r>
              <a:rPr lang="ru-RU" sz="1600" dirty="0" err="1" smtClean="0"/>
              <a:t>языкописания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Тьюринг-полным</a:t>
            </a:r>
            <a:r>
              <a:rPr lang="ru-RU" sz="1600" dirty="0" smtClean="0"/>
              <a:t> называют язык программирования, с помощью которого можно реализовать любую вычислимую функцию.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LOLCODE</a:t>
            </a:r>
            <a:endParaRPr lang="ru-RU" sz="1600" b="1" dirty="0" smtClean="0"/>
          </a:p>
          <a:p>
            <a:pPr>
              <a:buNone/>
            </a:pPr>
            <a:r>
              <a:rPr lang="ru-RU" sz="1400" dirty="0" smtClean="0"/>
              <a:t>Автором этого языка является Адам </a:t>
            </a:r>
            <a:r>
              <a:rPr lang="ru-RU" sz="1400" dirty="0" err="1" smtClean="0"/>
              <a:t>Линдсэй</a:t>
            </a:r>
            <a:r>
              <a:rPr lang="ru-RU" sz="1400" dirty="0" smtClean="0"/>
              <a:t>, исследователь отдела компьютерных технологий Ланкастерского университета. Сие творение увидело свет в 2007 году.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Свое необычное название язык получил в честь интернет </a:t>
            </a:r>
            <a:r>
              <a:rPr lang="ru-RU" sz="1400" dirty="0" err="1" smtClean="0"/>
              <a:t>мема</a:t>
            </a:r>
            <a:r>
              <a:rPr lang="ru-RU" sz="1400" dirty="0" smtClean="0"/>
              <a:t> </a:t>
            </a:r>
            <a:r>
              <a:rPr lang="ru-RU" sz="1400" dirty="0" err="1" smtClean="0"/>
              <a:t>Lolcat</a:t>
            </a:r>
            <a:r>
              <a:rPr lang="ru-RU" sz="1400" dirty="0" smtClean="0"/>
              <a:t>. Структура его состоит из очень небольшого словаря сленгового английского языка.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кода для вывода сообщения «</a:t>
            </a:r>
            <a:r>
              <a:rPr lang="ru-RU" sz="1400" dirty="0" err="1" smtClean="0"/>
              <a:t>Hello</a:t>
            </a:r>
            <a:r>
              <a:rPr lang="ru-RU" sz="1400" dirty="0" smtClean="0"/>
              <a:t> </a:t>
            </a:r>
            <a:r>
              <a:rPr lang="ru-RU" sz="1400" dirty="0" err="1" smtClean="0"/>
              <a:t>World</a:t>
            </a:r>
            <a:r>
              <a:rPr lang="ru-RU" sz="1400" dirty="0" smtClean="0"/>
              <a:t>!»:</a:t>
            </a:r>
          </a:p>
          <a:p>
            <a:pPr>
              <a:buNone/>
            </a:pPr>
            <a:r>
              <a:rPr lang="ru-RU" sz="1400" dirty="0" smtClean="0"/>
              <a:t>                     </a:t>
            </a:r>
            <a:r>
              <a:rPr lang="en-US" sz="1400" dirty="0" smtClean="0"/>
              <a:t>HAI</a:t>
            </a:r>
            <a:br>
              <a:rPr lang="en-US" sz="1400" dirty="0" smtClean="0"/>
            </a:br>
            <a:r>
              <a:rPr lang="ru-RU" sz="1400" dirty="0" smtClean="0"/>
              <a:t>            </a:t>
            </a:r>
            <a:r>
              <a:rPr lang="en-US" sz="1400" dirty="0" smtClean="0"/>
              <a:t>CAN HAS STDIO?</a:t>
            </a:r>
            <a:br>
              <a:rPr lang="en-US" sz="1400" dirty="0" smtClean="0"/>
            </a:br>
            <a:r>
              <a:rPr lang="ru-RU" sz="1400" dirty="0" smtClean="0"/>
              <a:t>            </a:t>
            </a:r>
            <a:r>
              <a:rPr lang="en-US" sz="1400" dirty="0" smtClean="0"/>
              <a:t>VISIBLE «HAI WORLD!»</a:t>
            </a:r>
            <a:br>
              <a:rPr lang="en-US" sz="1400" dirty="0" smtClean="0"/>
            </a:br>
            <a:r>
              <a:rPr lang="ru-RU" sz="1400" dirty="0" smtClean="0"/>
              <a:t>            </a:t>
            </a:r>
            <a:r>
              <a:rPr lang="en-US" sz="1400" dirty="0" smtClean="0"/>
              <a:t>KTHXBYE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Разберем каждую строку: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HAI — начало программы</a:t>
            </a:r>
            <a:br>
              <a:rPr lang="ru-RU" sz="1400" dirty="0" smtClean="0"/>
            </a:br>
            <a:r>
              <a:rPr lang="ru-RU" sz="1400" dirty="0" smtClean="0"/>
              <a:t>CAN HAS «</a:t>
            </a:r>
            <a:r>
              <a:rPr lang="ru-RU" sz="1400" dirty="0" err="1" smtClean="0"/>
              <a:t>file</a:t>
            </a:r>
            <a:r>
              <a:rPr lang="ru-RU" sz="1400" dirty="0" smtClean="0"/>
              <a:t> </a:t>
            </a:r>
            <a:r>
              <a:rPr lang="ru-RU" sz="1400" dirty="0" err="1" smtClean="0"/>
              <a:t>name</a:t>
            </a:r>
            <a:r>
              <a:rPr lang="ru-RU" sz="1400" dirty="0" smtClean="0"/>
              <a:t>»? — включает в текст программы содержимое указанного файла</a:t>
            </a:r>
            <a:br>
              <a:rPr lang="ru-RU" sz="1400" dirty="0" smtClean="0"/>
            </a:br>
            <a:r>
              <a:rPr lang="ru-RU" sz="1400" dirty="0" smtClean="0"/>
              <a:t>VISIBLE </a:t>
            </a:r>
            <a:r>
              <a:rPr lang="ru-RU" sz="1400" dirty="0" err="1" smtClean="0"/>
              <a:t>line</a:t>
            </a:r>
            <a:r>
              <a:rPr lang="ru-RU" sz="1400" dirty="0" smtClean="0"/>
              <a:t> — вывод на экран</a:t>
            </a:r>
            <a:br>
              <a:rPr lang="ru-RU" sz="1400" dirty="0" smtClean="0"/>
            </a:br>
            <a:r>
              <a:rPr lang="ru-RU" sz="1400" dirty="0" smtClean="0"/>
              <a:t>KTHXBYE — конец программы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714884"/>
            <a:ext cx="24370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Glass</a:t>
            </a:r>
            <a:endParaRPr lang="ru-RU" sz="1600" b="1" dirty="0" smtClean="0"/>
          </a:p>
          <a:p>
            <a:pPr>
              <a:buNone/>
            </a:pPr>
            <a:r>
              <a:rPr lang="ru-RU" sz="1400" i="1" dirty="0" smtClean="0"/>
              <a:t>Сайт Грегори </a:t>
            </a:r>
            <a:r>
              <a:rPr lang="ru-RU" sz="1400" i="1" dirty="0" err="1" smtClean="0"/>
              <a:t>Ричардса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Создан в 2005 году </a:t>
            </a:r>
            <a:r>
              <a:rPr lang="ru-RU" sz="1400" dirty="0" err="1" smtClean="0"/>
              <a:t>Грегором</a:t>
            </a:r>
            <a:r>
              <a:rPr lang="ru-RU" sz="1400" dirty="0" smtClean="0"/>
              <a:t> </a:t>
            </a:r>
            <a:r>
              <a:rPr lang="ru-RU" sz="1400" dirty="0" err="1" smtClean="0"/>
              <a:t>Ричардсом</a:t>
            </a:r>
            <a:r>
              <a:rPr lang="ru-RU" sz="1400" dirty="0" smtClean="0"/>
              <a:t>. Структурно язык весьма сложный, так как сочетает в себе использование постфиксов, и требует серьезных манипуляций с основным стеком в сочетании с его объектно-ориентированной структурой.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Вот как выглядит код программы «</a:t>
            </a:r>
            <a:r>
              <a:rPr lang="ru-RU" sz="1400" dirty="0" err="1" smtClean="0"/>
              <a:t>Hello</a:t>
            </a:r>
            <a:r>
              <a:rPr lang="ru-RU" sz="1400" dirty="0" smtClean="0"/>
              <a:t>, </a:t>
            </a:r>
            <a:r>
              <a:rPr lang="ru-RU" sz="1400" dirty="0" err="1" smtClean="0"/>
              <a:t>World</a:t>
            </a:r>
            <a:r>
              <a:rPr lang="ru-RU" sz="1400" dirty="0" smtClean="0"/>
              <a:t>!»: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pt-BR" sz="1400" dirty="0" smtClean="0"/>
              <a:t> {M[m(_o)O!«Hello World!»(_o)o.?]}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</a:t>
            </a:r>
            <a:r>
              <a:rPr lang="pt-BR" sz="1400" dirty="0" smtClean="0"/>
              <a:t>А вот последовательность Фибоначчи:</a:t>
            </a:r>
            <a:br>
              <a:rPr lang="pt-BR" sz="1400" dirty="0" smtClean="0"/>
            </a:br>
            <a:r>
              <a:rPr lang="pt-BR" sz="1400" dirty="0" smtClean="0"/>
              <a:t>{F[f(_a)A!(_o)O!(_t)$(_n)1=,(_isle)(_n)*(_a)(le).?=/(_isle)^\(_n)*(_a)</a:t>
            </a:r>
            <a:br>
              <a:rPr lang="pt-BR" sz="1400" dirty="0" smtClean="0"/>
            </a:br>
            <a:r>
              <a:rPr lang="pt-BR" sz="1400" dirty="0" smtClean="0"/>
              <a:t>s.?(_t)f.?(_n)*(_a)s.?(_t)f.?(_a)a.?]}{M[m(_a)A!(_f)F!(_o)O!(_n)=(_nlm)</a:t>
            </a:r>
            <a:br>
              <a:rPr lang="pt-BR" sz="1400" dirty="0" smtClean="0"/>
            </a:br>
            <a:r>
              <a:rPr lang="pt-BR" sz="1400" dirty="0" smtClean="0"/>
              <a:t>=/(_nlm)(_n)*(_f)f.?(_o)(on).?" "(_o)o.?(_n)(_n)*(_a)a.?=(_nlm)(_n)*</a:t>
            </a:r>
            <a:br>
              <a:rPr lang="pt-BR" sz="1400" dirty="0" smtClean="0"/>
            </a:br>
            <a:r>
              <a:rPr lang="pt-BR" sz="1400" dirty="0" smtClean="0"/>
              <a:t>(_a)(le).?=\]}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Что бы хотелось получить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 от используемого языка программирования</a:t>
            </a:r>
            <a:r>
              <a:rPr lang="ru-RU" sz="22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Устойчивость к ошибкам человека, исключение неоднозначностей при компиляции </a:t>
            </a:r>
          </a:p>
          <a:p>
            <a:r>
              <a:rPr lang="ru-RU" sz="1600" b="1" dirty="0" smtClean="0"/>
              <a:t>Устойчивость к входным данным</a:t>
            </a:r>
          </a:p>
          <a:p>
            <a:r>
              <a:rPr lang="ru-RU" sz="1600" b="1" dirty="0" smtClean="0"/>
              <a:t>Устойчивость к повреждению программы или данных  (сбой носителя, взлом)</a:t>
            </a:r>
          </a:p>
          <a:p>
            <a:r>
              <a:rPr lang="ru-RU" sz="1600" b="1" dirty="0" smtClean="0"/>
              <a:t>Не сложный синтаксис и функциональность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Область желательного </a:t>
            </a:r>
            <a:r>
              <a:rPr lang="ru-RU" sz="1600" dirty="0" smtClean="0"/>
              <a:t>применения ЯП </a:t>
            </a:r>
            <a:r>
              <a:rPr lang="ru-RU" sz="1600" dirty="0" smtClean="0"/>
              <a:t>— </a:t>
            </a:r>
            <a:r>
              <a:rPr lang="ru-RU" sz="1600" dirty="0" err="1" smtClean="0"/>
              <a:t>машинерия</a:t>
            </a:r>
            <a:r>
              <a:rPr lang="ru-RU" sz="1600" dirty="0" smtClean="0"/>
              <a:t>, транспорт, промышленные системы управления, </a:t>
            </a:r>
            <a:r>
              <a:rPr lang="ru-RU" sz="1600" dirty="0" err="1" smtClean="0"/>
              <a:t>IoT</a:t>
            </a:r>
            <a:r>
              <a:rPr lang="ru-RU" sz="1600" dirty="0" smtClean="0"/>
              <a:t>, </a:t>
            </a:r>
            <a:r>
              <a:rPr lang="ru-RU" sz="1600" dirty="0" err="1" smtClean="0"/>
              <a:t>эмбеддед</a:t>
            </a:r>
            <a:r>
              <a:rPr lang="ru-RU" sz="1600" dirty="0" smtClean="0"/>
              <a:t>, включая телефоны.</a:t>
            </a:r>
          </a:p>
          <a:p>
            <a:pPr>
              <a:buNone/>
            </a:pPr>
            <a:r>
              <a:rPr lang="ru-RU" sz="1100" dirty="0" smtClean="0"/>
              <a:t>//</a:t>
            </a:r>
            <a:r>
              <a:rPr lang="ru-RU" sz="1100" b="1" dirty="0" smtClean="0"/>
              <a:t> Интернет вещей</a:t>
            </a:r>
            <a:r>
              <a:rPr lang="ru-RU" sz="1100" dirty="0" smtClean="0"/>
              <a:t> (</a:t>
            </a:r>
            <a:r>
              <a:rPr lang="ru-RU" sz="1100" dirty="0" smtClean="0">
                <a:hlinkClick r:id="rId2" tooltip="Английский язык"/>
              </a:rPr>
              <a:t>англ.</a:t>
            </a:r>
            <a:r>
              <a:rPr lang="ru-RU" sz="1100" dirty="0" smtClean="0"/>
              <a:t> </a:t>
            </a:r>
            <a:r>
              <a:rPr lang="ru-RU" sz="1100" i="1" dirty="0" err="1" smtClean="0"/>
              <a:t>internet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of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things</a:t>
            </a:r>
            <a:r>
              <a:rPr lang="ru-RU" sz="1100" dirty="0" smtClean="0"/>
              <a:t>, </a:t>
            </a:r>
            <a:r>
              <a:rPr lang="ru-RU" sz="1100" b="1" i="1" dirty="0" err="1" smtClean="0"/>
              <a:t>IoT</a:t>
            </a:r>
            <a:r>
              <a:rPr lang="ru-RU" sz="1100" dirty="0" smtClean="0"/>
              <a:t>) — концепция </a:t>
            </a:r>
            <a:r>
              <a:rPr lang="ru-RU" sz="1100" dirty="0" smtClean="0">
                <a:hlinkClick r:id="rId3" tooltip="Компьютерная сеть"/>
              </a:rPr>
              <a:t>вычислительной сети</a:t>
            </a:r>
            <a:r>
              <a:rPr lang="ru-RU" sz="1100" dirty="0" smtClean="0"/>
              <a:t> физических предметов (</a:t>
            </a:r>
            <a:r>
              <a:rPr lang="ru-RU" sz="1100" i="1" dirty="0" smtClean="0"/>
              <a:t>«вещей»</a:t>
            </a:r>
            <a:r>
              <a:rPr lang="ru-RU" sz="1100" dirty="0" smtClean="0"/>
              <a:t>), оснащённых встроенными технологиями для взаимодействия друг с другом или с внешней средой</a:t>
            </a:r>
            <a:r>
              <a:rPr lang="ru-RU" sz="1100" baseline="30000" dirty="0" smtClean="0">
                <a:hlinkClick r:id="rId4"/>
              </a:rPr>
              <a:t>[1]</a:t>
            </a:r>
            <a:r>
              <a:rPr lang="ru-RU" sz="1100" dirty="0" smtClean="0"/>
              <a:t>, рассматривающая организацию таких сетей как явление, способное перестроить экономические и общественные процессы, исключающее из части действий и операций необходимость участия человека.</a:t>
            </a:r>
          </a:p>
          <a:p>
            <a:pPr>
              <a:buNone/>
            </a:pPr>
            <a:r>
              <a:rPr lang="ru-RU" sz="1100" dirty="0" smtClean="0"/>
              <a:t>//</a:t>
            </a:r>
            <a:r>
              <a:rPr lang="ru-RU" sz="1100" dirty="0" err="1" smtClean="0"/>
              <a:t>Windows</a:t>
            </a:r>
            <a:r>
              <a:rPr lang="ru-RU" sz="1100" dirty="0" smtClean="0"/>
              <a:t> XP </a:t>
            </a:r>
            <a:r>
              <a:rPr lang="ru-RU" sz="1100" b="1" dirty="0" err="1" smtClean="0"/>
              <a:t>Embedded</a:t>
            </a:r>
            <a:r>
              <a:rPr lang="ru-RU" sz="1100" dirty="0" smtClean="0"/>
              <a:t> — специальная версия </a:t>
            </a:r>
            <a:r>
              <a:rPr lang="ru-RU" sz="1100" dirty="0" err="1" smtClean="0"/>
              <a:t>Windows</a:t>
            </a:r>
            <a:r>
              <a:rPr lang="ru-RU" sz="1100" dirty="0" smtClean="0"/>
              <a:t> XP </a:t>
            </a:r>
            <a:r>
              <a:rPr lang="ru-RU" sz="1100" dirty="0" err="1" smtClean="0"/>
              <a:t>Professional</a:t>
            </a:r>
            <a:r>
              <a:rPr lang="ru-RU" sz="1100" dirty="0" smtClean="0"/>
              <a:t>, предназначенная для применения в тонких клиентах, банкоматах, платёжных терминалах, игровых автоматах и тому подобном (встраиваемая система).</a:t>
            </a:r>
            <a:endParaRPr lang="ru-RU" sz="1100" baseline="300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Язык должен быть компилируемым (как минимум </a:t>
            </a:r>
            <a:r>
              <a:rPr lang="ru-RU" sz="1600" dirty="0" err="1" smtClean="0"/>
              <a:t>Пи-компилируемым</a:t>
            </a:r>
            <a:r>
              <a:rPr lang="ru-RU" sz="1600" dirty="0" smtClean="0"/>
              <a:t>), чтобы все проверки максимально были выполнены на этапе компиляции без VS (</a:t>
            </a:r>
            <a:r>
              <a:rPr lang="ru-RU" sz="1600" dirty="0" err="1" smtClean="0"/>
              <a:t>Версус</a:t>
            </a:r>
            <a:r>
              <a:rPr lang="ru-RU" sz="1600" dirty="0" smtClean="0"/>
              <a:t>, далее по тексту негативное противопоставление) </a:t>
            </a:r>
            <a:r>
              <a:rPr lang="ru-RU" sz="800" dirty="0" smtClean="0"/>
              <a:t>(“у этого объекта нет такого свойства”)</a:t>
            </a:r>
            <a:r>
              <a:rPr lang="ru-RU" sz="1600" dirty="0" smtClean="0"/>
              <a:t> в </a:t>
            </a:r>
            <a:r>
              <a:rPr lang="ru-RU" sz="1600" dirty="0" err="1" smtClean="0"/>
              <a:t>рантайме</a:t>
            </a:r>
            <a:r>
              <a:rPr lang="ru-RU" sz="1600" dirty="0" smtClean="0"/>
              <a:t>. Даже </a:t>
            </a:r>
            <a:r>
              <a:rPr lang="ru-RU" sz="1600" dirty="0" err="1" smtClean="0"/>
              <a:t>скриптование</a:t>
            </a:r>
            <a:r>
              <a:rPr lang="ru-RU" sz="1600" dirty="0" smtClean="0"/>
              <a:t> описаний интерфейса уже приводят к обязательности полного покрытия тестами таких </a:t>
            </a:r>
            <a:r>
              <a:rPr lang="ru-RU" sz="1600" dirty="0" err="1" smtClean="0"/>
              <a:t>скриптов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600" dirty="0" smtClean="0"/>
              <a:t>Желательно иметь минимум JIT-компиляцию (во избежание лишних затрат на более мощное оборудование и т.д.).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100" dirty="0" smtClean="0"/>
              <a:t>//</a:t>
            </a:r>
            <a:r>
              <a:rPr lang="ru-RU" sz="1100" b="1" dirty="0" smtClean="0"/>
              <a:t> JIT-компиляция</a:t>
            </a:r>
            <a:r>
              <a:rPr lang="ru-RU" sz="1100" dirty="0" smtClean="0"/>
              <a:t> (</a:t>
            </a:r>
            <a:r>
              <a:rPr lang="ru-RU" sz="1100" dirty="0" smtClean="0">
                <a:hlinkClick r:id="rId2" tooltip="Английский язык"/>
              </a:rPr>
              <a:t>англ.</a:t>
            </a:r>
            <a:r>
              <a:rPr lang="ru-RU" sz="1100" dirty="0" smtClean="0"/>
              <a:t> </a:t>
            </a:r>
            <a:r>
              <a:rPr lang="ru-RU" sz="1100" i="1" dirty="0" err="1" smtClean="0"/>
              <a:t>Just-in-time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compilation</a:t>
            </a:r>
            <a:r>
              <a:rPr lang="ru-RU" sz="1100" dirty="0" smtClean="0"/>
              <a:t>, компиляция «на лету»), </a:t>
            </a:r>
            <a:r>
              <a:rPr lang="ru-RU" sz="1100" b="1" dirty="0" smtClean="0"/>
              <a:t>динамическая компиляция</a:t>
            </a:r>
            <a:r>
              <a:rPr lang="ru-RU" sz="1100" dirty="0" smtClean="0"/>
              <a:t> (</a:t>
            </a:r>
            <a:r>
              <a:rPr lang="ru-RU" sz="1100" dirty="0" smtClean="0">
                <a:hlinkClick r:id="rId2" tooltip="Английский язык"/>
              </a:rPr>
              <a:t>англ.</a:t>
            </a:r>
            <a:r>
              <a:rPr lang="ru-RU" sz="1100" dirty="0" smtClean="0"/>
              <a:t> </a:t>
            </a:r>
            <a:r>
              <a:rPr lang="ru-RU" sz="1100" i="1" dirty="0" err="1" smtClean="0"/>
              <a:t>dynamic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translation</a:t>
            </a:r>
            <a:r>
              <a:rPr lang="ru-RU" sz="1100" dirty="0" smtClean="0"/>
              <a:t>) — технология увеличения производительности программных систем, использующих </a:t>
            </a:r>
            <a:r>
              <a:rPr lang="ru-RU" sz="1100" dirty="0" smtClean="0">
                <a:hlinkClick r:id="rId5" tooltip="Байт-код"/>
              </a:rPr>
              <a:t>байт-код</a:t>
            </a:r>
            <a:r>
              <a:rPr lang="ru-RU" sz="1100" dirty="0" smtClean="0"/>
              <a:t>, путём компиляции байт-кода в </a:t>
            </a:r>
            <a:r>
              <a:rPr lang="ru-RU" sz="1100" dirty="0" smtClean="0">
                <a:hlinkClick r:id="rId6" tooltip="Машинный код"/>
              </a:rPr>
              <a:t>машинный код</a:t>
            </a:r>
            <a:r>
              <a:rPr lang="ru-RU" sz="1100" dirty="0" smtClean="0"/>
              <a:t> или в другой формат непосредственно во время работы программы. Таким образом достигается высокая скорость выполнения по сравнению с интерпретируемым байт-кодом (сравнимая с компилируемыми языками) за счёт увеличения потребления памяти (для хранения результатов компиляции) и затрат времени на компиляцию.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600" b="1" dirty="0" smtClean="0"/>
              <a:t>Chicken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Автором языка программирования </a:t>
            </a:r>
            <a:r>
              <a:rPr lang="ru-RU" sz="1600" dirty="0" err="1" smtClean="0"/>
              <a:t>Chicken</a:t>
            </a:r>
            <a:r>
              <a:rPr lang="ru-RU" sz="1600" dirty="0" smtClean="0"/>
              <a:t> стал </a:t>
            </a:r>
            <a:r>
              <a:rPr lang="ru-RU" sz="1600" dirty="0" err="1" smtClean="0"/>
              <a:t>Торбьёрн</a:t>
            </a:r>
            <a:r>
              <a:rPr lang="ru-RU" sz="1600" dirty="0" smtClean="0"/>
              <a:t> </a:t>
            </a:r>
            <a:r>
              <a:rPr lang="ru-RU" sz="1600" dirty="0" err="1" smtClean="0"/>
              <a:t>Сёдерштедт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Составляющими языка являются «</a:t>
            </a:r>
            <a:r>
              <a:rPr lang="ru-RU" sz="1600" dirty="0" err="1" smtClean="0"/>
              <a:t>chicken</a:t>
            </a:r>
            <a:r>
              <a:rPr lang="ru-RU" sz="1600" dirty="0" smtClean="0"/>
              <a:t>», « » (пробел) и «\</a:t>
            </a:r>
            <a:r>
              <a:rPr lang="ru-RU" sz="1600" dirty="0" err="1" smtClean="0"/>
              <a:t>n</a:t>
            </a:r>
            <a:r>
              <a:rPr lang="ru-RU" sz="1600" dirty="0" smtClean="0"/>
              <a:t>». В каждой строке определенное число «</a:t>
            </a:r>
            <a:r>
              <a:rPr lang="ru-RU" sz="1600" dirty="0" err="1" smtClean="0"/>
              <a:t>chicken</a:t>
            </a:r>
            <a:r>
              <a:rPr lang="ru-RU" sz="1600" dirty="0" smtClean="0"/>
              <a:t>» разделенных пробелами, от числа «</a:t>
            </a:r>
            <a:r>
              <a:rPr lang="ru-RU" sz="1600" dirty="0" err="1" smtClean="0"/>
              <a:t>chicken</a:t>
            </a:r>
            <a:r>
              <a:rPr lang="ru-RU" sz="1600" dirty="0" smtClean="0"/>
              <a:t>» зависит какая команда будет исполнятся.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Инструкции загружаются в стек, где они и выполняются, что позволяет вводить произвольный код и выполнять его с помощью скачка. Поскольку стек программы не ограничен, то есть возможность </a:t>
            </a:r>
            <a:r>
              <a:rPr lang="ru-RU" sz="1600" dirty="0" err="1" smtClean="0"/>
              <a:t>само-модифицирования</a:t>
            </a:r>
            <a:r>
              <a:rPr lang="ru-RU" sz="1600" dirty="0" smtClean="0"/>
              <a:t> кода.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Пользователь может предоставить вводные данные перед выполнением программы. Они сохранятся в одном из двух регистров.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Стек разделен на три сегмента.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Первый сегмент</a:t>
            </a:r>
            <a:r>
              <a:rPr lang="ru-RU" sz="1600" dirty="0" smtClean="0"/>
              <a:t> состоит из 2 регистров. Один просто указывает на сам стек. Другой — содержит вводные данные пользователя, которые чаще всего представлены строкой. Эти регистры используются инструкцией LOAD.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Второй сегмент</a:t>
            </a:r>
            <a:r>
              <a:rPr lang="ru-RU" sz="1600" dirty="0" smtClean="0"/>
              <a:t> содержит загруженный код. Для каждой строки кода есть ячейка в стеке, которая содержит информацию сколько «</a:t>
            </a:r>
            <a:r>
              <a:rPr lang="ru-RU" sz="1600" dirty="0" err="1" smtClean="0"/>
              <a:t>chicken</a:t>
            </a:r>
            <a:r>
              <a:rPr lang="ru-RU" sz="1600" dirty="0" smtClean="0"/>
              <a:t>» в строке. Этот сегмент используется для исполнения программы. Он автоматически останавливается инструкцией EXIT.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Третий сегмент</a:t>
            </a:r>
            <a:r>
              <a:rPr lang="ru-RU" sz="1600" dirty="0" smtClean="0"/>
              <a:t> содержит фактический стек программы. Когда инструкции выполняются, они извлекают значения в этом месте. А поскольку сегменты не изолированы, то существует возможность изменять значения в коде.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Whitespace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Очень необычный язык, </a:t>
            </a:r>
            <a:r>
              <a:rPr lang="ru-RU" sz="1600" dirty="0" err="1" smtClean="0"/>
              <a:t>выпущеный</a:t>
            </a:r>
            <a:r>
              <a:rPr lang="ru-RU" sz="1600" dirty="0" smtClean="0"/>
              <a:t> в 2003 году в честь Дня Смеха (1 апреля) Эдвином </a:t>
            </a:r>
            <a:r>
              <a:rPr lang="ru-RU" sz="1600" dirty="0" err="1" smtClean="0"/>
              <a:t>Брэди</a:t>
            </a:r>
            <a:r>
              <a:rPr lang="ru-RU" sz="1600" dirty="0" smtClean="0"/>
              <a:t> и </a:t>
            </a:r>
            <a:r>
              <a:rPr lang="ru-RU" sz="1600" dirty="0" err="1" smtClean="0"/>
              <a:t>Крисом</a:t>
            </a:r>
            <a:r>
              <a:rPr lang="ru-RU" sz="1600" dirty="0" smtClean="0"/>
              <a:t> Моррисом. Основной чертой этого языка является его «скрытность». Дело в том, что команды и строки кода формируются путем использования исключительно пробелов, табуляции и переходом на новую строку.</a:t>
            </a:r>
          </a:p>
          <a:p>
            <a:pPr>
              <a:buNone/>
            </a:pPr>
            <a:r>
              <a:rPr lang="ru-RU" sz="1600" dirty="0" smtClean="0"/>
              <a:t>Вот как выглядит «</a:t>
            </a:r>
            <a:r>
              <a:rPr lang="ru-RU" sz="1600" dirty="0" err="1" smtClean="0"/>
              <a:t>Hello</a:t>
            </a:r>
            <a:r>
              <a:rPr lang="ru-RU" sz="1600" dirty="0" smtClean="0"/>
              <a:t>, </a:t>
            </a:r>
            <a:r>
              <a:rPr lang="ru-RU" sz="1600" dirty="0" err="1" smtClean="0"/>
              <a:t>World</a:t>
            </a:r>
            <a:r>
              <a:rPr lang="ru-RU" sz="1600" dirty="0" smtClean="0"/>
              <a:t>!» (синий — табуляция, красный — пробелы)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42576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143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 err="1" smtClean="0"/>
              <a:t>Befunge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В далеком 1993 году </a:t>
            </a:r>
            <a:r>
              <a:rPr lang="ru-RU" sz="1600" dirty="0" err="1" smtClean="0"/>
              <a:t>Крис</a:t>
            </a:r>
            <a:r>
              <a:rPr lang="ru-RU" sz="1600" dirty="0" smtClean="0"/>
              <a:t> Пресс поставил перед собой задачу разработать самый сложный для компиляции язык программирования. Так и появился </a:t>
            </a:r>
            <a:r>
              <a:rPr lang="ru-RU" sz="1600" dirty="0" err="1" smtClean="0"/>
              <a:t>Befunge</a:t>
            </a:r>
            <a:r>
              <a:rPr lang="ru-RU" sz="1600" dirty="0" smtClean="0"/>
              <a:t>. Сложность достигается за счет команд </a:t>
            </a:r>
            <a:r>
              <a:rPr lang="ru-RU" sz="1600" dirty="0" err="1" smtClean="0"/>
              <a:t>p</a:t>
            </a:r>
            <a:r>
              <a:rPr lang="ru-RU" sz="1600" dirty="0" smtClean="0"/>
              <a:t> и </a:t>
            </a:r>
            <a:r>
              <a:rPr lang="ru-RU" sz="1600" dirty="0" err="1" smtClean="0"/>
              <a:t>g</a:t>
            </a:r>
            <a:r>
              <a:rPr lang="ru-RU" sz="1600" dirty="0" smtClean="0"/>
              <a:t>, которые модифицируют текст программы.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Версия языка 1993 года была ограничена таблицей 25х80 (стандартный размер текстового экрана), потому эта версия не может быть </a:t>
            </a:r>
            <a:r>
              <a:rPr lang="ru-RU" sz="1600" dirty="0" err="1" smtClean="0"/>
              <a:t>тьюринг-полной</a:t>
            </a:r>
            <a:r>
              <a:rPr lang="ru-RU" sz="1600" dirty="0" smtClean="0"/>
              <a:t>. Если же таблица будет бесконечной, то </a:t>
            </a:r>
            <a:r>
              <a:rPr lang="ru-RU" sz="1600" dirty="0" err="1" smtClean="0"/>
              <a:t>Befunge</a:t>
            </a:r>
            <a:r>
              <a:rPr lang="ru-RU" sz="1600" dirty="0" smtClean="0"/>
              <a:t> будет </a:t>
            </a:r>
            <a:r>
              <a:rPr lang="ru-RU" sz="1600" dirty="0" err="1" smtClean="0"/>
              <a:t>тьюринг-полным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5729306" cy="364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600" b="1" dirty="0" smtClean="0"/>
              <a:t>Подробное описание команд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Каждая из команд кодируется под видом символа из таблицы ASCII (см. рисунок выше).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Команды сгруппированы по типу действия.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Перемещение: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&gt;</a:t>
            </a:r>
            <a:r>
              <a:rPr lang="ru-RU" sz="1600" dirty="0" smtClean="0"/>
              <a:t> — вправо</a:t>
            </a:r>
            <a:br>
              <a:rPr lang="ru-RU" sz="1600" dirty="0" smtClean="0"/>
            </a:br>
            <a:r>
              <a:rPr lang="ru-RU" sz="1600" b="1" dirty="0" smtClean="0"/>
              <a:t>&lt;</a:t>
            </a:r>
            <a:r>
              <a:rPr lang="ru-RU" sz="1600" dirty="0" smtClean="0"/>
              <a:t> — влево</a:t>
            </a:r>
            <a:br>
              <a:rPr lang="ru-RU" sz="1600" dirty="0" smtClean="0"/>
            </a:br>
            <a:r>
              <a:rPr lang="ru-RU" sz="1600" b="1" dirty="0" smtClean="0"/>
              <a:t>^</a:t>
            </a:r>
            <a:r>
              <a:rPr lang="ru-RU" sz="1600" dirty="0" smtClean="0"/>
              <a:t> — вверх</a:t>
            </a:r>
            <a:br>
              <a:rPr lang="ru-RU" sz="1600" dirty="0" smtClean="0"/>
            </a:br>
            <a:r>
              <a:rPr lang="ru-RU" sz="1600" b="1" dirty="0" err="1" smtClean="0"/>
              <a:t>v</a:t>
            </a:r>
            <a:r>
              <a:rPr lang="ru-RU" sz="1600" dirty="0" smtClean="0"/>
              <a:t> — вниз</a:t>
            </a:r>
            <a:br>
              <a:rPr lang="ru-RU" sz="1600" dirty="0" smtClean="0"/>
            </a:br>
            <a:r>
              <a:rPr lang="ru-RU" sz="1600" b="1" dirty="0" smtClean="0"/>
              <a:t>_</a:t>
            </a:r>
            <a:r>
              <a:rPr lang="ru-RU" sz="1600" dirty="0" smtClean="0"/>
              <a:t> — вправо, если на вершине стека 0, иначе — влево</a:t>
            </a:r>
            <a:br>
              <a:rPr lang="ru-RU" sz="1600" dirty="0" smtClean="0"/>
            </a:br>
            <a:r>
              <a:rPr lang="ru-RU" sz="1600" b="1" dirty="0" smtClean="0"/>
              <a:t>|</a:t>
            </a:r>
            <a:r>
              <a:rPr lang="ru-RU" sz="1600" dirty="0" smtClean="0"/>
              <a:t> — вниз, если на вершине стека 0, иначе — вверх</a:t>
            </a:r>
            <a:br>
              <a:rPr lang="ru-RU" sz="1600" dirty="0" smtClean="0"/>
            </a:br>
            <a:r>
              <a:rPr lang="ru-RU" sz="1600" b="1" dirty="0" smtClean="0"/>
              <a:t>?</a:t>
            </a:r>
            <a:r>
              <a:rPr lang="ru-RU" sz="1600" dirty="0" smtClean="0"/>
              <a:t> — в случайном направлении</a:t>
            </a:r>
            <a:br>
              <a:rPr lang="ru-RU" sz="1600" dirty="0" smtClean="0"/>
            </a:br>
            <a:r>
              <a:rPr lang="ru-RU" sz="1600" b="1" dirty="0" smtClean="0"/>
              <a:t>#</a:t>
            </a:r>
            <a:r>
              <a:rPr lang="ru-RU" sz="1600" dirty="0" smtClean="0"/>
              <a:t> — пропустить следующую ячейку</a:t>
            </a:r>
            <a:br>
              <a:rPr lang="ru-RU" sz="1600" dirty="0" smtClean="0"/>
            </a:br>
            <a:r>
              <a:rPr lang="ru-RU" sz="1600" b="1" dirty="0" smtClean="0"/>
              <a:t>@</a:t>
            </a:r>
            <a:r>
              <a:rPr lang="ru-RU" sz="1600" dirty="0" smtClean="0"/>
              <a:t> — конец программы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Манипуляции со стеком: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:</a:t>
            </a:r>
            <a:r>
              <a:rPr lang="ru-RU" sz="1600" dirty="0" smtClean="0"/>
              <a:t> — Поместить в стек копию вершины (</a:t>
            </a:r>
            <a:r>
              <a:rPr lang="ru-RU" sz="1600" dirty="0" err="1" smtClean="0"/>
              <a:t>forth:DUP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b="1" dirty="0" smtClean="0"/>
              <a:t>\</a:t>
            </a:r>
            <a:r>
              <a:rPr lang="ru-RU" sz="1600" dirty="0" smtClean="0"/>
              <a:t> — Поменять местами вершину и </a:t>
            </a:r>
            <a:r>
              <a:rPr lang="ru-RU" sz="1600" dirty="0" err="1" smtClean="0"/>
              <a:t>подвершину</a:t>
            </a:r>
            <a:r>
              <a:rPr lang="ru-RU" sz="1600" dirty="0" smtClean="0"/>
              <a:t> (</a:t>
            </a:r>
            <a:r>
              <a:rPr lang="ru-RU" sz="1600" dirty="0" err="1" smtClean="0"/>
              <a:t>forth:SWAP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b="1" dirty="0" smtClean="0"/>
              <a:t>$</a:t>
            </a:r>
            <a:r>
              <a:rPr lang="ru-RU" sz="1600" dirty="0" smtClean="0"/>
              <a:t> — Удалить вершину (</a:t>
            </a:r>
            <a:r>
              <a:rPr lang="ru-RU" sz="1600" dirty="0" err="1" smtClean="0"/>
              <a:t>forth:DROP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Модификация кода программы: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p</a:t>
            </a:r>
            <a:r>
              <a:rPr lang="ru-RU" sz="1600" b="1" dirty="0" smtClean="0"/>
              <a:t> «PUT»</a:t>
            </a:r>
            <a:r>
              <a:rPr lang="ru-RU" sz="1600" dirty="0" smtClean="0"/>
              <a:t> — со стека извлекаются координаты ячейки и ASCII-код символа, который помещается по этим координатам</a:t>
            </a:r>
            <a:br>
              <a:rPr lang="ru-RU" sz="1600" dirty="0" smtClean="0"/>
            </a:br>
            <a:r>
              <a:rPr lang="ru-RU" sz="1600" b="1" dirty="0" err="1" smtClean="0"/>
              <a:t>g</a:t>
            </a:r>
            <a:r>
              <a:rPr lang="ru-RU" sz="1600" b="1" dirty="0" smtClean="0"/>
              <a:t> «GET»</a:t>
            </a:r>
            <a:r>
              <a:rPr lang="ru-RU" sz="1600" dirty="0" smtClean="0"/>
              <a:t> — со стека извлекаются координаты ячейки; ASCII-код символа по этим координатам помещается в стек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Константы: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0-9</a:t>
            </a:r>
            <a:r>
              <a:rPr lang="ru-RU" sz="1600" dirty="0" smtClean="0"/>
              <a:t> — Поместить число в стек</a:t>
            </a:r>
            <a:br>
              <a:rPr lang="ru-RU" sz="1600" dirty="0" smtClean="0"/>
            </a:br>
            <a:r>
              <a:rPr lang="ru-RU" sz="1600" b="1" dirty="0" smtClean="0"/>
              <a:t>"</a:t>
            </a:r>
            <a:r>
              <a:rPr lang="ru-RU" sz="1600" dirty="0" smtClean="0"/>
              <a:t> — Начало/конец символьного режима, в котором ASCII-коды всех текущих символов программы помещаются в стек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600" dirty="0" smtClean="0"/>
              <a:t>Стековые арифметические операции: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+</a:t>
            </a:r>
            <a:r>
              <a:rPr lang="ru-RU" sz="1600" dirty="0" smtClean="0"/>
              <a:t> — Сложение вершины и </a:t>
            </a:r>
            <a:r>
              <a:rPr lang="ru-RU" sz="1600" dirty="0" err="1" smtClean="0"/>
              <a:t>подвершины</a:t>
            </a:r>
            <a:r>
              <a:rPr lang="ru-RU" sz="1600" dirty="0" smtClean="0"/>
              <a:t> (</a:t>
            </a:r>
            <a:r>
              <a:rPr lang="ru-RU" sz="1600" dirty="0" err="1" smtClean="0"/>
              <a:t>forth:+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b="1" dirty="0" smtClean="0"/>
              <a:t>-</a:t>
            </a:r>
            <a:r>
              <a:rPr lang="ru-RU" sz="1600" dirty="0" smtClean="0"/>
              <a:t> — Вычитание вершины и </a:t>
            </a:r>
            <a:r>
              <a:rPr lang="ru-RU" sz="1600" dirty="0" err="1" smtClean="0"/>
              <a:t>подвершины</a:t>
            </a:r>
            <a:r>
              <a:rPr lang="ru-RU" sz="1600" dirty="0" smtClean="0"/>
              <a:t> (</a:t>
            </a:r>
            <a:r>
              <a:rPr lang="ru-RU" sz="1600" dirty="0" err="1" smtClean="0"/>
              <a:t>forth</a:t>
            </a:r>
            <a:r>
              <a:rPr lang="ru-RU" sz="1600" dirty="0" smtClean="0"/>
              <a:t>:-)</a:t>
            </a:r>
            <a:br>
              <a:rPr lang="ru-RU" sz="1600" dirty="0" smtClean="0"/>
            </a:br>
            <a:r>
              <a:rPr lang="ru-RU" sz="1600" b="1" dirty="0" smtClean="0"/>
              <a:t>*</a:t>
            </a:r>
            <a:r>
              <a:rPr lang="ru-RU" sz="1600" dirty="0" smtClean="0"/>
              <a:t> — Умножение вершины и </a:t>
            </a:r>
            <a:r>
              <a:rPr lang="ru-RU" sz="1600" dirty="0" err="1" smtClean="0"/>
              <a:t>подвершины</a:t>
            </a:r>
            <a:r>
              <a:rPr lang="ru-RU" sz="1600" dirty="0" smtClean="0"/>
              <a:t> (</a:t>
            </a:r>
            <a:r>
              <a:rPr lang="ru-RU" sz="1600" dirty="0" err="1" smtClean="0"/>
              <a:t>forth</a:t>
            </a:r>
            <a:r>
              <a:rPr lang="ru-RU" sz="1600" dirty="0" smtClean="0"/>
              <a:t>:*)</a:t>
            </a:r>
            <a:br>
              <a:rPr lang="ru-RU" sz="1600" dirty="0" smtClean="0"/>
            </a:br>
            <a:r>
              <a:rPr lang="ru-RU" sz="1600" b="1" dirty="0" smtClean="0"/>
              <a:t>/</a:t>
            </a:r>
            <a:r>
              <a:rPr lang="ru-RU" sz="1600" dirty="0" smtClean="0"/>
              <a:t> — Целочисленное деление (</a:t>
            </a:r>
            <a:r>
              <a:rPr lang="ru-RU" sz="1600" dirty="0" err="1" smtClean="0"/>
              <a:t>forth</a:t>
            </a:r>
            <a:r>
              <a:rPr lang="ru-RU" sz="1600" dirty="0" smtClean="0"/>
              <a:t>:/)</a:t>
            </a:r>
            <a:br>
              <a:rPr lang="ru-RU" sz="1600" dirty="0" smtClean="0"/>
            </a:br>
            <a:r>
              <a:rPr lang="ru-RU" sz="1600" b="1" dirty="0" smtClean="0"/>
              <a:t>%</a:t>
            </a:r>
            <a:r>
              <a:rPr lang="ru-RU" sz="1600" dirty="0" smtClean="0"/>
              <a:t> — Остаток от деления (</a:t>
            </a:r>
            <a:r>
              <a:rPr lang="ru-RU" sz="1600" dirty="0" err="1" smtClean="0"/>
              <a:t>forth:MOD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Стековые логические операции: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!</a:t>
            </a:r>
            <a:r>
              <a:rPr lang="ru-RU" sz="1600" dirty="0" smtClean="0"/>
              <a:t> — Отрицание: нуль на вершине заменяется на 1, ненулевое значение — на 0 (forth:0=)</a:t>
            </a:r>
            <a:br>
              <a:rPr lang="ru-RU" sz="1600" dirty="0" smtClean="0"/>
            </a:br>
            <a:r>
              <a:rPr lang="ru-RU" sz="1600" b="1" dirty="0" smtClean="0"/>
              <a:t>`</a:t>
            </a:r>
            <a:r>
              <a:rPr lang="ru-RU" sz="1600" dirty="0" smtClean="0"/>
              <a:t> — Сравнение «больше, чем»: если </a:t>
            </a:r>
            <a:r>
              <a:rPr lang="ru-RU" sz="1600" dirty="0" err="1" smtClean="0"/>
              <a:t>подвершина</a:t>
            </a:r>
            <a:r>
              <a:rPr lang="ru-RU" sz="1600" dirty="0" smtClean="0"/>
              <a:t> больше вершины, в стек помещается 1, иначе 0 (</a:t>
            </a:r>
            <a:r>
              <a:rPr lang="ru-RU" sz="1600" dirty="0" err="1" smtClean="0"/>
              <a:t>forth</a:t>
            </a:r>
            <a:r>
              <a:rPr lang="ru-RU" sz="1600" dirty="0" smtClean="0"/>
              <a:t>:&gt;)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Ввод-вывод: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&amp;</a:t>
            </a:r>
            <a:r>
              <a:rPr lang="ru-RU" sz="1600" dirty="0" smtClean="0"/>
              <a:t> — Запросить у пользователя число и поместить его в стек</a:t>
            </a:r>
            <a:br>
              <a:rPr lang="ru-RU" sz="1600" dirty="0" smtClean="0"/>
            </a:br>
            <a:r>
              <a:rPr lang="ru-RU" sz="1600" b="1" dirty="0" smtClean="0"/>
              <a:t>~</a:t>
            </a:r>
            <a:r>
              <a:rPr lang="ru-RU" sz="1600" dirty="0" smtClean="0"/>
              <a:t> — Запросить у пользователя символ и поместить в стек его ASCII-код</a:t>
            </a:r>
            <a:br>
              <a:rPr lang="ru-RU" sz="1600" dirty="0" smtClean="0"/>
            </a:br>
            <a:r>
              <a:rPr lang="ru-RU" sz="1600" b="1" dirty="0" smtClean="0"/>
              <a:t>.</a:t>
            </a:r>
            <a:r>
              <a:rPr lang="ru-RU" sz="1600" dirty="0" smtClean="0"/>
              <a:t> — Распечатать вершину стека как целое число (</a:t>
            </a:r>
            <a:r>
              <a:rPr lang="ru-RU" sz="1600" dirty="0" err="1" smtClean="0"/>
              <a:t>forth</a:t>
            </a:r>
            <a:r>
              <a:rPr lang="ru-RU" sz="1600" dirty="0" smtClean="0"/>
              <a:t>:.)</a:t>
            </a:r>
            <a:br>
              <a:rPr lang="ru-RU" sz="1600" dirty="0" smtClean="0"/>
            </a:br>
            <a:r>
              <a:rPr lang="ru-RU" sz="1600" b="1" dirty="0" smtClean="0"/>
              <a:t>,</a:t>
            </a:r>
            <a:r>
              <a:rPr lang="ru-RU" sz="1600" dirty="0" smtClean="0"/>
              <a:t> — Распечатать символ, соответствующий ASCII-коду на вершине стека (</a:t>
            </a:r>
            <a:r>
              <a:rPr lang="ru-RU" sz="1600" dirty="0" err="1" smtClean="0"/>
              <a:t>forth:EMIT</a:t>
            </a:r>
            <a:r>
              <a:rPr lang="ru-RU" sz="1600" dirty="0" smtClean="0"/>
              <a:t>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Код программы «</a:t>
            </a:r>
            <a:r>
              <a:rPr lang="en-US" sz="1600" dirty="0" smtClean="0"/>
              <a:t>Hello, World!» </a:t>
            </a:r>
            <a:r>
              <a:rPr lang="ru-RU" sz="1600" dirty="0" smtClean="0"/>
              <a:t>на языке </a:t>
            </a:r>
            <a:r>
              <a:rPr lang="en-US" sz="1600" dirty="0" err="1" smtClean="0"/>
              <a:t>Befunge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smtClean="0"/>
              <a:t>&gt; v</a:t>
            </a:r>
            <a:br>
              <a:rPr lang="en-US" sz="1600" dirty="0" smtClean="0"/>
            </a:br>
            <a:r>
              <a:rPr lang="en-US" sz="1600" dirty="0" smtClean="0"/>
              <a:t>@,,,,,,,,,,,,«Hello World!»&lt;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Последовательность Фибоначчи (первые 14 чисел):</a:t>
            </a:r>
            <a:br>
              <a:rPr lang="ru-RU" sz="1600" dirty="0" smtClean="0"/>
            </a:br>
            <a:r>
              <a:rPr lang="ru-RU" sz="1600" dirty="0" smtClean="0"/>
              <a:t>62*1+</a:t>
            </a:r>
            <a:r>
              <a:rPr lang="en-US" sz="1600" dirty="0" smtClean="0"/>
              <a:t>v&gt;01p001&gt;+v&gt;\:02p\:02gv</a:t>
            </a:r>
            <a:br>
              <a:rPr lang="en-US" sz="1600" dirty="0" smtClean="0"/>
            </a:br>
            <a:r>
              <a:rPr lang="en-US" sz="1600" dirty="0" smtClean="0"/>
              <a:t>0 ^ &lt;</a:t>
            </a:r>
            <a:br>
              <a:rPr lang="en-US" sz="1600" dirty="0" smtClean="0"/>
            </a:br>
            <a:r>
              <a:rPr lang="en-US" sz="1600" dirty="0" smtClean="0"/>
              <a:t>. :p</a:t>
            </a:r>
            <a:br>
              <a:rPr lang="en-US" sz="1600" dirty="0" smtClean="0"/>
            </a:br>
            <a:r>
              <a:rPr lang="en-US" sz="1600" dirty="0" smtClean="0"/>
              <a:t>» .1</a:t>
            </a:r>
            <a:br>
              <a:rPr lang="en-US" sz="1600" dirty="0" smtClean="0"/>
            </a:br>
            <a:r>
              <a:rPr lang="en-US" sz="1600" dirty="0" smtClean="0"/>
              <a:t>v 0," "&lt;0</a:t>
            </a:r>
            <a:br>
              <a:rPr lang="en-US" sz="1600" dirty="0" smtClean="0"/>
            </a:br>
            <a:r>
              <a:rPr lang="en-US" sz="1600" dirty="0" smtClean="0"/>
              <a:t>" &gt;1g12-+:|</a:t>
            </a:r>
            <a:br>
              <a:rPr lang="en-US" sz="1600" dirty="0" smtClean="0"/>
            </a:br>
            <a:r>
              <a:rPr lang="en-US" sz="1600" dirty="0" smtClean="0"/>
              <a:t>, @</a:t>
            </a:r>
            <a:br>
              <a:rPr lang="en-US" sz="1600" dirty="0" smtClean="0"/>
            </a:br>
            <a:r>
              <a:rPr lang="en-US" sz="1600" dirty="0" smtClean="0"/>
              <a:t>&gt;^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/>
              <a:t>Piet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Наверное, самый визуализированный эзотерический язык программирования. </a:t>
            </a:r>
          </a:p>
          <a:p>
            <a:pPr>
              <a:buNone/>
            </a:pPr>
            <a:r>
              <a:rPr lang="ru-RU" sz="1600" dirty="0" smtClean="0"/>
              <a:t>        Был создан Давидом </a:t>
            </a:r>
            <a:r>
              <a:rPr lang="ru-RU" sz="1600" dirty="0" err="1" smtClean="0"/>
              <a:t>Морган-Маром</a:t>
            </a:r>
            <a:r>
              <a:rPr lang="ru-RU" sz="1600" dirty="0" smtClean="0"/>
              <a:t> и назван в честь нидерландского художника Пита </a:t>
            </a:r>
            <a:r>
              <a:rPr lang="ru-RU" sz="1600" dirty="0" err="1" smtClean="0"/>
              <a:t>Мондриана</a:t>
            </a:r>
            <a:r>
              <a:rPr lang="ru-RU" sz="1600" dirty="0" smtClean="0"/>
              <a:t>. Программы, написанные на данном языке, выглядят как разноцветные картинки, своего рода картины в стиле абстракционизма.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Основой данного языка является 20 цветов, 18 из которых связаны между собой в двух циклах:</a:t>
            </a:r>
            <a:br>
              <a:rPr lang="ru-RU" sz="1400" dirty="0" smtClean="0"/>
            </a:br>
            <a:r>
              <a:rPr lang="ru-RU" sz="1400" dirty="0" smtClean="0"/>
              <a:t>Цикл оттенков: красный → жёлтый → зелёный → голубой → синий → фиолетовый → красный</a:t>
            </a:r>
            <a:br>
              <a:rPr lang="ru-RU" sz="1400" dirty="0" smtClean="0"/>
            </a:br>
            <a:r>
              <a:rPr lang="ru-RU" sz="1400" dirty="0" smtClean="0"/>
              <a:t>Цикл яркости: светлый → нормальный → тёмный → светлый</a:t>
            </a:r>
            <a:br>
              <a:rPr lang="ru-RU" sz="1400" dirty="0" smtClean="0"/>
            </a:br>
            <a:r>
              <a:rPr lang="ru-RU" sz="1400" dirty="0" smtClean="0"/>
              <a:t>Последние 2 цвета (белый и черный) в циклах участия не берут.</a:t>
            </a:r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en-US" sz="1400" dirty="0" smtClean="0"/>
              <a:t>«Hello, World!» </a:t>
            </a:r>
            <a:r>
              <a:rPr lang="ru-RU" sz="1400" dirty="0" smtClean="0"/>
              <a:t>на языке </a:t>
            </a:r>
            <a:r>
              <a:rPr lang="en-US" sz="1400" dirty="0" smtClean="0"/>
              <a:t>Piet: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429000"/>
            <a:ext cx="3143251" cy="315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err="1" smtClean="0"/>
              <a:t>Malbolge</a:t>
            </a: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Название языка - это название восьмого круга ада в «Божественной комедии» Данте, а еще и потому, что на этом языке практически невозможно написать нормальную программу. Для чего, собственно, он и был создан Беном </a:t>
            </a:r>
            <a:r>
              <a:rPr lang="ru-RU" sz="1600" dirty="0" err="1" smtClean="0"/>
              <a:t>Олмстедом</a:t>
            </a:r>
            <a:r>
              <a:rPr lang="ru-RU" sz="1600" dirty="0" smtClean="0"/>
              <a:t> в 1998 году.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500" b="1" dirty="0" smtClean="0"/>
              <a:t>Структура языка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Дело в том, что </a:t>
            </a:r>
            <a:r>
              <a:rPr lang="ru-RU" sz="1500" dirty="0" err="1" smtClean="0"/>
              <a:t>Malbolge</a:t>
            </a:r>
            <a:r>
              <a:rPr lang="ru-RU" sz="1500" dirty="0" smtClean="0"/>
              <a:t> это машинный язык для интерпретаторов, работающих в троичной системе исчисления. 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Регистры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В </a:t>
            </a:r>
            <a:r>
              <a:rPr lang="ru-RU" sz="1500" dirty="0" err="1" smtClean="0"/>
              <a:t>интерпритаторе</a:t>
            </a:r>
            <a:r>
              <a:rPr lang="ru-RU" sz="1500" dirty="0" smtClean="0"/>
              <a:t> </a:t>
            </a:r>
            <a:r>
              <a:rPr lang="ru-RU" sz="1500" dirty="0" err="1" smtClean="0"/>
              <a:t>Malbolge</a:t>
            </a:r>
            <a:r>
              <a:rPr lang="ru-RU" sz="1500" dirty="0" smtClean="0"/>
              <a:t> имеется 3 регистра — </a:t>
            </a:r>
            <a:r>
              <a:rPr lang="ru-RU" sz="1500" dirty="0" err="1" smtClean="0"/>
              <a:t>a</a:t>
            </a:r>
            <a:r>
              <a:rPr lang="ru-RU" sz="1500" dirty="0" smtClean="0"/>
              <a:t>, </a:t>
            </a:r>
            <a:r>
              <a:rPr lang="ru-RU" sz="1500" dirty="0" err="1" smtClean="0"/>
              <a:t>c</a:t>
            </a:r>
            <a:r>
              <a:rPr lang="ru-RU" sz="1500" dirty="0" smtClean="0"/>
              <a:t> и </a:t>
            </a:r>
            <a:r>
              <a:rPr lang="ru-RU" sz="1500" dirty="0" err="1" smtClean="0"/>
              <a:t>d</a:t>
            </a:r>
            <a:r>
              <a:rPr lang="ru-RU" sz="1500" dirty="0" smtClean="0"/>
              <a:t>. 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С</a:t>
            </a:r>
            <a:r>
              <a:rPr lang="ru-RU" sz="1500" dirty="0" smtClean="0"/>
              <a:t> — регистр кода, указывает на текущую программу.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D</a:t>
            </a:r>
            <a:r>
              <a:rPr lang="ru-RU" sz="1500" dirty="0" smtClean="0"/>
              <a:t> — регистр данных, управляет данными.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А</a:t>
            </a:r>
            <a:r>
              <a:rPr lang="ru-RU" sz="1500" dirty="0" smtClean="0"/>
              <a:t> — аккумулятор, также некоторые команды используют его для манипуляции с данными.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Память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Память интерпретатора равна 59049 (3в10 степени) ячеек с числами из 10 троичных цифр. При этом ячейки с адресом от 0 до 59048 имеют соответствующие значения (от 0 до 59048). Когда программа запускается, начало памяти заполняется ASCII-кодами символов ее исходного кода. Игнорируются пустые пространства (пробел, табуляция, перенос на новую строку). Остаток памяти заполняется, использую операцию </a:t>
            </a:r>
            <a:r>
              <a:rPr lang="ru-RU" sz="1500" dirty="0" err="1" smtClean="0"/>
              <a:t>crazy</a:t>
            </a:r>
            <a:r>
              <a:rPr lang="ru-RU" sz="1500" dirty="0" smtClean="0"/>
              <a:t>, которая является аналогом побитовых операций — она применяется к двум соответствующим цифрам.</a:t>
            </a:r>
            <a:endParaRPr lang="ru-RU" sz="15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357826"/>
            <a:ext cx="13144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431" y="714375"/>
            <a:ext cx="643913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28" y="714375"/>
            <a:ext cx="7423744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~English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        В качестве синтаксиса используются фразы из реального английского языка, что дает пользователю некую свободу действий. А ключевые слова обладают несколькими синонимами.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Типы операций в языке </a:t>
            </a:r>
            <a:r>
              <a:rPr lang="ru-RU" sz="1600" dirty="0" err="1" smtClean="0"/>
              <a:t>~English</a:t>
            </a:r>
            <a:r>
              <a:rPr lang="ru-RU" sz="1600" dirty="0" smtClean="0"/>
              <a:t>: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7543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b="1" dirty="0" smtClean="0"/>
              <a:t>Устойчивость к ошибкам человека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Самые распространенные ошибки </a:t>
            </a:r>
            <a:r>
              <a:rPr lang="ru-RU" sz="1600" dirty="0" smtClean="0"/>
              <a:t>— это опечатки и </a:t>
            </a:r>
            <a:r>
              <a:rPr lang="ru-RU" sz="1600" dirty="0" err="1" smtClean="0"/>
              <a:t>недоправленная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копипаста</a:t>
            </a:r>
            <a:r>
              <a:rPr lang="ru-RU" sz="1600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Примеры ошибок из литературы:</a:t>
            </a:r>
          </a:p>
          <a:p>
            <a:pPr>
              <a:buNone/>
            </a:pPr>
            <a:r>
              <a:rPr lang="ru-RU" sz="1600" b="1" dirty="0" smtClean="0"/>
              <a:t>а) похожие имена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— должна проводится жесткая проверка видимости переменных и функций. </a:t>
            </a:r>
            <a:r>
              <a:rPr lang="ru-RU" sz="1200" dirty="0" smtClean="0"/>
              <a:t>Опечатавшись, можно использовать идентификатор из более общей области видимости, вместо нужного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— целесообразно использовать </a:t>
            </a:r>
            <a:r>
              <a:rPr lang="ru-RU" sz="1600" dirty="0" err="1" smtClean="0"/>
              <a:t>регистронезависимые</a:t>
            </a:r>
            <a:r>
              <a:rPr lang="ru-RU" sz="1600" dirty="0" smtClean="0"/>
              <a:t> имена. </a:t>
            </a:r>
          </a:p>
          <a:p>
            <a:pPr>
              <a:buNone/>
            </a:pPr>
            <a:r>
              <a:rPr lang="ru-RU" sz="1200" dirty="0" smtClean="0"/>
              <a:t>        (VS) «Давайте функцию назовем как переменную, только в </a:t>
            </a:r>
            <a:r>
              <a:rPr lang="ru-RU" sz="1200" dirty="0" err="1" smtClean="0"/>
              <a:t>Кэмелкейз</a:t>
            </a:r>
            <a:r>
              <a:rPr lang="ru-RU" sz="1200" dirty="0" smtClean="0"/>
              <a:t>» и потом с чем-нибудь сравним — в С так сделать можно (получим адрес </a:t>
            </a:r>
            <a:r>
              <a:rPr lang="ru-RU" sz="1200" dirty="0" err="1" smtClean="0"/>
              <a:t>функцииции</a:t>
            </a:r>
            <a:r>
              <a:rPr lang="ru-RU" sz="1200" dirty="0" smtClean="0"/>
              <a:t>, который вполне себе число)</a:t>
            </a:r>
          </a:p>
          <a:p>
            <a:pPr>
              <a:buNone/>
            </a:pPr>
            <a:r>
              <a:rPr lang="ru-RU" sz="1000" dirty="0" smtClean="0"/>
              <a:t>            // </a:t>
            </a:r>
            <a:r>
              <a:rPr lang="ru-RU" sz="1000" b="1" dirty="0" err="1" smtClean="0"/>
              <a:t>CamelCase</a:t>
            </a:r>
            <a:r>
              <a:rPr lang="ru-RU" sz="1000" b="1" dirty="0" smtClean="0"/>
              <a:t> -</a:t>
            </a:r>
            <a:r>
              <a:rPr lang="ru-RU" sz="1000" dirty="0" smtClean="0"/>
              <a:t> стиль написания составных слов, при котором несколько слов пишутся слитно без пробелов, при этом каждое слово внутри фразы пишется с прописной буквы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— имена с отличием на 1 букву должны вызывать предупреждение 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200" dirty="0" smtClean="0"/>
              <a:t>(спорно, можно выделять в IDE) но очень распространенная ошибка </a:t>
            </a:r>
            <a:r>
              <a:rPr lang="ru-RU" sz="1200" dirty="0" err="1" smtClean="0"/>
              <a:t>копипасты</a:t>
            </a:r>
            <a:r>
              <a:rPr lang="ru-RU" sz="1200" dirty="0" smtClean="0"/>
              <a:t> .</a:t>
            </a:r>
            <a:r>
              <a:rPr lang="ru-RU" sz="1200" dirty="0" err="1" smtClean="0"/>
              <a:t>x</a:t>
            </a:r>
            <a:r>
              <a:rPr lang="ru-RU" sz="1200" dirty="0" smtClean="0"/>
              <a:t>, .</a:t>
            </a:r>
            <a:r>
              <a:rPr lang="ru-RU" sz="1200" dirty="0" err="1" smtClean="0"/>
              <a:t>y</a:t>
            </a:r>
            <a:r>
              <a:rPr lang="ru-RU" sz="1200" dirty="0" smtClean="0"/>
              <a:t>, .</a:t>
            </a:r>
            <a:r>
              <a:rPr lang="ru-RU" sz="1200" dirty="0" err="1" smtClean="0"/>
              <a:t>w</a:t>
            </a:r>
            <a:r>
              <a:rPr lang="ru-RU" sz="1200" dirty="0" smtClean="0"/>
              <a:t>, .</a:t>
            </a:r>
            <a:r>
              <a:rPr lang="ru-RU" sz="1200" dirty="0" err="1" smtClean="0"/>
              <a:t>h</a:t>
            </a:r>
            <a:r>
              <a:rPr lang="ru-RU" sz="1200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— не допускать одинаковое именование разных сущностей </a:t>
            </a:r>
          </a:p>
          <a:p>
            <a:pPr>
              <a:buNone/>
            </a:pPr>
            <a:r>
              <a:rPr lang="ru-RU" sz="1200" dirty="0" smtClean="0"/>
              <a:t>           если есть константа с таким названием, то не должно быть одноименной переменной или имени типа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— крайне желательно именование проверять по всем модулям проекта </a:t>
            </a:r>
          </a:p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1200" dirty="0" smtClean="0"/>
              <a:t>легко перепутать, особенно если разные модули пишут разные люди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Пользователь не может самостоятельно определять функции, ибо их набор уже встроен в язык:</a:t>
            </a:r>
          </a:p>
          <a:p>
            <a:r>
              <a:rPr lang="ru-RU" sz="1600" dirty="0" err="1" smtClean="0"/>
              <a:t>to</a:t>
            </a:r>
            <a:r>
              <a:rPr lang="ru-RU" sz="1600" dirty="0" smtClean="0"/>
              <a:t> </a:t>
            </a:r>
            <a:r>
              <a:rPr lang="ru-RU" sz="1600" dirty="0" err="1" smtClean="0"/>
              <a:t>number</a:t>
            </a:r>
            <a:endParaRPr lang="ru-RU" sz="1600" dirty="0" smtClean="0"/>
          </a:p>
          <a:p>
            <a:r>
              <a:rPr lang="ru-RU" sz="1600" dirty="0" err="1" smtClean="0"/>
              <a:t>to</a:t>
            </a:r>
            <a:r>
              <a:rPr lang="ru-RU" sz="1600" dirty="0" smtClean="0"/>
              <a:t> </a:t>
            </a:r>
            <a:r>
              <a:rPr lang="ru-RU" sz="1600" dirty="0" err="1" smtClean="0"/>
              <a:t>string</a:t>
            </a:r>
            <a:endParaRPr lang="ru-RU" sz="1600" dirty="0" smtClean="0"/>
          </a:p>
          <a:p>
            <a:r>
              <a:rPr lang="ru-RU" sz="1600" dirty="0" err="1" smtClean="0"/>
              <a:t>get</a:t>
            </a:r>
            <a:r>
              <a:rPr lang="ru-RU" sz="1600" dirty="0" smtClean="0"/>
              <a:t> </a:t>
            </a:r>
            <a:r>
              <a:rPr lang="ru-RU" sz="1600" dirty="0" err="1" smtClean="0"/>
              <a:t>input</a:t>
            </a:r>
            <a:endParaRPr lang="ru-RU" sz="1600" dirty="0" smtClean="0"/>
          </a:p>
          <a:p>
            <a:r>
              <a:rPr lang="ru-RU" sz="1600" dirty="0" err="1" smtClean="0"/>
              <a:t>ask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Программа «</a:t>
            </a:r>
            <a:r>
              <a:rPr lang="ru-RU" sz="1600" dirty="0" err="1" smtClean="0"/>
              <a:t>Hello</a:t>
            </a:r>
            <a:r>
              <a:rPr lang="ru-RU" sz="1600" dirty="0" smtClean="0"/>
              <a:t> </a:t>
            </a:r>
            <a:r>
              <a:rPr lang="ru-RU" sz="1600" dirty="0" err="1" smtClean="0"/>
              <a:t>world</a:t>
            </a:r>
            <a:r>
              <a:rPr lang="ru-RU" sz="1600" dirty="0" smtClean="0"/>
              <a:t>!» на языке </a:t>
            </a:r>
            <a:r>
              <a:rPr lang="ru-RU" sz="1600" dirty="0" err="1" smtClean="0"/>
              <a:t>~English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3248"/>
            <a:ext cx="3000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err="1" smtClean="0"/>
              <a:t>ArnoldC</a:t>
            </a: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Весьма забавный язык программирования, написанный </a:t>
            </a:r>
            <a:r>
              <a:rPr lang="ru-RU" sz="1600" dirty="0" err="1" smtClean="0"/>
              <a:t>Лаури</a:t>
            </a:r>
            <a:r>
              <a:rPr lang="ru-RU" sz="1600" dirty="0" smtClean="0"/>
              <a:t> </a:t>
            </a:r>
            <a:r>
              <a:rPr lang="ru-RU" sz="1600" dirty="0" err="1" smtClean="0"/>
              <a:t>Хартиккой</a:t>
            </a:r>
            <a:r>
              <a:rPr lang="ru-RU" sz="1600" dirty="0" smtClean="0"/>
              <a:t>, видимо фанатом Арнольда Шварценеггера. Так как все команды на данном языке это цитаты персонажей из разных фильмов, которых играл </a:t>
            </a:r>
            <a:r>
              <a:rPr lang="ru-RU" sz="1600" dirty="0" err="1" smtClean="0"/>
              <a:t>Арни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Например, эквивалентом </a:t>
            </a:r>
            <a:r>
              <a:rPr lang="en-US" sz="1600" dirty="0" smtClean="0"/>
              <a:t>True </a:t>
            </a:r>
            <a:r>
              <a:rPr lang="ru-RU" sz="1600" dirty="0" smtClean="0"/>
              <a:t>является </a:t>
            </a:r>
            <a:r>
              <a:rPr lang="en-US" sz="1600" dirty="0" smtClean="0"/>
              <a:t>NO PROBLEMO, </a:t>
            </a:r>
            <a:r>
              <a:rPr lang="ru-RU" sz="1600" dirty="0" smtClean="0"/>
              <a:t>а </a:t>
            </a:r>
            <a:r>
              <a:rPr lang="en-US" sz="1600" dirty="0" smtClean="0"/>
              <a:t>False — I LIED.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«Hello World!» </a:t>
            </a:r>
            <a:r>
              <a:rPr lang="ru-RU" sz="1600" dirty="0" smtClean="0"/>
              <a:t>на языке </a:t>
            </a:r>
            <a:r>
              <a:rPr lang="en-US" sz="1600" dirty="0" err="1" smtClean="0"/>
              <a:t>ArnoldC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en-US" sz="1600" dirty="0" smtClean="0"/>
              <a:t>IT'S SHOWTIME</a:t>
            </a:r>
            <a:br>
              <a:rPr lang="en-US" sz="1600" dirty="0" smtClean="0"/>
            </a:br>
            <a:r>
              <a:rPr lang="en-US" sz="1600" dirty="0" smtClean="0"/>
              <a:t>TALK TO THE HAND «Hello World!»</a:t>
            </a:r>
            <a:br>
              <a:rPr lang="en-US" sz="1600" dirty="0" smtClean="0"/>
            </a:br>
            <a:r>
              <a:rPr lang="en-US" sz="1600" dirty="0" smtClean="0"/>
              <a:t>YOU HAVE BEEN TERMINATED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600" b="1" dirty="0" smtClean="0"/>
              <a:t>Shakespeare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Создатели языка программирования - Джон </a:t>
            </a:r>
            <a:r>
              <a:rPr lang="ru-RU" sz="1600" dirty="0" err="1" smtClean="0"/>
              <a:t>Аслауд</a:t>
            </a:r>
            <a:r>
              <a:rPr lang="ru-RU" sz="1600" dirty="0" smtClean="0"/>
              <a:t> и Карл </a:t>
            </a:r>
            <a:r>
              <a:rPr lang="ru-RU" sz="1600" dirty="0" err="1" smtClean="0"/>
              <a:t>Хассельстром</a:t>
            </a:r>
            <a:r>
              <a:rPr lang="ru-RU" sz="1600" dirty="0" smtClean="0"/>
              <a:t>. В их творении код программы выглядит как кусочек пьесы небезызвестного драматурга. При этом у всего есть свое программное значение. Структура кода программы на данном языке выглядит примерно так: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Эпиграф</a:t>
            </a:r>
            <a:r>
              <a:rPr lang="ru-RU" sz="1600" dirty="0" smtClean="0"/>
              <a:t> — первый абзац текста (компилятор расценивает его как </a:t>
            </a:r>
            <a:r>
              <a:rPr lang="ru-RU" sz="1600" dirty="0" err="1" smtClean="0"/>
              <a:t>коментарий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Персонажи пьесы</a:t>
            </a:r>
            <a:r>
              <a:rPr lang="ru-RU" sz="1600" dirty="0" smtClean="0"/>
              <a:t> — секция обозначения переменных, каждая из которых может содержать только целое число. (Вид: </a:t>
            </a:r>
            <a:r>
              <a:rPr lang="ru-RU" sz="1600" dirty="0" err="1" smtClean="0"/>
              <a:t>Name</a:t>
            </a:r>
            <a:r>
              <a:rPr lang="ru-RU" sz="1600" dirty="0" smtClean="0"/>
              <a:t> (имя переменной), </a:t>
            </a:r>
            <a:r>
              <a:rPr lang="ru-RU" sz="1600" dirty="0" err="1" smtClean="0"/>
              <a:t>Description</a:t>
            </a:r>
            <a:r>
              <a:rPr lang="ru-RU" sz="1600" dirty="0" smtClean="0"/>
              <a:t> (описание переменной, игнорируется компилятором));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Акт и сцены</a:t>
            </a:r>
            <a:r>
              <a:rPr lang="ru-RU" sz="1600" dirty="0" smtClean="0"/>
              <a:t> — обозначаются римскими цифрами, нужны как метки для оператора безусловного перехода.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Пример (текст после двоеточия считается </a:t>
            </a:r>
            <a:r>
              <a:rPr lang="ru-RU" sz="1600" dirty="0" err="1" smtClean="0"/>
              <a:t>коментарием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err="1" smtClean="0"/>
              <a:t>Act</a:t>
            </a:r>
            <a:r>
              <a:rPr lang="ru-RU" sz="1600" dirty="0" smtClean="0"/>
              <a:t> I: </a:t>
            </a:r>
            <a:r>
              <a:rPr lang="ru-RU" sz="1600" dirty="0" err="1" smtClean="0"/>
              <a:t>Hamlet's</a:t>
            </a:r>
            <a:r>
              <a:rPr lang="ru-RU" sz="1600" dirty="0" smtClean="0"/>
              <a:t> </a:t>
            </a:r>
            <a:r>
              <a:rPr lang="ru-RU" sz="1600" dirty="0" err="1" smtClean="0"/>
              <a:t>insults</a:t>
            </a:r>
            <a:r>
              <a:rPr lang="ru-RU" sz="1600" dirty="0" smtClean="0"/>
              <a:t> </a:t>
            </a:r>
            <a:r>
              <a:rPr lang="ru-RU" sz="1600" dirty="0" err="1" smtClean="0"/>
              <a:t>and</a:t>
            </a:r>
            <a:r>
              <a:rPr lang="ru-RU" sz="1600" dirty="0" smtClean="0"/>
              <a:t> </a:t>
            </a:r>
            <a:r>
              <a:rPr lang="ru-RU" sz="1600" dirty="0" err="1" smtClean="0"/>
              <a:t>flattery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Scene</a:t>
            </a:r>
            <a:r>
              <a:rPr lang="ru-RU" sz="1600" dirty="0" smtClean="0"/>
              <a:t> I: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insulting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Romeo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Enter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Exit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Exeunt</a:t>
            </a:r>
            <a:r>
              <a:rPr lang="ru-RU" sz="1600" dirty="0" smtClean="0"/>
              <a:t>. </a:t>
            </a:r>
            <a:r>
              <a:rPr lang="ru-RU" sz="1600" dirty="0" err="1" smtClean="0"/>
              <a:t>Переменнные</a:t>
            </a:r>
            <a:r>
              <a:rPr lang="ru-RU" sz="1600" dirty="0" smtClean="0"/>
              <a:t> (персонажи), которые будут участвовать в пьесе, должны сначала быть вызваны (команда </a:t>
            </a:r>
            <a:r>
              <a:rPr lang="ru-RU" sz="1600" dirty="0" err="1" smtClean="0"/>
              <a:t>Enter</a:t>
            </a:r>
            <a:r>
              <a:rPr lang="ru-RU" sz="1600" dirty="0" smtClean="0"/>
              <a:t>). При этом может участвовать только 2 переменные, то есть необходимо удалить лишнего персонажа с помощью команды </a:t>
            </a:r>
            <a:r>
              <a:rPr lang="ru-RU" sz="1600" dirty="0" err="1" smtClean="0"/>
              <a:t>Exit</a:t>
            </a:r>
            <a:r>
              <a:rPr lang="ru-RU" sz="1600" dirty="0" smtClean="0"/>
              <a:t>. Когда акт заканчивается или нужно удалить со сцены сразу несколько персонажей используется команда </a:t>
            </a:r>
            <a:r>
              <a:rPr lang="ru-RU" sz="1600" dirty="0" err="1" smtClean="0"/>
              <a:t>Exeunt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err="1" smtClean="0"/>
              <a:t>reMorse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Те, кто любит старые добрые технологии, оценят и этот язык программирования, так как эго базисом стал язык Морзе. В нем имеется 4 инструкции: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Dash</a:t>
            </a:r>
            <a:r>
              <a:rPr lang="ru-RU" sz="1600" dirty="0" smtClean="0"/>
              <a:t> / тире(</a:t>
            </a:r>
            <a:r>
              <a:rPr lang="ru-RU" sz="1600" b="1" dirty="0" smtClean="0"/>
              <a:t>-</a:t>
            </a:r>
            <a:r>
              <a:rPr lang="ru-RU" sz="1600" dirty="0" smtClean="0"/>
              <a:t>);</a:t>
            </a:r>
          </a:p>
          <a:p>
            <a:r>
              <a:rPr lang="ru-RU" sz="1600" dirty="0" err="1" smtClean="0"/>
              <a:t>Dasher</a:t>
            </a:r>
            <a:r>
              <a:rPr lang="ru-RU" sz="1600" dirty="0" smtClean="0"/>
              <a:t> / уделенное тире (</a:t>
            </a:r>
            <a:r>
              <a:rPr lang="ru-RU" sz="1600" b="1" dirty="0" smtClean="0"/>
              <a:t>пробел-</a:t>
            </a:r>
            <a:r>
              <a:rPr lang="ru-RU" sz="1600" dirty="0" smtClean="0"/>
              <a:t>);</a:t>
            </a:r>
          </a:p>
          <a:p>
            <a:r>
              <a:rPr lang="ru-RU" sz="1600" dirty="0" err="1" smtClean="0"/>
              <a:t>Dot</a:t>
            </a:r>
            <a:r>
              <a:rPr lang="ru-RU" sz="1600" dirty="0" smtClean="0"/>
              <a:t> / точка (</a:t>
            </a:r>
            <a:r>
              <a:rPr lang="ru-RU" sz="1600" b="1" dirty="0" smtClean="0"/>
              <a:t>.</a:t>
            </a:r>
            <a:r>
              <a:rPr lang="ru-RU" sz="1600" dirty="0" smtClean="0"/>
              <a:t>);</a:t>
            </a:r>
          </a:p>
          <a:p>
            <a:r>
              <a:rPr lang="ru-RU" sz="1600" dirty="0" err="1" smtClean="0"/>
              <a:t>Dotty</a:t>
            </a:r>
            <a:r>
              <a:rPr lang="ru-RU" sz="1600" dirty="0" smtClean="0"/>
              <a:t> / продленная точка (</a:t>
            </a:r>
            <a:r>
              <a:rPr lang="ru-RU" sz="1600" b="1" dirty="0" smtClean="0"/>
              <a:t>пробел.</a:t>
            </a:r>
            <a:r>
              <a:rPr lang="ru-RU" sz="1600" dirty="0" smtClean="0"/>
              <a:t>)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более поздней версии reMorse2 использовались следующий синтаксис: "</a:t>
            </a:r>
            <a:r>
              <a:rPr lang="ru-RU" sz="1600" b="1" dirty="0" smtClean="0"/>
              <a:t>..</a:t>
            </a:r>
            <a:r>
              <a:rPr lang="ru-RU" sz="1600" dirty="0" smtClean="0"/>
              <a:t>", "</a:t>
            </a:r>
            <a:r>
              <a:rPr lang="ru-RU" sz="1600" b="1" dirty="0" smtClean="0"/>
              <a:t>.-</a:t>
            </a:r>
            <a:r>
              <a:rPr lang="ru-RU" sz="1600" dirty="0" smtClean="0"/>
              <a:t>", "</a:t>
            </a:r>
            <a:r>
              <a:rPr lang="ru-RU" sz="1600" b="1" dirty="0" smtClean="0"/>
              <a:t>-.</a:t>
            </a:r>
            <a:r>
              <a:rPr lang="ru-RU" sz="1600" dirty="0" smtClean="0"/>
              <a:t>" и "</a:t>
            </a:r>
            <a:r>
              <a:rPr lang="ru-RU" sz="1600" b="1" dirty="0" smtClean="0"/>
              <a:t>—</a:t>
            </a:r>
            <a:r>
              <a:rPr lang="ru-RU" sz="1600" dirty="0" smtClean="0"/>
              <a:t>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Внешний вид программы «</a:t>
            </a:r>
            <a:r>
              <a:rPr lang="ru-RU" sz="1600" dirty="0" err="1" smtClean="0"/>
              <a:t>Hello</a:t>
            </a:r>
            <a:r>
              <a:rPr lang="ru-RU" sz="1600" dirty="0" smtClean="0"/>
              <a:t>, </a:t>
            </a:r>
            <a:r>
              <a:rPr lang="ru-RU" sz="1600" dirty="0" err="1" smtClean="0"/>
              <a:t>World</a:t>
            </a:r>
            <a:r>
              <a:rPr lang="ru-RU" sz="1600" dirty="0" smtClean="0"/>
              <a:t>!» на языке программирования </a:t>
            </a:r>
            <a:r>
              <a:rPr lang="ru-RU" sz="1600" dirty="0" err="1" smtClean="0"/>
              <a:t>reMorse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65341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418623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L33t</a:t>
            </a:r>
            <a:endParaRPr lang="ru-RU" sz="1600" b="1" dirty="0" smtClean="0"/>
          </a:p>
          <a:p>
            <a:pPr>
              <a:buNone/>
            </a:pPr>
            <a:r>
              <a:rPr lang="ru-RU" sz="1400" dirty="0" smtClean="0"/>
              <a:t>Интернет стал колыбелью для многих вещей (</a:t>
            </a:r>
            <a:r>
              <a:rPr lang="ru-RU" sz="1400" dirty="0" err="1" smtClean="0"/>
              <a:t>блоги</a:t>
            </a:r>
            <a:r>
              <a:rPr lang="ru-RU" sz="1400" dirty="0" smtClean="0"/>
              <a:t>, </a:t>
            </a:r>
            <a:r>
              <a:rPr lang="ru-RU" sz="1400" dirty="0" err="1" smtClean="0"/>
              <a:t>вайны</a:t>
            </a:r>
            <a:r>
              <a:rPr lang="ru-RU" sz="1400" dirty="0" smtClean="0"/>
              <a:t>, темы и т.д.), в том числе и для необычного способа общения -</a:t>
            </a:r>
            <a:r>
              <a:rPr lang="ru-RU" sz="1400" b="1" dirty="0" smtClean="0"/>
              <a:t> l33t sp34k</a:t>
            </a:r>
            <a:r>
              <a:rPr lang="ru-RU" sz="1400" dirty="0" smtClean="0"/>
              <a:t> (</a:t>
            </a:r>
            <a:r>
              <a:rPr lang="ru-RU" sz="1400" dirty="0" err="1" smtClean="0"/>
              <a:t>leet</a:t>
            </a:r>
            <a:r>
              <a:rPr lang="ru-RU" sz="1400" dirty="0" smtClean="0"/>
              <a:t> </a:t>
            </a:r>
            <a:r>
              <a:rPr lang="ru-RU" sz="1400" dirty="0" err="1" smtClean="0"/>
              <a:t>speak</a:t>
            </a:r>
            <a:r>
              <a:rPr lang="ru-RU" sz="1400" dirty="0" smtClean="0"/>
              <a:t>) — это использование цифр, иных букв в словах и фразах, а так же намеренные ошибки. Когда-то, этот «язык» был способом общения хакеров и всех, кто не хотел чтобы их переписка получила огласку, то есть, своего рода, шифрование. Но сейчас примеры такого написания слов можно встретить повсеместно во всей мировой паутине.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Стивен </a:t>
            </a:r>
            <a:r>
              <a:rPr lang="ru-RU" sz="1400" dirty="0" err="1" smtClean="0"/>
              <a:t>МакГли</a:t>
            </a:r>
            <a:r>
              <a:rPr lang="ru-RU" sz="1400" dirty="0" smtClean="0"/>
              <a:t> и Алекс Мол решили создать свой язык программирования на основе l33t sp34k, так появился l33t. Как и многие другие эзотерические языки программирования, этот также крайне сложен в практическом использовании.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«</a:t>
            </a:r>
            <a:r>
              <a:rPr lang="ru-RU" sz="1400" b="1" dirty="0" err="1" smtClean="0"/>
              <a:t>Hello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World</a:t>
            </a:r>
            <a:r>
              <a:rPr lang="ru-RU" sz="1400" b="1" dirty="0" smtClean="0"/>
              <a:t>!» на языке программирования l33t: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4207203" cy="45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148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err="1" smtClean="0"/>
              <a:t>Omgrofl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Еще один </a:t>
            </a:r>
            <a:r>
              <a:rPr lang="ru-RU" sz="1600" dirty="0" err="1" smtClean="0"/>
              <a:t>юморной</a:t>
            </a:r>
            <a:r>
              <a:rPr lang="ru-RU" sz="1600" dirty="0" smtClean="0"/>
              <a:t> язык, созданный </a:t>
            </a:r>
            <a:r>
              <a:rPr lang="ru-RU" sz="1600" dirty="0" err="1" smtClean="0"/>
              <a:t>Юрай</a:t>
            </a:r>
            <a:r>
              <a:rPr lang="ru-RU" sz="1600" dirty="0" smtClean="0"/>
              <a:t> Борза. Основой этого языка стали интернет акронимы (первые буквы каждого из слов в определенной фразе), такие как </a:t>
            </a:r>
            <a:r>
              <a:rPr lang="ru-RU" sz="1600" dirty="0" err="1" smtClean="0"/>
              <a:t>lol</a:t>
            </a:r>
            <a:r>
              <a:rPr lang="ru-RU" sz="1600" dirty="0" smtClean="0"/>
              <a:t>, </a:t>
            </a:r>
            <a:r>
              <a:rPr lang="ru-RU" sz="1600" dirty="0" err="1" smtClean="0"/>
              <a:t>wtf</a:t>
            </a:r>
            <a:r>
              <a:rPr lang="ru-RU" sz="1600" dirty="0" smtClean="0"/>
              <a:t>, </a:t>
            </a:r>
            <a:r>
              <a:rPr lang="ru-RU" sz="1600" dirty="0" err="1" smtClean="0"/>
              <a:t>brb</a:t>
            </a:r>
            <a:r>
              <a:rPr lang="ru-RU" sz="1600" dirty="0" smtClean="0"/>
              <a:t>, </a:t>
            </a:r>
            <a:r>
              <a:rPr lang="ru-RU" sz="1600" dirty="0" err="1" smtClean="0"/>
              <a:t>stfu</a:t>
            </a:r>
            <a:r>
              <a:rPr lang="ru-RU" sz="1600" dirty="0" smtClean="0"/>
              <a:t> и т.д. Даже название языка программирования это акроним — </a:t>
            </a:r>
            <a:r>
              <a:rPr lang="ru-RU" sz="1600" dirty="0" err="1" smtClean="0"/>
              <a:t>Omgrofl</a:t>
            </a:r>
            <a:r>
              <a:rPr lang="ru-RU" sz="1600" dirty="0" smtClean="0"/>
              <a:t> — </a:t>
            </a:r>
            <a:r>
              <a:rPr lang="ru-RU" sz="1600" dirty="0" err="1" smtClean="0"/>
              <a:t>oh</a:t>
            </a:r>
            <a:r>
              <a:rPr lang="ru-RU" sz="1600" dirty="0" smtClean="0"/>
              <a:t> </a:t>
            </a:r>
            <a:r>
              <a:rPr lang="ru-RU" sz="1600" dirty="0" err="1" smtClean="0"/>
              <a:t>my</a:t>
            </a:r>
            <a:r>
              <a:rPr lang="ru-RU" sz="1600" dirty="0" smtClean="0"/>
              <a:t> </a:t>
            </a:r>
            <a:r>
              <a:rPr lang="ru-RU" sz="1600" dirty="0" err="1" smtClean="0"/>
              <a:t>god</a:t>
            </a:r>
            <a:r>
              <a:rPr lang="ru-RU" sz="1600" dirty="0" smtClean="0"/>
              <a:t> </a:t>
            </a:r>
            <a:r>
              <a:rPr lang="ru-RU" sz="1600" dirty="0" err="1" smtClean="0"/>
              <a:t>rolling</a:t>
            </a:r>
            <a:r>
              <a:rPr lang="ru-RU" sz="1600" dirty="0" smtClean="0"/>
              <a:t> </a:t>
            </a:r>
            <a:r>
              <a:rPr lang="ru-RU" sz="1600" dirty="0" err="1" smtClean="0"/>
              <a:t>on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floor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644" y="928670"/>
            <a:ext cx="2837996" cy="531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4143404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err="1" smtClean="0"/>
              <a:t>Velato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Даниэль Темкин создал зык программирования, основой которого стали MIDI файлы, то есть звуковые файлы. Каждая из команд в исходном коде определяется положением и порядком нот.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 err="1" smtClean="0"/>
              <a:t>Hello</a:t>
            </a:r>
            <a:r>
              <a:rPr lang="ru-RU" sz="1600" dirty="0" smtClean="0"/>
              <a:t>, </a:t>
            </a:r>
            <a:r>
              <a:rPr lang="ru-RU" sz="1600" dirty="0" err="1" smtClean="0"/>
              <a:t>world</a:t>
            </a:r>
            <a:r>
              <a:rPr lang="ru-RU" sz="1600" dirty="0" smtClean="0"/>
              <a:t>!»:</a:t>
            </a:r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0957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148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 smtClean="0"/>
              <a:t>INTERCAL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Один из самых ранних эзотерических языков программирования. Был выпущен в 1972 году Доном </a:t>
            </a:r>
            <a:r>
              <a:rPr lang="ru-RU" sz="1600" dirty="0" err="1" smtClean="0"/>
              <a:t>Вудсом</a:t>
            </a:r>
            <a:r>
              <a:rPr lang="ru-RU" sz="1600" dirty="0" smtClean="0"/>
              <a:t> и Джеймсом </a:t>
            </a:r>
            <a:r>
              <a:rPr lang="ru-RU" sz="1600" dirty="0" err="1" smtClean="0"/>
              <a:t>Лайоном</a:t>
            </a:r>
            <a:r>
              <a:rPr lang="ru-RU" sz="1600" dirty="0" smtClean="0"/>
              <a:t>. По словам создателей название языка звучит следующим образом: </a:t>
            </a:r>
            <a:r>
              <a:rPr lang="ru-RU" sz="1600" dirty="0" err="1" smtClean="0"/>
              <a:t>Compiler</a:t>
            </a:r>
            <a:r>
              <a:rPr lang="ru-RU" sz="1600" dirty="0" smtClean="0"/>
              <a:t> </a:t>
            </a:r>
            <a:r>
              <a:rPr lang="ru-RU" sz="1600" dirty="0" err="1" smtClean="0"/>
              <a:t>Language</a:t>
            </a:r>
            <a:r>
              <a:rPr lang="ru-RU" sz="1600" dirty="0" smtClean="0"/>
              <a:t> </a:t>
            </a:r>
            <a:r>
              <a:rPr lang="ru-RU" sz="1600" dirty="0" err="1" smtClean="0"/>
              <a:t>With</a:t>
            </a:r>
            <a:r>
              <a:rPr lang="ru-RU" sz="1600" dirty="0" smtClean="0"/>
              <a:t> </a:t>
            </a:r>
            <a:r>
              <a:rPr lang="ru-RU" sz="1600" dirty="0" err="1" smtClean="0"/>
              <a:t>No</a:t>
            </a:r>
            <a:r>
              <a:rPr lang="ru-RU" sz="1600" dirty="0" smtClean="0"/>
              <a:t> </a:t>
            </a:r>
            <a:r>
              <a:rPr lang="ru-RU" sz="1600" dirty="0" err="1" smtClean="0"/>
              <a:t>Pronounceable</a:t>
            </a:r>
            <a:r>
              <a:rPr lang="ru-RU" sz="1600" dirty="0" smtClean="0"/>
              <a:t> </a:t>
            </a:r>
            <a:r>
              <a:rPr lang="ru-RU" sz="1600" dirty="0" err="1" smtClean="0"/>
              <a:t>Acronym</a:t>
            </a:r>
            <a:r>
              <a:rPr lang="ru-RU" sz="1600" dirty="0" smtClean="0"/>
              <a:t> — язык программирования с непроизносимым акронимом.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Именно INTERCAL стал </a:t>
            </a:r>
            <a:r>
              <a:rPr lang="ru-RU" sz="1600" dirty="0" err="1" smtClean="0"/>
              <a:t>праотцом</a:t>
            </a:r>
            <a:r>
              <a:rPr lang="ru-RU" sz="1600" dirty="0" smtClean="0"/>
              <a:t> таких языков как </a:t>
            </a:r>
            <a:r>
              <a:rPr lang="ru-RU" sz="1600" dirty="0" err="1" smtClean="0"/>
              <a:t>Befunge</a:t>
            </a:r>
            <a:r>
              <a:rPr lang="ru-RU" sz="1600" dirty="0" smtClean="0"/>
              <a:t>, </a:t>
            </a:r>
            <a:r>
              <a:rPr lang="ru-RU" sz="1600" dirty="0" err="1" smtClean="0"/>
              <a:t>Brainfuck</a:t>
            </a:r>
            <a:r>
              <a:rPr lang="ru-RU" sz="1600" dirty="0" smtClean="0"/>
              <a:t>, </a:t>
            </a:r>
            <a:r>
              <a:rPr lang="ru-RU" sz="1600" dirty="0" err="1" smtClean="0"/>
              <a:t>Malbolge</a:t>
            </a:r>
            <a:r>
              <a:rPr lang="ru-RU" sz="1600" dirty="0" smtClean="0"/>
              <a:t> и других сложных в исполнении.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INTERCAL имеется много забавных и парадоксальных команд, таких как PLEASE ABSTAIN FROM CALCULATING («пожалуйста, воздержись от вычислений») или PLEASE GIVE UP («пожалуйста, сдавайтесь»). А некоторые символы носят уникальные имена: = (уши кролика), ‘’ — полрешетки (половина символа #).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8572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Исходный код «</a:t>
            </a:r>
            <a:r>
              <a:rPr lang="ru-RU" sz="1200" dirty="0" err="1" smtClean="0"/>
              <a:t>Hello</a:t>
            </a:r>
            <a:r>
              <a:rPr lang="ru-RU" sz="1200" dirty="0" smtClean="0"/>
              <a:t>, </a:t>
            </a:r>
            <a:r>
              <a:rPr lang="ru-RU" sz="1200" dirty="0" err="1" smtClean="0"/>
              <a:t>World</a:t>
            </a:r>
            <a:r>
              <a:rPr lang="ru-RU" sz="1200" dirty="0" smtClean="0"/>
              <a:t>!» на языке программирования INTERCAL:</a:t>
            </a:r>
            <a:endParaRPr lang="ru-RU" sz="1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2762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257544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BIT</a:t>
            </a:r>
            <a:endParaRPr lang="ru-RU" sz="1600" b="1" dirty="0" smtClean="0"/>
          </a:p>
          <a:p>
            <a:pPr>
              <a:buNone/>
            </a:pPr>
            <a:r>
              <a:rPr lang="ru-RU" sz="1400" dirty="0" smtClean="0"/>
              <a:t>Очень сложный язык программирования, позволяющий пользователю оперировать всеми данными, которые представлены на языках «высокого уровня» с различными специализированными функциями, которые работают с более сложными и абстрактными типами данных.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428604"/>
            <a:ext cx="450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кусочек кода программы «</a:t>
            </a:r>
            <a:r>
              <a:rPr lang="ru-RU" sz="1200" dirty="0" err="1" smtClean="0"/>
              <a:t>Hello</a:t>
            </a:r>
            <a:r>
              <a:rPr lang="ru-RU" sz="1200" dirty="0" smtClean="0"/>
              <a:t>, </a:t>
            </a:r>
            <a:r>
              <a:rPr lang="ru-RU" sz="1200" dirty="0" err="1" smtClean="0"/>
              <a:t>World</a:t>
            </a:r>
            <a:r>
              <a:rPr lang="ru-RU" sz="1200" dirty="0" smtClean="0"/>
              <a:t>!»:</a:t>
            </a:r>
            <a:endParaRPr lang="ru-RU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857232"/>
            <a:ext cx="4367218" cy="3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ZOMBIE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И снова творение Давида </a:t>
            </a:r>
            <a:r>
              <a:rPr lang="ru-RU" sz="1600" dirty="0" err="1" smtClean="0"/>
              <a:t>Моргана-Мара</a:t>
            </a:r>
            <a:r>
              <a:rPr lang="ru-RU" sz="1600" dirty="0" smtClean="0"/>
              <a:t>. По его словам этот язык </a:t>
            </a:r>
            <a:r>
              <a:rPr lang="en-US" sz="1600" dirty="0" smtClean="0"/>
              <a:t>Zombie-Oriented Machine-Being Interface Engine </a:t>
            </a:r>
            <a:r>
              <a:rPr lang="ru-RU" sz="1600" dirty="0" smtClean="0"/>
              <a:t>был создан специально для некромантов, особенно для злых. Основой кода являются различные существа (зомби, вампиры, духи, демоны или джины), которые выполняют соответствующие им заданные команды.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en-US" sz="1600" dirty="0" smtClean="0"/>
              <a:t>Hello, World!» </a:t>
            </a:r>
            <a:r>
              <a:rPr lang="ru-RU" sz="1600" dirty="0" err="1" smtClean="0"/>
              <a:t>по-некромантски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en-US" sz="1600" dirty="0" err="1" smtClean="0"/>
              <a:t>HelloWorld</a:t>
            </a:r>
            <a:r>
              <a:rPr lang="en-US" sz="1600" dirty="0" smtClean="0"/>
              <a:t> is a zombie</a:t>
            </a:r>
            <a:br>
              <a:rPr lang="en-US" sz="1600" dirty="0" smtClean="0"/>
            </a:br>
            <a:r>
              <a:rPr lang="en-US" sz="1600" dirty="0" smtClean="0"/>
              <a:t>summon</a:t>
            </a:r>
            <a:br>
              <a:rPr lang="en-US" sz="1600" dirty="0" smtClean="0"/>
            </a:br>
            <a:r>
              <a:rPr lang="en-US" sz="1600" dirty="0" smtClean="0"/>
              <a:t>task </a:t>
            </a:r>
            <a:r>
              <a:rPr lang="en-US" sz="1600" dirty="0" err="1" smtClean="0"/>
              <a:t>SayHello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say «Hello World!»</a:t>
            </a:r>
            <a:br>
              <a:rPr lang="en-US" sz="1600" dirty="0" smtClean="0"/>
            </a:br>
            <a:r>
              <a:rPr lang="en-US" sz="1600" dirty="0" smtClean="0"/>
              <a:t>animate</a:t>
            </a:r>
            <a:br>
              <a:rPr lang="en-US" sz="1600" dirty="0" smtClean="0"/>
            </a:br>
            <a:r>
              <a:rPr lang="en-US" sz="1600" dirty="0" smtClean="0"/>
              <a:t>animate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б) Если в тексте кода упомянута </a:t>
            </a:r>
            <a:r>
              <a:rPr lang="ru-RU" sz="1600" b="1" dirty="0" smtClean="0"/>
              <a:t>модульность</a:t>
            </a:r>
            <a:r>
              <a:rPr lang="ru-RU" sz="1600" dirty="0" smtClean="0"/>
              <a:t>, то она должна присутствовать и быть используема (и желательно иерархическая ) 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200" dirty="0" smtClean="0"/>
              <a:t>VS проект из 12000 файлов в одном каталоге — это ад поиска.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Модульность обязательна для описаний структур обмена данными между разными частями (модулями, программами) одного проекта. 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200" dirty="0" smtClean="0"/>
              <a:t>VS </a:t>
            </a:r>
            <a:r>
              <a:rPr lang="ru-RU" sz="1200" dirty="0" smtClean="0"/>
              <a:t>Встречается ошибка </a:t>
            </a:r>
            <a:r>
              <a:rPr lang="ru-RU" sz="1200" dirty="0" smtClean="0"/>
              <a:t>из-за разного выравнивания чисел в обменной структуре в приемнике и передатчике.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Также необходимо исключить возможность дублей линковки (компоновки).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Сама суть эзотерических языков состоит в том, что они создаются не с целью выполнять какие-то точные команды, а с целью расширить границы возможного в сфере </a:t>
            </a:r>
            <a:r>
              <a:rPr lang="ru-RU" sz="1600" dirty="0" err="1" smtClean="0"/>
              <a:t>языкописания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Что читать </a:t>
            </a:r>
            <a:r>
              <a:rPr lang="ru-RU" sz="1800" b="1" u="sng" dirty="0" smtClean="0">
                <a:solidFill>
                  <a:srgbClr val="FF0000"/>
                </a:solidFill>
              </a:rPr>
              <a:t>о перспективных языках программирования</a:t>
            </a:r>
          </a:p>
          <a:p>
            <a:pPr>
              <a:buNone/>
            </a:pPr>
            <a:r>
              <a:rPr lang="ru-RU" sz="1600" dirty="0" smtClean="0"/>
              <a:t>Начнем с важной информации: совсем не обязательно перспективные языки являются новыми. Им не так много лет, как </a:t>
            </a:r>
            <a:r>
              <a:rPr lang="ru-RU" sz="1600" dirty="0" err="1" smtClean="0"/>
              <a:t>Python</a:t>
            </a:r>
            <a:r>
              <a:rPr lang="ru-RU" sz="1600" dirty="0" smtClean="0"/>
              <a:t> или </a:t>
            </a:r>
            <a:r>
              <a:rPr lang="ru-RU" sz="1600" dirty="0" err="1" smtClean="0"/>
              <a:t>Ruby</a:t>
            </a:r>
            <a:r>
              <a:rPr lang="ru-RU" sz="1600" dirty="0" smtClean="0"/>
              <a:t>, их нет ни в одной </a:t>
            </a:r>
            <a:r>
              <a:rPr lang="ru-RU" sz="1600" dirty="0" err="1" smtClean="0"/>
              <a:t>топовой</a:t>
            </a:r>
            <a:r>
              <a:rPr lang="ru-RU" sz="1600" dirty="0" smtClean="0"/>
              <a:t> десятке популярных рейтингов (см.рисунки),  а знание этих языков не дает пока существенной прибавки к зарплате (за исключением, возможно, </a:t>
            </a:r>
            <a:r>
              <a:rPr lang="ru-RU" sz="1600" dirty="0" err="1" smtClean="0"/>
              <a:t>Swift</a:t>
            </a:r>
            <a:r>
              <a:rPr lang="ru-RU" sz="1600" dirty="0" smtClean="0"/>
              <a:t>). Но и назвать их революцией, набирающей обороты в среде избранных, тоже нельзя. Безусловно, у них есть своя ниша, определенная доля рынка (до 2%) и сложившееся </a:t>
            </a:r>
            <a:r>
              <a:rPr lang="ru-RU" sz="1600" dirty="0" err="1" smtClean="0"/>
              <a:t>комьюнити</a:t>
            </a:r>
            <a:r>
              <a:rPr lang="ru-RU" sz="1600" dirty="0" smtClean="0"/>
              <a:t>. Просто в будущем именно они могут посягнуть на лавры топ-5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2"/>
              </a:rPr>
              <a:t>https://redmonk.com/sogrady/category/programming-languages/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3"/>
              </a:rPr>
              <a:t>https://www.tiobe.com/tiobe-index/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4"/>
              </a:rPr>
              <a:t>https://githut.info/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За последние годы в рейтингах популярности языков мало что изменилось — одни опускаются, другие поднимаются, но никто не врывается в топ под лозунгом «лучший из лучших». Процесс захвата новых территорий для языка чаще всего занимает годы, и за это время успевает сформироваться необходимая база развития. </a:t>
            </a:r>
          </a:p>
          <a:p>
            <a:pPr>
              <a:buNone/>
            </a:pPr>
            <a:r>
              <a:rPr lang="ru-RU" sz="1600" dirty="0" smtClean="0"/>
              <a:t>В ближайшие годы популярность незыблемых столпов, таких как </a:t>
            </a:r>
            <a:r>
              <a:rPr lang="ru-RU" sz="1600" dirty="0" err="1" smtClean="0"/>
              <a:t>Java</a:t>
            </a:r>
            <a:r>
              <a:rPr lang="ru-RU" sz="1600" dirty="0" smtClean="0"/>
              <a:t> (вся),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 или PHP, будет снижаться, а их место постепенно займут «новички».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97385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56" cy="357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Рейтинг языков программирования </a:t>
            </a:r>
            <a:r>
              <a:rPr lang="en-US" sz="1200" dirty="0" smtClean="0">
                <a:hlinkClick r:id="rId2"/>
              </a:rPr>
              <a:t>TIOBE Index</a:t>
            </a:r>
            <a:endParaRPr lang="ru-RU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571480"/>
            <a:ext cx="7035223" cy="57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/>
              <a:t>Swift</a:t>
            </a:r>
            <a:endParaRPr lang="ru-RU" sz="1800" b="1" dirty="0" smtClean="0"/>
          </a:p>
          <a:p>
            <a:pPr>
              <a:buNone/>
            </a:pPr>
            <a:r>
              <a:rPr lang="ru-RU" sz="1400" dirty="0" smtClean="0"/>
              <a:t>        Программист </a:t>
            </a:r>
            <a:r>
              <a:rPr lang="ru-RU" sz="1400" dirty="0" err="1" smtClean="0"/>
              <a:t>Крис</a:t>
            </a:r>
            <a:r>
              <a:rPr lang="ru-RU" sz="1400" dirty="0" smtClean="0"/>
              <a:t> </a:t>
            </a:r>
            <a:r>
              <a:rPr lang="ru-RU" sz="1400" dirty="0" err="1" smtClean="0"/>
              <a:t>Латтнер</a:t>
            </a:r>
            <a:r>
              <a:rPr lang="ru-RU" sz="1400" dirty="0" smtClean="0"/>
              <a:t> втайне от всех работал над собственным языком программирования с 2010 г. Примерно через полтора года после начала разработки к работе подключились другие программисты, но потребовался еще год, прежде чем компания </a:t>
            </a:r>
            <a:r>
              <a:rPr lang="ru-RU" sz="1400" dirty="0" err="1" smtClean="0"/>
              <a:t>Apple</a:t>
            </a:r>
            <a:r>
              <a:rPr lang="ru-RU" sz="1400" dirty="0" smtClean="0"/>
              <a:t>, в которой работает </a:t>
            </a:r>
            <a:r>
              <a:rPr lang="ru-RU" sz="1400" dirty="0" err="1" smtClean="0"/>
              <a:t>Латтнер</a:t>
            </a:r>
            <a:r>
              <a:rPr lang="ru-RU" sz="1400" dirty="0" smtClean="0"/>
              <a:t>, сфокусировалась на проекте.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2014 г. </a:t>
            </a:r>
            <a:r>
              <a:rPr lang="ru-RU" sz="1400" dirty="0" err="1" smtClean="0"/>
              <a:t>Apple</a:t>
            </a:r>
            <a:r>
              <a:rPr lang="ru-RU" sz="1400" dirty="0" smtClean="0"/>
              <a:t> представила </a:t>
            </a:r>
            <a:r>
              <a:rPr lang="ru-RU" sz="1400" dirty="0" err="1" smtClean="0"/>
              <a:t>ООП-язык</a:t>
            </a:r>
            <a:r>
              <a:rPr lang="ru-RU" sz="1400" dirty="0" smtClean="0"/>
              <a:t> </a:t>
            </a:r>
            <a:r>
              <a:rPr lang="ru-RU" sz="1400" dirty="0" err="1" smtClean="0"/>
              <a:t>Swift</a:t>
            </a:r>
            <a:r>
              <a:rPr lang="ru-RU" sz="1400" dirty="0" smtClean="0"/>
              <a:t>, который должен прийти на смену </a:t>
            </a:r>
            <a:r>
              <a:rPr lang="ru-RU" sz="1400" dirty="0" err="1" smtClean="0"/>
              <a:t>Objective-C</a:t>
            </a:r>
            <a:r>
              <a:rPr lang="ru-RU" sz="1400" dirty="0" smtClean="0"/>
              <a:t>, чему способствует возможность перевести на новый язык любое приложение, написанное на </a:t>
            </a:r>
            <a:r>
              <a:rPr lang="ru-RU" sz="1400" dirty="0" err="1" smtClean="0"/>
              <a:t>Objective-C</a:t>
            </a:r>
            <a:r>
              <a:rPr lang="ru-RU" sz="1400" dirty="0" smtClean="0"/>
              <a:t>. </a:t>
            </a:r>
            <a:r>
              <a:rPr lang="ru-RU" sz="1400" dirty="0" err="1" smtClean="0"/>
              <a:t>Swift</a:t>
            </a:r>
            <a:r>
              <a:rPr lang="ru-RU" sz="1400" dirty="0" smtClean="0"/>
              <a:t>, предназначенный в первую очередь для разработчиков </a:t>
            </a:r>
            <a:r>
              <a:rPr lang="ru-RU" sz="1400" dirty="0" err="1" smtClean="0"/>
              <a:t>iOS</a:t>
            </a:r>
            <a:r>
              <a:rPr lang="ru-RU" sz="1400" dirty="0" smtClean="0"/>
              <a:t> и OS X, считается более безопасным и быстрым языком по сравнению с </a:t>
            </a:r>
            <a:r>
              <a:rPr lang="ru-RU" sz="1400" dirty="0" err="1" smtClean="0"/>
              <a:t>Objective-C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b="1" dirty="0" smtClean="0"/>
              <a:t>Книги:</a:t>
            </a:r>
          </a:p>
          <a:p>
            <a:pPr>
              <a:buNone/>
            </a:pPr>
            <a:r>
              <a:rPr lang="ru-RU" sz="1000" dirty="0" smtClean="0"/>
              <a:t>Лучшей книгой по языку является официальное издание от </a:t>
            </a:r>
            <a:r>
              <a:rPr lang="ru-RU" sz="1000" dirty="0" err="1" smtClean="0"/>
              <a:t>Apple</a:t>
            </a:r>
            <a:r>
              <a:rPr lang="ru-RU" sz="1000" dirty="0" smtClean="0"/>
              <a:t> — «</a:t>
            </a:r>
            <a:r>
              <a:rPr lang="ru-RU" sz="1000" dirty="0" err="1" smtClean="0">
                <a:hlinkClick r:id="rId2"/>
              </a:rPr>
              <a:t>Swift</a:t>
            </a:r>
            <a:r>
              <a:rPr lang="ru-RU" sz="1000" dirty="0" smtClean="0">
                <a:hlinkClick r:id="rId2"/>
              </a:rPr>
              <a:t> </a:t>
            </a:r>
            <a:r>
              <a:rPr lang="ru-RU" sz="1000" dirty="0" err="1" smtClean="0">
                <a:hlinkClick r:id="rId2"/>
              </a:rPr>
              <a:t>for</a:t>
            </a:r>
            <a:r>
              <a:rPr lang="ru-RU" sz="1000" dirty="0" smtClean="0">
                <a:hlinkClick r:id="rId2"/>
              </a:rPr>
              <a:t> </a:t>
            </a:r>
            <a:r>
              <a:rPr lang="ru-RU" sz="1000" dirty="0" err="1" smtClean="0">
                <a:hlinkClick r:id="rId2"/>
              </a:rPr>
              <a:t>Programmers</a:t>
            </a:r>
            <a:r>
              <a:rPr lang="ru-RU" sz="1000" dirty="0" smtClean="0"/>
              <a:t>». Книги известных преподавателей и программистов </a:t>
            </a:r>
            <a:r>
              <a:rPr lang="ru-RU" sz="1000" dirty="0" err="1" smtClean="0"/>
              <a:t>Харви</a:t>
            </a:r>
            <a:r>
              <a:rPr lang="ru-RU" sz="1000" dirty="0" smtClean="0"/>
              <a:t> </a:t>
            </a:r>
            <a:r>
              <a:rPr lang="ru-RU" sz="1000" dirty="0" err="1" smtClean="0"/>
              <a:t>Дейтела</a:t>
            </a:r>
            <a:r>
              <a:rPr lang="ru-RU" sz="1000" dirty="0" smtClean="0"/>
              <a:t> и Пола </a:t>
            </a:r>
            <a:r>
              <a:rPr lang="ru-RU" sz="1000" dirty="0" err="1" smtClean="0"/>
              <a:t>Дейтела</a:t>
            </a:r>
            <a:r>
              <a:rPr lang="ru-RU" sz="1000" dirty="0" smtClean="0"/>
              <a:t> в особом представлении не нуждаются — они славятся легким изложением материала любой сложности. «</a:t>
            </a:r>
            <a:r>
              <a:rPr lang="ru-RU" sz="1000" dirty="0" err="1" smtClean="0"/>
              <a:t>Swift</a:t>
            </a:r>
            <a:r>
              <a:rPr lang="ru-RU" sz="1000" dirty="0" smtClean="0"/>
              <a:t> </a:t>
            </a:r>
            <a:r>
              <a:rPr lang="ru-RU" sz="1000" dirty="0" err="1" smtClean="0"/>
              <a:t>for</a:t>
            </a:r>
            <a:r>
              <a:rPr lang="ru-RU" sz="1000" dirty="0" smtClean="0"/>
              <a:t> </a:t>
            </a:r>
            <a:r>
              <a:rPr lang="ru-RU" sz="1000" dirty="0" err="1" smtClean="0"/>
              <a:t>Programmers</a:t>
            </a:r>
            <a:r>
              <a:rPr lang="ru-RU" sz="1000" dirty="0" smtClean="0"/>
              <a:t>» содержит множество примеров реальных программ, которые помогут освоить азы создания собственных приложений.</a:t>
            </a:r>
            <a:endParaRPr lang="ru-RU" sz="1000" b="1" dirty="0" smtClean="0"/>
          </a:p>
          <a:p>
            <a:pPr>
              <a:buNone/>
            </a:pPr>
            <a:r>
              <a:rPr lang="en-US" sz="1000" b="1" dirty="0" smtClean="0">
                <a:hlinkClick r:id="rId3"/>
              </a:rPr>
              <a:t>https://www.amazon.com/Swift-Programmers-Deitel-Developer-Paul/dp/0134021363/ref=sr_1_1?s=books&amp;ie=UTF8&amp;qid=1456928342&amp;sr=1-1&amp;keywords=Swift+for+Programmers</a:t>
            </a:r>
            <a:endParaRPr lang="ru-RU" sz="1000" b="1" dirty="0" smtClean="0"/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sz="1000" dirty="0" smtClean="0"/>
              <a:t>Книга «</a:t>
            </a:r>
            <a:r>
              <a:rPr lang="ru-RU" sz="1000" dirty="0" err="1" smtClean="0">
                <a:hlinkClick r:id="rId4"/>
              </a:rPr>
              <a:t>Swift</a:t>
            </a:r>
            <a:r>
              <a:rPr lang="ru-RU" sz="1000" dirty="0" smtClean="0">
                <a:hlinkClick r:id="rId4"/>
              </a:rPr>
              <a:t> </a:t>
            </a:r>
            <a:r>
              <a:rPr lang="ru-RU" sz="1000" dirty="0" err="1" smtClean="0">
                <a:hlinkClick r:id="rId4"/>
              </a:rPr>
              <a:t>for</a:t>
            </a:r>
            <a:r>
              <a:rPr lang="ru-RU" sz="1000" dirty="0" smtClean="0">
                <a:hlinkClick r:id="rId4"/>
              </a:rPr>
              <a:t> </a:t>
            </a:r>
            <a:r>
              <a:rPr lang="ru-RU" sz="1000" dirty="0" err="1" smtClean="0">
                <a:hlinkClick r:id="rId4"/>
              </a:rPr>
              <a:t>Beginners</a:t>
            </a:r>
            <a:r>
              <a:rPr lang="ru-RU" sz="1000" dirty="0" smtClean="0">
                <a:hlinkClick r:id="rId4"/>
              </a:rPr>
              <a:t>: </a:t>
            </a:r>
            <a:r>
              <a:rPr lang="ru-RU" sz="1000" dirty="0" err="1" smtClean="0">
                <a:hlinkClick r:id="rId4"/>
              </a:rPr>
              <a:t>Develop</a:t>
            </a:r>
            <a:r>
              <a:rPr lang="ru-RU" sz="1000" dirty="0" smtClean="0">
                <a:hlinkClick r:id="rId4"/>
              </a:rPr>
              <a:t> </a:t>
            </a:r>
            <a:r>
              <a:rPr lang="ru-RU" sz="1000" dirty="0" err="1" smtClean="0">
                <a:hlinkClick r:id="rId4"/>
              </a:rPr>
              <a:t>and</a:t>
            </a:r>
            <a:r>
              <a:rPr lang="ru-RU" sz="1000" dirty="0" smtClean="0">
                <a:hlinkClick r:id="rId4"/>
              </a:rPr>
              <a:t> </a:t>
            </a:r>
            <a:r>
              <a:rPr lang="ru-RU" sz="1000" dirty="0" err="1" smtClean="0">
                <a:hlinkClick r:id="rId4"/>
              </a:rPr>
              <a:t>Design</a:t>
            </a:r>
            <a:r>
              <a:rPr lang="ru-RU" sz="1000" dirty="0" smtClean="0"/>
              <a:t>», вышедшая в 2014 г., не только рассказывает об основах </a:t>
            </a:r>
            <a:r>
              <a:rPr lang="ru-RU" sz="1000" dirty="0" err="1" smtClean="0"/>
              <a:t>Swift</a:t>
            </a:r>
            <a:r>
              <a:rPr lang="ru-RU" sz="1000" dirty="0" smtClean="0"/>
              <a:t>, но и знакомит со средой </a:t>
            </a:r>
            <a:r>
              <a:rPr lang="ru-RU" sz="1000" dirty="0" err="1" smtClean="0"/>
              <a:t>Xcode</a:t>
            </a:r>
            <a:r>
              <a:rPr lang="ru-RU" sz="1000" dirty="0" smtClean="0"/>
              <a:t>. Издание подойдет всем, кто обладает хотя бы минимумом знаний о программировании на любом языке высокого уровня и хочет научиться создавать программы для </a:t>
            </a:r>
            <a:r>
              <a:rPr lang="ru-RU" sz="1000" dirty="0" err="1" smtClean="0"/>
              <a:t>iOS</a:t>
            </a:r>
            <a:r>
              <a:rPr lang="ru-RU" sz="1000" dirty="0" smtClean="0"/>
              <a:t>, OS X или </a:t>
            </a:r>
            <a:r>
              <a:rPr lang="ru-RU" sz="1000" dirty="0" err="1" smtClean="0"/>
              <a:t>watchOS</a:t>
            </a:r>
            <a:r>
              <a:rPr lang="ru-RU" sz="1000" dirty="0" smtClean="0"/>
              <a:t>.</a:t>
            </a:r>
          </a:p>
          <a:p>
            <a:pPr>
              <a:buNone/>
            </a:pPr>
            <a:r>
              <a:rPr lang="en-US" sz="1000" b="1" dirty="0" smtClean="0">
                <a:hlinkClick r:id="rId5"/>
              </a:rPr>
              <a:t>https://www.amazon.com/Swift-Beginners-Boisy-G-Pitre/dp/0134044703</a:t>
            </a:r>
            <a:endParaRPr lang="ru-RU" sz="1000" b="1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В «</a:t>
            </a:r>
            <a:r>
              <a:rPr lang="ru-RU" sz="1000" dirty="0" err="1" smtClean="0">
                <a:hlinkClick r:id="rId6"/>
              </a:rPr>
              <a:t>Swift</a:t>
            </a:r>
            <a:r>
              <a:rPr lang="ru-RU" sz="1000" dirty="0" smtClean="0">
                <a:hlinkClick r:id="rId6"/>
              </a:rPr>
              <a:t> 2 </a:t>
            </a:r>
            <a:r>
              <a:rPr lang="ru-RU" sz="1000" dirty="0" err="1" smtClean="0">
                <a:hlinkClick r:id="rId6"/>
              </a:rPr>
              <a:t>Cookbook</a:t>
            </a:r>
            <a:r>
              <a:rPr lang="ru-RU" sz="1000" dirty="0" smtClean="0"/>
              <a:t>» представлено более 50 рецептов, которые помогут создавать приложения в </a:t>
            </a:r>
            <a:r>
              <a:rPr lang="ru-RU" sz="1000" dirty="0" err="1" smtClean="0"/>
              <a:t>Swift</a:t>
            </a:r>
            <a:r>
              <a:rPr lang="ru-RU" sz="1000" dirty="0" smtClean="0"/>
              <a:t> 2. В учебнике описаны основы установки </a:t>
            </a:r>
            <a:r>
              <a:rPr lang="ru-RU" sz="1000" dirty="0" err="1" smtClean="0"/>
              <a:t>Xcode</a:t>
            </a:r>
            <a:r>
              <a:rPr lang="ru-RU" sz="1000" dirty="0" smtClean="0"/>
              <a:t> и приведены примеры обновления кода со </a:t>
            </a:r>
            <a:r>
              <a:rPr lang="ru-RU" sz="1000" dirty="0" err="1" smtClean="0"/>
              <a:t>Swift</a:t>
            </a:r>
            <a:r>
              <a:rPr lang="ru-RU" sz="1000" dirty="0" smtClean="0"/>
              <a:t> 1.2 до </a:t>
            </a:r>
            <a:r>
              <a:rPr lang="ru-RU" sz="1000" dirty="0" err="1" smtClean="0"/>
              <a:t>Swift</a:t>
            </a:r>
            <a:r>
              <a:rPr lang="ru-RU" sz="1000" dirty="0" smtClean="0"/>
              <a:t> 2.0 с помощью </a:t>
            </a:r>
            <a:r>
              <a:rPr lang="ru-RU" sz="1000" dirty="0" err="1" smtClean="0"/>
              <a:t>Xcode</a:t>
            </a:r>
            <a:r>
              <a:rPr lang="ru-RU" sz="1000" dirty="0" smtClean="0"/>
              <a:t>, а также продемонстрировано, как </a:t>
            </a:r>
            <a:r>
              <a:rPr lang="ru-RU" sz="1000" dirty="0" err="1" smtClean="0"/>
              <a:t>Xcode</a:t>
            </a:r>
            <a:r>
              <a:rPr lang="ru-RU" sz="1000" dirty="0" smtClean="0"/>
              <a:t> помогает тестировать код. Иметь некоторые начальные представления об </a:t>
            </a:r>
            <a:r>
              <a:rPr lang="ru-RU" sz="1000" dirty="0" err="1" smtClean="0"/>
              <a:t>Objective-C</a:t>
            </a:r>
            <a:r>
              <a:rPr lang="ru-RU" sz="1000" dirty="0" smtClean="0"/>
              <a:t> или </a:t>
            </a:r>
            <a:r>
              <a:rPr lang="ru-RU" sz="1000" dirty="0" err="1" smtClean="0"/>
              <a:t>Swift</a:t>
            </a:r>
            <a:r>
              <a:rPr lang="ru-RU" sz="1000" dirty="0" smtClean="0"/>
              <a:t> будет полезно, но изучать представленный в данной книге материал можно и без предварительных знаний </a:t>
            </a:r>
            <a:r>
              <a:rPr lang="ru-RU" sz="1000" dirty="0" err="1" smtClean="0"/>
              <a:t>Swift</a:t>
            </a:r>
            <a:r>
              <a:rPr lang="ru-RU" sz="1000" dirty="0" smtClean="0"/>
              <a:t>.</a:t>
            </a:r>
          </a:p>
          <a:p>
            <a:pPr>
              <a:buNone/>
            </a:pPr>
            <a:r>
              <a:rPr lang="ru-RU" sz="1000" dirty="0" smtClean="0"/>
              <a:t> </a:t>
            </a:r>
            <a:br>
              <a:rPr lang="ru-RU" sz="1000" dirty="0" smtClean="0"/>
            </a:br>
            <a:endParaRPr lang="ru-RU" sz="1000" b="1" dirty="0" smtClean="0"/>
          </a:p>
          <a:p>
            <a:pPr>
              <a:buNone/>
            </a:pP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b="1" dirty="0" err="1" smtClean="0"/>
              <a:t>Scala</a:t>
            </a:r>
            <a:endParaRPr lang="ru-RU" sz="2100" b="1" dirty="0" smtClean="0"/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err="1" smtClean="0"/>
              <a:t>Scala</a:t>
            </a:r>
            <a:r>
              <a:rPr lang="ru-RU" sz="1800" dirty="0" smtClean="0"/>
              <a:t> — мощный </a:t>
            </a:r>
            <a:r>
              <a:rPr lang="ru-RU" sz="1800" dirty="0" err="1" smtClean="0"/>
              <a:t>мультипарадигмальный</a:t>
            </a:r>
            <a:r>
              <a:rPr lang="ru-RU" sz="1800" dirty="0" smtClean="0"/>
              <a:t> язык программирования, предназначенный для безопасного и быстрого программирования. В </a:t>
            </a:r>
            <a:r>
              <a:rPr lang="ru-RU" sz="1800" dirty="0" err="1" smtClean="0"/>
              <a:t>Scala</a:t>
            </a:r>
            <a:r>
              <a:rPr lang="ru-RU" sz="1800" dirty="0" smtClean="0"/>
              <a:t> полностью поддерживаются возможности функционального программирования. Он является представителем академической среды, за что порой и обвиняется в излишней сложности. Язык был создан в 2001—2004 гг. в одном из самых престижных учебных заведений Европы — в Федеральной политехнической школе Лозанны. </a:t>
            </a:r>
            <a:r>
              <a:rPr lang="ru-RU" sz="1800" dirty="0" err="1" smtClean="0"/>
              <a:t>Scala</a:t>
            </a:r>
            <a:r>
              <a:rPr lang="ru-RU" sz="1800" dirty="0" smtClean="0"/>
              <a:t> — это результат исследований, направленных на разработку улучшенной языковой поддержки компонентного ПО.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Сегодня </a:t>
            </a:r>
            <a:r>
              <a:rPr lang="ru-RU" sz="1800" dirty="0" err="1" smtClean="0"/>
              <a:t>Scala</a:t>
            </a:r>
            <a:r>
              <a:rPr lang="ru-RU" sz="1800" dirty="0" smtClean="0"/>
              <a:t> используется во многих крупных проектах — например, </a:t>
            </a:r>
            <a:r>
              <a:rPr lang="ru-RU" sz="1800" dirty="0" err="1" smtClean="0"/>
              <a:t>бóльшая</a:t>
            </a:r>
            <a:r>
              <a:rPr lang="ru-RU" sz="1800" dirty="0" smtClean="0"/>
              <a:t> часть серверного кода </a:t>
            </a:r>
            <a:r>
              <a:rPr lang="ru-RU" sz="1800" dirty="0" err="1" smtClean="0"/>
              <a:t>Twitter</a:t>
            </a:r>
            <a:r>
              <a:rPr lang="ru-RU" sz="1800" dirty="0" smtClean="0"/>
              <a:t> написана на этом языке. </a:t>
            </a:r>
            <a:r>
              <a:rPr lang="ru-RU" sz="1800" dirty="0" err="1" smtClean="0"/>
              <a:t>Scala</a:t>
            </a:r>
            <a:r>
              <a:rPr lang="ru-RU" sz="1800" dirty="0" smtClean="0"/>
              <a:t> может прийти на смену </a:t>
            </a:r>
            <a:r>
              <a:rPr lang="ru-RU" sz="1800" dirty="0" err="1" smtClean="0"/>
              <a:t>Java</a:t>
            </a:r>
            <a:r>
              <a:rPr lang="ru-RU" sz="1800" dirty="0" smtClean="0"/>
              <a:t>, благодаря тому, что в нем учтены многие ошибки, допущенные при проектировании </a:t>
            </a:r>
            <a:r>
              <a:rPr lang="ru-RU" sz="1800" dirty="0" err="1" smtClean="0"/>
              <a:t>Java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Мартин </a:t>
            </a:r>
            <a:r>
              <a:rPr lang="ru-RU" sz="1400" dirty="0" err="1" smtClean="0"/>
              <a:t>Одерски</a:t>
            </a:r>
            <a:r>
              <a:rPr lang="ru-RU" sz="1400" dirty="0" smtClean="0"/>
              <a:t>, автор книги «</a:t>
            </a:r>
            <a:r>
              <a:rPr lang="ru-RU" sz="1400" dirty="0" err="1" smtClean="0">
                <a:hlinkClick r:id="rId2"/>
              </a:rPr>
              <a:t>Programming</a:t>
            </a:r>
            <a:r>
              <a:rPr lang="ru-RU" sz="1400" dirty="0" smtClean="0">
                <a:hlinkClick r:id="rId2"/>
              </a:rPr>
              <a:t> </a:t>
            </a:r>
            <a:r>
              <a:rPr lang="ru-RU" sz="1400" dirty="0" err="1" smtClean="0">
                <a:hlinkClick r:id="rId2"/>
              </a:rPr>
              <a:t>in</a:t>
            </a:r>
            <a:r>
              <a:rPr lang="ru-RU" sz="1400" dirty="0" smtClean="0">
                <a:hlinkClick r:id="rId2"/>
              </a:rPr>
              <a:t> </a:t>
            </a:r>
            <a:r>
              <a:rPr lang="ru-RU" sz="1400" dirty="0" err="1" smtClean="0">
                <a:hlinkClick r:id="rId2"/>
              </a:rPr>
              <a:t>Scala</a:t>
            </a:r>
            <a:r>
              <a:rPr lang="ru-RU" sz="1400" dirty="0" smtClean="0">
                <a:hlinkClick r:id="rId2"/>
              </a:rPr>
              <a:t>: A </a:t>
            </a:r>
            <a:r>
              <a:rPr lang="ru-RU" sz="1400" dirty="0" err="1" smtClean="0">
                <a:hlinkClick r:id="rId2"/>
              </a:rPr>
              <a:t>Comprehensive</a:t>
            </a:r>
            <a:r>
              <a:rPr lang="ru-RU" sz="1400" dirty="0" smtClean="0">
                <a:hlinkClick r:id="rId2"/>
              </a:rPr>
              <a:t> </a:t>
            </a:r>
            <a:r>
              <a:rPr lang="ru-RU" sz="1400" dirty="0" err="1" smtClean="0">
                <a:hlinkClick r:id="rId2"/>
              </a:rPr>
              <a:t>Step-by-Step</a:t>
            </a:r>
            <a:r>
              <a:rPr lang="ru-RU" sz="1400" dirty="0" smtClean="0">
                <a:hlinkClick r:id="rId2"/>
              </a:rPr>
              <a:t> </a:t>
            </a:r>
            <a:r>
              <a:rPr lang="ru-RU" sz="1400" dirty="0" err="1" smtClean="0">
                <a:hlinkClick r:id="rId2"/>
              </a:rPr>
              <a:t>Guide</a:t>
            </a:r>
            <a:r>
              <a:rPr lang="ru-RU" sz="1400" dirty="0" smtClean="0">
                <a:hlinkClick r:id="rId2"/>
              </a:rPr>
              <a:t>, 2nd </a:t>
            </a:r>
            <a:r>
              <a:rPr lang="ru-RU" sz="1400" dirty="0" err="1" smtClean="0">
                <a:hlinkClick r:id="rId2"/>
              </a:rPr>
              <a:t>Edition</a:t>
            </a:r>
            <a:r>
              <a:rPr lang="ru-RU" sz="1400" dirty="0" smtClean="0"/>
              <a:t>», является создателем языка </a:t>
            </a:r>
            <a:r>
              <a:rPr lang="ru-RU" sz="1400" dirty="0" err="1" smtClean="0"/>
              <a:t>Scala</a:t>
            </a:r>
            <a:r>
              <a:rPr lang="ru-RU" sz="1400" dirty="0" smtClean="0"/>
              <a:t>. Помимо этого, он разработал поддержку обобщенного программирования в </a:t>
            </a:r>
            <a:r>
              <a:rPr lang="ru-RU" sz="1400" dirty="0" err="1" smtClean="0"/>
              <a:t>Java</a:t>
            </a:r>
            <a:r>
              <a:rPr lang="ru-RU" sz="1400" dirty="0" smtClean="0"/>
              <a:t> (</a:t>
            </a:r>
            <a:r>
              <a:rPr lang="ru-RU" sz="1400" dirty="0" err="1" smtClean="0"/>
              <a:t>Generics</a:t>
            </a:r>
            <a:r>
              <a:rPr lang="ru-RU" sz="1400" dirty="0" smtClean="0"/>
              <a:t>) и создал текущую версию </a:t>
            </a:r>
            <a:r>
              <a:rPr lang="ru-RU" sz="1400" dirty="0" err="1" smtClean="0"/>
              <a:t>javac</a:t>
            </a:r>
            <a:r>
              <a:rPr lang="ru-RU" sz="1400" dirty="0" smtClean="0"/>
              <a:t>, компилятора </a:t>
            </a:r>
            <a:r>
              <a:rPr lang="ru-RU" sz="1400" dirty="0" err="1" smtClean="0"/>
              <a:t>Java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en-US" sz="1400" dirty="0" smtClean="0">
                <a:hlinkClick r:id="rId3"/>
              </a:rPr>
              <a:t>https://www.amazon.com/Programming-Scala-Comprehensive-Step-Step/dp/0981531644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 переводе с итальянского «</a:t>
            </a:r>
            <a:r>
              <a:rPr lang="ru-RU" sz="1400" dirty="0" err="1" smtClean="0"/>
              <a:t>scala</a:t>
            </a:r>
            <a:r>
              <a:rPr lang="ru-RU" sz="1400" dirty="0" smtClean="0"/>
              <a:t>» означает «лестница». Книга от </a:t>
            </a:r>
            <a:r>
              <a:rPr lang="ru-RU" sz="1400" dirty="0" err="1" smtClean="0"/>
              <a:t>Одерски</a:t>
            </a:r>
            <a:r>
              <a:rPr lang="ru-RU" sz="1400" dirty="0" smtClean="0"/>
              <a:t> определенным образом напоминает карабканье по лестнице: ступень за ступенью вы будете осваивать </a:t>
            </a:r>
            <a:r>
              <a:rPr lang="ru-RU" sz="1400" dirty="0" err="1" smtClean="0"/>
              <a:t>Scala</a:t>
            </a:r>
            <a:r>
              <a:rPr lang="ru-RU" sz="1400" dirty="0" smtClean="0"/>
              <a:t>, начиная с основных элементов и заканчивая дополнительными возможностями языка.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Вам также может пригодиться книга «</a:t>
            </a:r>
            <a:r>
              <a:rPr lang="ru-RU" sz="1400" dirty="0" err="1" smtClean="0">
                <a:hlinkClick r:id="rId4"/>
              </a:rPr>
              <a:t>Scala</a:t>
            </a:r>
            <a:r>
              <a:rPr lang="ru-RU" sz="1400" dirty="0" smtClean="0">
                <a:hlinkClick r:id="rId4"/>
              </a:rPr>
              <a:t> </a:t>
            </a:r>
            <a:r>
              <a:rPr lang="ru-RU" sz="1400" dirty="0" err="1" smtClean="0">
                <a:hlinkClick r:id="rId4"/>
              </a:rPr>
              <a:t>in</a:t>
            </a:r>
            <a:r>
              <a:rPr lang="ru-RU" sz="1400" dirty="0" smtClean="0">
                <a:hlinkClick r:id="rId4"/>
              </a:rPr>
              <a:t> </a:t>
            </a:r>
            <a:r>
              <a:rPr lang="ru-RU" sz="1400" dirty="0" err="1" smtClean="0">
                <a:hlinkClick r:id="rId4"/>
              </a:rPr>
              <a:t>Depth</a:t>
            </a:r>
            <a:r>
              <a:rPr lang="ru-RU" sz="1400" dirty="0" smtClean="0"/>
              <a:t>» (автор — </a:t>
            </a:r>
            <a:r>
              <a:rPr lang="ru-RU" sz="1400" dirty="0" err="1" smtClean="0"/>
              <a:t>Joshua</a:t>
            </a:r>
            <a:r>
              <a:rPr lang="ru-RU" sz="1400" dirty="0" smtClean="0"/>
              <a:t> D. </a:t>
            </a:r>
            <a:r>
              <a:rPr lang="ru-RU" sz="1400" dirty="0" err="1" smtClean="0"/>
              <a:t>Suereth</a:t>
            </a:r>
            <a:r>
              <a:rPr lang="ru-RU" sz="1400" dirty="0" smtClean="0"/>
              <a:t>). Конечно, во многих аспектах она уже устарела, но если вы собираетесь изучить паттерны и алгоритмы, можно рассчитывать на актуальность материалов.</a:t>
            </a:r>
          </a:p>
          <a:p>
            <a:pPr>
              <a:buNone/>
            </a:pPr>
            <a:r>
              <a:rPr lang="en-US" sz="1400" dirty="0" smtClean="0">
                <a:hlinkClick r:id="rId5"/>
              </a:rPr>
              <a:t>https://www.amazon.com/Scala-Depth-Joshua-D-Suereth/dp/1935182706/ref=la_B00BMU4U3U_1_2?s=books&amp;ie=UTF8&amp;qid=1457531278&amp;sr=1-2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</a:t>
            </a:r>
            <a:r>
              <a:rPr lang="en-US" sz="1400" dirty="0" smtClean="0"/>
              <a:t>«</a:t>
            </a:r>
            <a:r>
              <a:rPr lang="en-US" sz="1400" dirty="0" err="1" smtClean="0">
                <a:hlinkClick r:id="rId6"/>
              </a:rPr>
              <a:t>Scala</a:t>
            </a:r>
            <a:r>
              <a:rPr lang="en-US" sz="1400" dirty="0" smtClean="0">
                <a:hlinkClick r:id="rId6"/>
              </a:rPr>
              <a:t> in Action 1st Edition</a:t>
            </a:r>
            <a:r>
              <a:rPr lang="en-US" sz="1400" dirty="0" smtClean="0"/>
              <a:t>» — </a:t>
            </a:r>
            <a:r>
              <a:rPr lang="ru-RU" sz="1400" dirty="0" smtClean="0"/>
              <a:t>более свежий учебник (2013 г.). В нем содержится хороший обзор инструментов, расширяющих возможности языка. Подробно описаны и разобраны </a:t>
            </a:r>
            <a:r>
              <a:rPr lang="en-US" sz="1400" dirty="0" err="1" smtClean="0">
                <a:hlinkClick r:id="rId7"/>
              </a:rPr>
              <a:t>MongoDB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8"/>
              </a:rPr>
              <a:t>SBT</a:t>
            </a:r>
            <a:r>
              <a:rPr lang="en-US" sz="1400" dirty="0" smtClean="0"/>
              <a:t>, </a:t>
            </a:r>
            <a:r>
              <a:rPr lang="en-US" sz="1400" dirty="0" err="1" smtClean="0">
                <a:hlinkClick r:id="rId9"/>
              </a:rPr>
              <a:t>Scalaz</a:t>
            </a:r>
            <a:r>
              <a:rPr lang="en-US" sz="1400" dirty="0" smtClean="0"/>
              <a:t>, </a:t>
            </a:r>
            <a:r>
              <a:rPr lang="en-US" sz="1400" dirty="0" err="1" smtClean="0">
                <a:hlinkClick r:id="rId10"/>
              </a:rPr>
              <a:t>Squeryl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1"/>
              </a:rPr>
              <a:t>H2</a:t>
            </a:r>
            <a:r>
              <a:rPr lang="en-US" sz="1400" dirty="0" smtClean="0"/>
              <a:t>, </a:t>
            </a:r>
            <a:r>
              <a:rPr lang="en-US" sz="1400" dirty="0" err="1" smtClean="0">
                <a:hlinkClick r:id="rId12"/>
              </a:rPr>
              <a:t>jQuery</a:t>
            </a:r>
            <a:r>
              <a:rPr lang="en-US" sz="1400" dirty="0" smtClean="0">
                <a:hlinkClick r:id="rId12"/>
              </a:rPr>
              <a:t> UI</a:t>
            </a:r>
            <a:r>
              <a:rPr lang="en-US" sz="1400" dirty="0" smtClean="0"/>
              <a:t>, </a:t>
            </a:r>
            <a:r>
              <a:rPr lang="en-US" sz="1400" dirty="0" err="1" smtClean="0">
                <a:hlinkClick r:id="rId13"/>
              </a:rPr>
              <a:t>ScalaCheck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4"/>
              </a:rPr>
              <a:t>Specs</a:t>
            </a:r>
            <a:r>
              <a:rPr lang="en-US" sz="1400" dirty="0" smtClean="0"/>
              <a:t>, </a:t>
            </a:r>
            <a:r>
              <a:rPr lang="en-US" sz="1400" dirty="0" err="1" smtClean="0">
                <a:hlinkClick r:id="rId15"/>
              </a:rPr>
              <a:t>Akka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6"/>
              </a:rPr>
              <a:t>Lift</a:t>
            </a:r>
            <a:r>
              <a:rPr lang="en-US" sz="1400" dirty="0" smtClean="0"/>
              <a:t>, DSLs.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«</a:t>
            </a:r>
            <a:r>
              <a:rPr lang="ru-RU" sz="1400" dirty="0" err="1" smtClean="0">
                <a:hlinkClick r:id="rId17"/>
              </a:rPr>
              <a:t>Scala</a:t>
            </a:r>
            <a:r>
              <a:rPr lang="ru-RU" sz="1400" dirty="0" smtClean="0">
                <a:hlinkClick r:id="rId17"/>
              </a:rPr>
              <a:t> </a:t>
            </a:r>
            <a:r>
              <a:rPr lang="ru-RU" sz="1400" dirty="0" err="1" smtClean="0">
                <a:hlinkClick r:id="rId17"/>
              </a:rPr>
              <a:t>Design</a:t>
            </a:r>
            <a:r>
              <a:rPr lang="ru-RU" sz="1400" dirty="0" smtClean="0">
                <a:hlinkClick r:id="rId17"/>
              </a:rPr>
              <a:t> </a:t>
            </a:r>
            <a:r>
              <a:rPr lang="ru-RU" sz="1400" dirty="0" err="1" smtClean="0">
                <a:hlinkClick r:id="rId17"/>
              </a:rPr>
              <a:t>Patterns</a:t>
            </a:r>
            <a:r>
              <a:rPr lang="ru-RU" sz="1400" dirty="0" smtClean="0"/>
              <a:t>» — еще одна книга для Scala-программистов, которая поможет использовать накопленные знания для создания приложений в реальной жизни — своего рода быстрое справочное руководство. В книге рассматривается возможность применения хорошо известных в отрасли стандартов шаблонов проектирования с указанием, когда именно требуется использовать выбранный шаблон, а когда следует искать что-то более подходящее.</a:t>
            </a:r>
          </a:p>
          <a:p>
            <a:pPr>
              <a:buNone/>
            </a:pPr>
            <a:r>
              <a:rPr lang="en-US" sz="1400" dirty="0" smtClean="0">
                <a:hlinkClick r:id="rId18"/>
              </a:rPr>
              <a:t>https://www.amazon.com/Scala-Design-Patterns-Ivan-Nikolov/dp/1785882503/ref=sr_1_1?s=books&amp;ie=UTF8&amp;qid=1457537606&amp;sr=1-1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b="1" dirty="0" err="1" smtClean="0"/>
              <a:t>Lua</a:t>
            </a:r>
            <a:endParaRPr lang="ru-RU" sz="2100" b="1" dirty="0" smtClean="0"/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Lua</a:t>
            </a:r>
            <a:r>
              <a:rPr lang="ru-RU" sz="1800" dirty="0" smtClean="0"/>
              <a:t> — </a:t>
            </a:r>
            <a:r>
              <a:rPr lang="ru-RU" sz="1800" dirty="0" err="1" smtClean="0"/>
              <a:t>скриптовый</a:t>
            </a:r>
            <a:r>
              <a:rPr lang="ru-RU" sz="1800" dirty="0" smtClean="0"/>
              <a:t> язык, разработанный в далеком 1993 г. сотрудниками Католического университета Рио-де-Жанейро. По возможностям </a:t>
            </a:r>
            <a:r>
              <a:rPr lang="ru-RU" sz="1800" dirty="0" err="1" smtClean="0"/>
              <a:t>Lua</a:t>
            </a:r>
            <a:r>
              <a:rPr lang="ru-RU" sz="1800" dirty="0" smtClean="0"/>
              <a:t> ближе к 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, однако его отличают более мощные и гибкие конструкции. Он получил известность как язык программирования многих игр (в том числе и </a:t>
            </a:r>
            <a:r>
              <a:rPr lang="ru-RU" sz="1800" dirty="0" err="1" smtClean="0"/>
              <a:t>World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Warcraft</a:t>
            </a:r>
            <a:r>
              <a:rPr lang="ru-RU" sz="1800" dirty="0" smtClean="0"/>
              <a:t>), однако может применяться не только для игр, но и там, где требуется использование данных, хранящихся в других файлах.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Lua</a:t>
            </a:r>
            <a:r>
              <a:rPr lang="ru-RU" sz="1800" dirty="0" smtClean="0"/>
              <a:t> является одним из самых производительных </a:t>
            </a:r>
            <a:r>
              <a:rPr lang="ru-RU" sz="1800" dirty="0" err="1" smtClean="0"/>
              <a:t>скриптовых</a:t>
            </a:r>
            <a:r>
              <a:rPr lang="ru-RU" sz="1800" dirty="0" smtClean="0"/>
              <a:t> языков в мире. Он используется в таких проектах, как </a:t>
            </a:r>
            <a:r>
              <a:rPr lang="ru-RU" sz="1800" dirty="0" err="1" smtClean="0"/>
              <a:t>Redis</a:t>
            </a:r>
            <a:r>
              <a:rPr lang="ru-RU" sz="1800" dirty="0" smtClean="0"/>
              <a:t>, </a:t>
            </a:r>
            <a:r>
              <a:rPr lang="ru-RU" sz="1800" dirty="0" err="1" smtClean="0"/>
              <a:t>nginx</a:t>
            </a:r>
            <a:r>
              <a:rPr lang="ru-RU" sz="1800" dirty="0" smtClean="0"/>
              <a:t>, </a:t>
            </a:r>
            <a:r>
              <a:rPr lang="ru-RU" sz="1800" dirty="0" err="1" smtClean="0"/>
              <a:t>Tarantool</a:t>
            </a:r>
            <a:r>
              <a:rPr lang="ru-RU" sz="1800" dirty="0" smtClean="0"/>
              <a:t>, </a:t>
            </a:r>
            <a:r>
              <a:rPr lang="ru-RU" sz="1800" dirty="0" err="1" smtClean="0"/>
              <a:t>OpenRes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Классика. «</a:t>
            </a:r>
            <a:r>
              <a:rPr lang="ru-RU" sz="1600" dirty="0" err="1" smtClean="0">
                <a:hlinkClick r:id="rId2"/>
              </a:rPr>
              <a:t>Programming</a:t>
            </a:r>
            <a:r>
              <a:rPr lang="ru-RU" sz="1600" dirty="0" smtClean="0">
                <a:hlinkClick r:id="rId2"/>
              </a:rPr>
              <a:t> </a:t>
            </a:r>
            <a:r>
              <a:rPr lang="ru-RU" sz="1600" dirty="0" err="1" smtClean="0">
                <a:hlinkClick r:id="rId2"/>
              </a:rPr>
              <a:t>in</a:t>
            </a:r>
            <a:r>
              <a:rPr lang="ru-RU" sz="1600" dirty="0" smtClean="0">
                <a:hlinkClick r:id="rId2"/>
              </a:rPr>
              <a:t> </a:t>
            </a:r>
            <a:r>
              <a:rPr lang="ru-RU" sz="1600" dirty="0" err="1" smtClean="0">
                <a:hlinkClick r:id="rId2"/>
              </a:rPr>
              <a:t>Lua</a:t>
            </a:r>
            <a:r>
              <a:rPr lang="ru-RU" sz="1600" dirty="0" smtClean="0"/>
              <a:t>» (3-е издание) — книга, написанная одним из создателей языка Роберто </a:t>
            </a:r>
            <a:r>
              <a:rPr lang="ru-RU" sz="1600" dirty="0" err="1" smtClean="0"/>
              <a:t>Иерузалимски</a:t>
            </a:r>
            <a:r>
              <a:rPr lang="ru-RU" sz="1600" dirty="0" smtClean="0"/>
              <a:t>. Для разработчиков игр издание может стать настольной книгой. В ней рассматриваются практически все аспекты использования </a:t>
            </a:r>
            <a:r>
              <a:rPr lang="ru-RU" sz="1600" dirty="0" err="1" smtClean="0"/>
              <a:t>Lua</a:t>
            </a:r>
            <a:r>
              <a:rPr lang="ru-RU" sz="1600" dirty="0" smtClean="0"/>
              <a:t>, включая необходимые навыки по взаимодействию с С.</a:t>
            </a:r>
          </a:p>
          <a:p>
            <a:pPr>
              <a:buNone/>
            </a:pPr>
            <a:r>
              <a:rPr lang="en-US" sz="1600" dirty="0" smtClean="0">
                <a:hlinkClick r:id="rId3"/>
              </a:rPr>
              <a:t>https://www.amazon.com/Programming-Lua-Roberto-Ierusalimschy/dp/859037985X/ref=sr_1_1?ie=UTF8&amp;qid=1456935781&amp;sr=8-1&amp;keywords=Programming+in+Lua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Один из самых простых способов изучить </a:t>
            </a:r>
            <a:r>
              <a:rPr lang="ru-RU" sz="1600" dirty="0" err="1" smtClean="0"/>
              <a:t>Lua</a:t>
            </a:r>
            <a:r>
              <a:rPr lang="ru-RU" sz="1600" dirty="0" smtClean="0"/>
              <a:t> вы найдете по этой ссылке: </a:t>
            </a:r>
            <a:r>
              <a:rPr lang="ru-RU" sz="1600" dirty="0" err="1" smtClean="0">
                <a:hlinkClick r:id="rId4"/>
              </a:rPr>
              <a:t>Learn</a:t>
            </a:r>
            <a:r>
              <a:rPr lang="ru-RU" sz="1600" dirty="0" smtClean="0">
                <a:hlinkClick r:id="rId4"/>
              </a:rPr>
              <a:t> </a:t>
            </a:r>
            <a:r>
              <a:rPr lang="ru-RU" sz="1600" dirty="0" err="1" smtClean="0">
                <a:hlinkClick r:id="rId4"/>
              </a:rPr>
              <a:t>Lua</a:t>
            </a:r>
            <a:r>
              <a:rPr lang="ru-RU" sz="1600" dirty="0" smtClean="0">
                <a:hlinkClick r:id="rId4"/>
              </a:rPr>
              <a:t> </a:t>
            </a:r>
            <a:r>
              <a:rPr lang="ru-RU" sz="1600" dirty="0" err="1" smtClean="0">
                <a:hlinkClick r:id="rId4"/>
              </a:rPr>
              <a:t>in</a:t>
            </a:r>
            <a:r>
              <a:rPr lang="ru-RU" sz="1600" dirty="0" smtClean="0">
                <a:hlinkClick r:id="rId4"/>
              </a:rPr>
              <a:t> 15 </a:t>
            </a:r>
            <a:r>
              <a:rPr lang="ru-RU" sz="1600" dirty="0" err="1" smtClean="0">
                <a:hlinkClick r:id="rId4"/>
              </a:rPr>
              <a:t>Minutes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en-US" sz="1600" dirty="0" smtClean="0">
                <a:hlinkClick r:id="rId4"/>
              </a:rPr>
              <a:t>http://tylerneylon.com/a/learn-lua/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Относительно новая (по сравнению с другими изданиями) книга вышла в 2015 г. — «</a:t>
            </a:r>
            <a:r>
              <a:rPr lang="ru-RU" sz="1600" dirty="0" err="1" smtClean="0">
                <a:hlinkClick r:id="rId5"/>
              </a:rPr>
              <a:t>Lua</a:t>
            </a:r>
            <a:r>
              <a:rPr lang="ru-RU" sz="1600" dirty="0" smtClean="0">
                <a:hlinkClick r:id="rId5"/>
              </a:rPr>
              <a:t> </a:t>
            </a:r>
            <a:r>
              <a:rPr lang="ru-RU" sz="1600" dirty="0" err="1" smtClean="0">
                <a:hlinkClick r:id="rId5"/>
              </a:rPr>
              <a:t>Game</a:t>
            </a:r>
            <a:r>
              <a:rPr lang="ru-RU" sz="1600" dirty="0" smtClean="0">
                <a:hlinkClick r:id="rId5"/>
              </a:rPr>
              <a:t> </a:t>
            </a:r>
            <a:r>
              <a:rPr lang="ru-RU" sz="1600" dirty="0" err="1" smtClean="0">
                <a:hlinkClick r:id="rId5"/>
              </a:rPr>
              <a:t>Development</a:t>
            </a:r>
            <a:r>
              <a:rPr lang="ru-RU" sz="1600" dirty="0" smtClean="0">
                <a:hlinkClick r:id="rId5"/>
              </a:rPr>
              <a:t> </a:t>
            </a:r>
            <a:r>
              <a:rPr lang="ru-RU" sz="1600" dirty="0" err="1" smtClean="0">
                <a:hlinkClick r:id="rId5"/>
              </a:rPr>
              <a:t>Cookbook</a:t>
            </a:r>
            <a:r>
              <a:rPr lang="ru-RU" sz="1600" dirty="0" smtClean="0"/>
              <a:t>». Начинающему </a:t>
            </a:r>
            <a:r>
              <a:rPr lang="ru-RU" sz="1600" dirty="0" err="1" smtClean="0"/>
              <a:t>гейм-девелоперу</a:t>
            </a:r>
            <a:r>
              <a:rPr lang="ru-RU" sz="1600" dirty="0" smtClean="0"/>
              <a:t> в этой книге будет полезно изучить концепцию простых 2D-игр, а затем перейти к современным 3D-проектам. Кроме того, возможности создания сценариев на языке </a:t>
            </a:r>
            <a:r>
              <a:rPr lang="ru-RU" sz="1600" dirty="0" err="1" smtClean="0"/>
              <a:t>Lua</a:t>
            </a:r>
            <a:r>
              <a:rPr lang="ru-RU" sz="1600" dirty="0" smtClean="0"/>
              <a:t> дадут вам полный контроль над игрой.</a:t>
            </a:r>
            <a:br>
              <a:rPr lang="ru-RU" sz="1600" dirty="0" smtClean="0"/>
            </a:br>
            <a:r>
              <a:rPr lang="ru-RU" sz="1600" dirty="0" smtClean="0"/>
              <a:t>Однако книга эта не для новичков в </a:t>
            </a:r>
            <a:r>
              <a:rPr lang="ru-RU" sz="1600" dirty="0" err="1" smtClean="0"/>
              <a:t>Lua</a:t>
            </a:r>
            <a:r>
              <a:rPr lang="ru-RU" sz="1600" dirty="0" smtClean="0"/>
              <a:t> — понадобится знание языка, к тому же для создания пользовательских модулей </a:t>
            </a:r>
            <a:r>
              <a:rPr lang="ru-RU" sz="1600" dirty="0" err="1" smtClean="0"/>
              <a:t>Lua</a:t>
            </a:r>
            <a:r>
              <a:rPr lang="ru-RU" sz="1600" dirty="0" smtClean="0"/>
              <a:t> требуются знания С/С++.</a:t>
            </a:r>
          </a:p>
          <a:p>
            <a:pPr>
              <a:buNone/>
            </a:pPr>
            <a:r>
              <a:rPr lang="en-US" sz="1600" dirty="0" smtClean="0">
                <a:hlinkClick r:id="rId6"/>
              </a:rPr>
              <a:t>https://www.amazon.com/Game-Development-Cookbook-Mario-Kasuba/dp/1849515506/ref=la_B017Y60AJ8_1_1?s=books&amp;ie=UTF8&amp;qid=1457539497&amp;sr=1-1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 smtClean="0"/>
              <a:t>Go</a:t>
            </a:r>
            <a:endParaRPr lang="ru-RU" sz="1600" b="1" dirty="0" smtClean="0"/>
          </a:p>
          <a:p>
            <a:pPr>
              <a:buNone/>
            </a:pPr>
            <a:r>
              <a:rPr lang="ru-RU" sz="1400" dirty="0" smtClean="0"/>
              <a:t>Роберт </a:t>
            </a:r>
            <a:r>
              <a:rPr lang="ru-RU" sz="1400" dirty="0" err="1" smtClean="0"/>
              <a:t>Гризмер</a:t>
            </a:r>
            <a:r>
              <a:rPr lang="ru-RU" sz="1400" dirty="0" smtClean="0"/>
              <a:t>, Роб </a:t>
            </a:r>
            <a:r>
              <a:rPr lang="ru-RU" sz="1400" dirty="0" err="1" smtClean="0"/>
              <a:t>Пайк</a:t>
            </a:r>
            <a:r>
              <a:rPr lang="ru-RU" sz="1400" dirty="0" smtClean="0"/>
              <a:t> и Кен Томпсон создали </a:t>
            </a:r>
            <a:r>
              <a:rPr lang="ru-RU" sz="1400" dirty="0" err="1" smtClean="0"/>
              <a:t>Go</a:t>
            </a:r>
            <a:r>
              <a:rPr lang="ru-RU" sz="1400" dirty="0" smtClean="0"/>
              <a:t> в 2007—2009 гг. Язык создавался с прицелом на решение проблем масштабных разработок ПО. </a:t>
            </a:r>
            <a:r>
              <a:rPr lang="ru-RU" sz="1400" dirty="0" err="1" smtClean="0"/>
              <a:t>Go</a:t>
            </a:r>
            <a:r>
              <a:rPr lang="ru-RU" sz="1400" dirty="0" smtClean="0"/>
              <a:t> должен был сделать процесс разработки более эффективным. В отличие от более академических языков программирования, в </a:t>
            </a:r>
            <a:r>
              <a:rPr lang="ru-RU" sz="1400" dirty="0" err="1" smtClean="0"/>
              <a:t>Go</a:t>
            </a:r>
            <a:r>
              <a:rPr lang="ru-RU" sz="1400" dirty="0" smtClean="0"/>
              <a:t> постарались убрать все лишнее. Благодаря лаконичности и простоте языка изучить его будет достаточно просто.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dirty="0" smtClean="0"/>
              <a:t>Области применения </a:t>
            </a:r>
            <a:r>
              <a:rPr lang="ru-RU" sz="1400" dirty="0" err="1" smtClean="0"/>
              <a:t>Go</a:t>
            </a:r>
            <a:r>
              <a:rPr lang="ru-RU" sz="1400" dirty="0" smtClean="0"/>
              <a:t> разнообразны. Так, </a:t>
            </a:r>
            <a:r>
              <a:rPr lang="ru-RU" sz="1400" dirty="0" err="1" smtClean="0"/>
              <a:t>пуш</a:t>
            </a:r>
            <a:r>
              <a:rPr lang="ru-RU" sz="1400" dirty="0" smtClean="0"/>
              <a:t> уведомлений во «</a:t>
            </a:r>
            <a:r>
              <a:rPr lang="ru-RU" sz="1400" dirty="0" err="1" smtClean="0"/>
              <a:t>ВКонтакте</a:t>
            </a:r>
            <a:r>
              <a:rPr lang="ru-RU" sz="1400" dirty="0" smtClean="0"/>
              <a:t>» </a:t>
            </a:r>
            <a:r>
              <a:rPr lang="ru-RU" sz="1400" dirty="0" smtClean="0">
                <a:hlinkClick r:id="rId2"/>
              </a:rPr>
              <a:t>реализован на языке </a:t>
            </a:r>
            <a:r>
              <a:rPr lang="ru-RU" sz="1400" dirty="0" err="1" smtClean="0">
                <a:hlinkClick r:id="rId2"/>
              </a:rPr>
              <a:t>Go</a:t>
            </a:r>
            <a:r>
              <a:rPr lang="ru-RU" sz="1400" dirty="0" smtClean="0"/>
              <a:t>. На </a:t>
            </a:r>
            <a:r>
              <a:rPr lang="ru-RU" sz="1400" dirty="0" err="1" smtClean="0"/>
              <a:t>Go</a:t>
            </a:r>
            <a:r>
              <a:rPr lang="ru-RU" sz="1400" dirty="0" smtClean="0"/>
              <a:t> можно писать приложения для </a:t>
            </a:r>
            <a:r>
              <a:rPr lang="ru-RU" sz="1400" dirty="0" err="1" smtClean="0"/>
              <a:t>iOS</a:t>
            </a:r>
            <a:r>
              <a:rPr lang="ru-RU" sz="1400" dirty="0" smtClean="0"/>
              <a:t> и </a:t>
            </a:r>
            <a:r>
              <a:rPr lang="ru-RU" sz="1400" dirty="0" err="1" smtClean="0"/>
              <a:t>Android</a:t>
            </a:r>
            <a:r>
              <a:rPr lang="ru-RU" sz="1400" dirty="0" smtClean="0"/>
              <a:t>, </a:t>
            </a:r>
            <a:r>
              <a:rPr lang="ru-RU" sz="1400" dirty="0" err="1" smtClean="0"/>
              <a:t>и</a:t>
            </a:r>
            <a:r>
              <a:rPr lang="ru-RU" sz="1400" dirty="0" smtClean="0"/>
              <a:t> даже создавать собственную </a:t>
            </a:r>
            <a:r>
              <a:rPr lang="ru-RU" sz="1400" dirty="0" err="1" smtClean="0">
                <a:hlinkClick r:id="rId3"/>
              </a:rPr>
              <a:t>криптовалюту</a:t>
            </a:r>
            <a:r>
              <a:rPr lang="ru-RU" sz="1400" dirty="0" smtClean="0"/>
              <a:t>. В общем, где именно использовать </a:t>
            </a:r>
            <a:r>
              <a:rPr lang="ru-RU" sz="1400" dirty="0" err="1" smtClean="0"/>
              <a:t>Go</a:t>
            </a:r>
            <a:r>
              <a:rPr lang="ru-RU" sz="1400" dirty="0" smtClean="0"/>
              <a:t>, вы решите для себя сами, тем более что изучать его можно и без хорошего знания английского языка — существует множество переводов и хорошая подборка статей.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200" b="1" dirty="0" smtClean="0"/>
              <a:t>Книги: </a:t>
            </a:r>
            <a:r>
              <a:rPr lang="ru-RU" sz="1200" dirty="0" smtClean="0"/>
              <a:t>Один из авторов — Брайан </a:t>
            </a:r>
            <a:r>
              <a:rPr lang="ru-RU" sz="1200" dirty="0" err="1" smtClean="0"/>
              <a:t>Керниган</a:t>
            </a:r>
            <a:r>
              <a:rPr lang="ru-RU" sz="1200" dirty="0" smtClean="0"/>
              <a:t> — настоящая легенда программирования. Он является одним из соавторов </a:t>
            </a:r>
            <a:r>
              <a:rPr lang="ru-RU" sz="1200" dirty="0" err="1" smtClean="0"/>
              <a:t>Unix</a:t>
            </a:r>
            <a:r>
              <a:rPr lang="ru-RU" sz="1200" dirty="0" smtClean="0"/>
              <a:t>, создателем множества программ под </a:t>
            </a:r>
            <a:r>
              <a:rPr lang="ru-RU" sz="1200" dirty="0" err="1" smtClean="0"/>
              <a:t>Unix</a:t>
            </a:r>
            <a:r>
              <a:rPr lang="ru-RU" sz="1200" dirty="0" smtClean="0"/>
              <a:t>, включая </a:t>
            </a:r>
            <a:r>
              <a:rPr lang="ru-RU" sz="1200" dirty="0" err="1" smtClean="0"/>
              <a:t>ditroff</a:t>
            </a:r>
            <a:r>
              <a:rPr lang="ru-RU" sz="1200" dirty="0" smtClean="0"/>
              <a:t> и </a:t>
            </a:r>
            <a:r>
              <a:rPr lang="ru-RU" sz="1200" dirty="0" err="1" smtClean="0"/>
              <a:t>cron</a:t>
            </a:r>
            <a:r>
              <a:rPr lang="ru-RU" sz="1200" dirty="0" smtClean="0"/>
              <a:t>, автором «</a:t>
            </a:r>
            <a:r>
              <a:rPr lang="ru-RU" sz="1200" dirty="0" err="1" smtClean="0"/>
              <a:t>The</a:t>
            </a:r>
            <a:r>
              <a:rPr lang="ru-RU" sz="1200" dirty="0" smtClean="0"/>
              <a:t> C </a:t>
            </a:r>
            <a:r>
              <a:rPr lang="ru-RU" sz="1200" dirty="0" err="1" smtClean="0"/>
              <a:t>Programming</a:t>
            </a:r>
            <a:r>
              <a:rPr lang="ru-RU" sz="1200" dirty="0" smtClean="0"/>
              <a:t> </a:t>
            </a:r>
            <a:r>
              <a:rPr lang="ru-RU" sz="1200" dirty="0" err="1" smtClean="0"/>
              <a:t>Language</a:t>
            </a:r>
            <a:r>
              <a:rPr lang="ru-RU" sz="1200" dirty="0" smtClean="0"/>
              <a:t>», написанной вместе с </a:t>
            </a:r>
            <a:r>
              <a:rPr lang="ru-RU" sz="1200" dirty="0" err="1" smtClean="0"/>
              <a:t>Деннисом</a:t>
            </a:r>
            <a:r>
              <a:rPr lang="ru-RU" sz="1200" dirty="0" smtClean="0"/>
              <a:t> </a:t>
            </a:r>
            <a:r>
              <a:rPr lang="ru-RU" sz="1200" dirty="0" err="1" smtClean="0"/>
              <a:t>Ричи</a:t>
            </a:r>
            <a:r>
              <a:rPr lang="ru-RU" sz="1200" dirty="0" smtClean="0"/>
              <a:t> в 1978 г.</a:t>
            </a:r>
            <a:br>
              <a:rPr lang="ru-RU" sz="1200" dirty="0" smtClean="0"/>
            </a:br>
            <a:r>
              <a:rPr lang="ru-RU" sz="1200" dirty="0" smtClean="0"/>
              <a:t>На данный момент «</a:t>
            </a:r>
            <a:r>
              <a:rPr lang="ru-RU" sz="1200" dirty="0" err="1" smtClean="0">
                <a:hlinkClick r:id="rId4"/>
              </a:rPr>
              <a:t>The</a:t>
            </a:r>
            <a:r>
              <a:rPr lang="ru-RU" sz="1200" dirty="0" smtClean="0">
                <a:hlinkClick r:id="rId4"/>
              </a:rPr>
              <a:t> </a:t>
            </a:r>
            <a:r>
              <a:rPr lang="ru-RU" sz="1200" dirty="0" err="1" smtClean="0">
                <a:hlinkClick r:id="rId4"/>
              </a:rPr>
              <a:t>Go</a:t>
            </a:r>
            <a:r>
              <a:rPr lang="ru-RU" sz="1200" dirty="0" smtClean="0">
                <a:hlinkClick r:id="rId4"/>
              </a:rPr>
              <a:t> </a:t>
            </a:r>
            <a:r>
              <a:rPr lang="ru-RU" sz="1200" dirty="0" err="1" smtClean="0">
                <a:hlinkClick r:id="rId4"/>
              </a:rPr>
              <a:t>Programming</a:t>
            </a:r>
            <a:r>
              <a:rPr lang="ru-RU" sz="1200" dirty="0" smtClean="0">
                <a:hlinkClick r:id="rId4"/>
              </a:rPr>
              <a:t> </a:t>
            </a:r>
            <a:r>
              <a:rPr lang="ru-RU" sz="1200" dirty="0" err="1" smtClean="0">
                <a:hlinkClick r:id="rId4"/>
              </a:rPr>
              <a:t>Language</a:t>
            </a:r>
            <a:r>
              <a:rPr lang="ru-RU" sz="1200" dirty="0" smtClean="0"/>
              <a:t>» — наиболее интересный учебник по языку </a:t>
            </a:r>
            <a:r>
              <a:rPr lang="ru-RU" sz="1200" dirty="0" err="1" smtClean="0"/>
              <a:t>Go</a:t>
            </a:r>
            <a:r>
              <a:rPr lang="ru-RU" sz="1200" dirty="0" smtClean="0"/>
              <a:t>. Изучать этот язык вам помогут хотя бы начальные знания </a:t>
            </a:r>
            <a:r>
              <a:rPr lang="ru-RU" sz="1200" dirty="0" err="1" smtClean="0"/>
              <a:t>JavaScript</a:t>
            </a:r>
            <a:r>
              <a:rPr lang="ru-RU" sz="1200" dirty="0" smtClean="0"/>
              <a:t>, </a:t>
            </a:r>
            <a:r>
              <a:rPr lang="ru-RU" sz="1200" dirty="0" err="1" smtClean="0"/>
              <a:t>Ruby</a:t>
            </a:r>
            <a:r>
              <a:rPr lang="ru-RU" sz="1200" dirty="0" smtClean="0"/>
              <a:t>, </a:t>
            </a:r>
            <a:r>
              <a:rPr lang="ru-RU" sz="1200" dirty="0" err="1" smtClean="0"/>
              <a:t>Python</a:t>
            </a:r>
            <a:r>
              <a:rPr lang="ru-RU" sz="1200" dirty="0" smtClean="0"/>
              <a:t>, </a:t>
            </a:r>
            <a:r>
              <a:rPr lang="ru-RU" sz="1200" dirty="0" err="1" smtClean="0"/>
              <a:t>Java</a:t>
            </a:r>
            <a:r>
              <a:rPr lang="ru-RU" sz="1200" dirty="0" smtClean="0"/>
              <a:t> или C++. В книге представлены сотни реальных примеров кода </a:t>
            </a:r>
            <a:r>
              <a:rPr lang="ru-RU" sz="1200" dirty="0" err="1" smtClean="0"/>
              <a:t>Go</a:t>
            </a:r>
            <a:r>
              <a:rPr lang="ru-RU" sz="1200" dirty="0" smtClean="0"/>
              <a:t>, охватывающих все нюансы языка, наиболее важные библиотеки, а также демонстрирующих широкий спектр использования языка.</a:t>
            </a:r>
          </a:p>
          <a:p>
            <a:pPr>
              <a:buNone/>
            </a:pPr>
            <a:r>
              <a:rPr lang="en-US" sz="1200" dirty="0" smtClean="0">
                <a:hlinkClick r:id="rId5"/>
              </a:rPr>
              <a:t>https://www.amazon.com/Programming-Language-Addison-Wesley-Professional-Computing/dp/0134190440/ref=sr_1_1?s=books&amp;ie=UTF8&amp;qid=1457543999&amp;sr=1-1&amp;keywords=Go</a:t>
            </a: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en-US" sz="1200" dirty="0" err="1" smtClean="0"/>
              <a:t>Sau</a:t>
            </a:r>
            <a:r>
              <a:rPr lang="en-US" sz="1200" dirty="0" smtClean="0"/>
              <a:t> </a:t>
            </a:r>
            <a:r>
              <a:rPr lang="en-US" sz="1200" dirty="0" err="1" smtClean="0"/>
              <a:t>Sheong</a:t>
            </a:r>
            <a:r>
              <a:rPr lang="en-US" sz="1200" dirty="0" smtClean="0"/>
              <a:t> Chang, </a:t>
            </a:r>
            <a:r>
              <a:rPr lang="ru-RU" sz="1200" dirty="0" smtClean="0"/>
              <a:t>автор книги «</a:t>
            </a:r>
            <a:r>
              <a:rPr lang="en-US" sz="1200" dirty="0" smtClean="0">
                <a:hlinkClick r:id="rId6"/>
              </a:rPr>
              <a:t>Go Web Programming</a:t>
            </a:r>
            <a:r>
              <a:rPr lang="en-US" sz="1200" dirty="0" smtClean="0"/>
              <a:t>», </a:t>
            </a:r>
            <a:r>
              <a:rPr lang="ru-RU" sz="1200" dirty="0" smtClean="0"/>
              <a:t>написал «</a:t>
            </a:r>
            <a:r>
              <a:rPr lang="en-US" sz="1200" dirty="0" smtClean="0"/>
              <a:t>Ruby on Rails Web </a:t>
            </a:r>
            <a:r>
              <a:rPr lang="en-US" sz="1200" dirty="0" err="1" smtClean="0"/>
              <a:t>Mashup</a:t>
            </a:r>
            <a:r>
              <a:rPr lang="en-US" sz="1200" dirty="0" smtClean="0"/>
              <a:t> Projects», «Cloning Internet Applications with Ruby» </a:t>
            </a:r>
            <a:r>
              <a:rPr lang="ru-RU" sz="1200" dirty="0" smtClean="0"/>
              <a:t>и еще несколько значимых книг о </a:t>
            </a:r>
            <a:r>
              <a:rPr lang="en-US" sz="1200" dirty="0" smtClean="0"/>
              <a:t>Ruby. </a:t>
            </a:r>
            <a:r>
              <a:rPr lang="ru-RU" sz="1200" dirty="0" smtClean="0"/>
              <a:t>Тем интереснее будет узнать, почему директор лаборатории и прикладных исследований </a:t>
            </a:r>
            <a:r>
              <a:rPr lang="en-US" sz="1200" dirty="0" smtClean="0"/>
              <a:t>HP Labs </a:t>
            </a:r>
            <a:r>
              <a:rPr lang="ru-RU" sz="1200" dirty="0" smtClean="0"/>
              <a:t>в Сингапуре начал писать проекты на </a:t>
            </a:r>
            <a:r>
              <a:rPr lang="en-US" sz="1200" dirty="0" smtClean="0"/>
              <a:t>Go </a:t>
            </a:r>
            <a:r>
              <a:rPr lang="ru-RU" sz="1200" dirty="0" smtClean="0"/>
              <a:t>после </a:t>
            </a:r>
            <a:r>
              <a:rPr lang="en-US" sz="1200" dirty="0" smtClean="0"/>
              <a:t>Ruby. </a:t>
            </a:r>
            <a:r>
              <a:rPr lang="ru-RU" sz="1200" dirty="0" smtClean="0"/>
              <a:t>В «</a:t>
            </a:r>
            <a:r>
              <a:rPr lang="en-US" sz="1200" dirty="0" smtClean="0"/>
              <a:t>Go Web Programming» </a:t>
            </a:r>
            <a:r>
              <a:rPr lang="ru-RU" sz="1200" dirty="0" smtClean="0"/>
              <a:t>рассматривается вопрос создания </a:t>
            </a:r>
            <a:r>
              <a:rPr lang="ru-RU" sz="1200" dirty="0" err="1" smtClean="0"/>
              <a:t>веб-приложения</a:t>
            </a:r>
            <a:r>
              <a:rPr lang="ru-RU" sz="1200" dirty="0" smtClean="0"/>
              <a:t> в </a:t>
            </a:r>
            <a:r>
              <a:rPr lang="en-US" sz="1200" dirty="0" smtClean="0"/>
              <a:t>Go </a:t>
            </a:r>
            <a:r>
              <a:rPr lang="ru-RU" sz="1200" dirty="0" smtClean="0"/>
              <a:t>с использованием современных принципов проектирования. </a:t>
            </a:r>
          </a:p>
          <a:p>
            <a:pPr>
              <a:buNone/>
            </a:pPr>
            <a:r>
              <a:rPr lang="en-US" sz="1200" dirty="0" smtClean="0">
                <a:hlinkClick r:id="rId7"/>
              </a:rPr>
              <a:t>https://www.amazon.com/Web-Programming-Sau-Sheong-Chang/dp/1617292567/ref=sr_1_1?s=books&amp;ie=UTF8&amp;qid=1457544079&amp;sr=1-1&amp;keywords=Go&amp;refinements=p_n_publication_date%3A1250228011</a:t>
            </a: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err="1" smtClean="0"/>
              <a:t>Rust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Rust</a:t>
            </a:r>
            <a:r>
              <a:rPr lang="ru-RU" sz="1600" dirty="0" smtClean="0"/>
              <a:t> — </a:t>
            </a:r>
            <a:r>
              <a:rPr lang="ru-RU" sz="1600" dirty="0" err="1" smtClean="0"/>
              <a:t>мультипарадигменный</a:t>
            </a:r>
            <a:r>
              <a:rPr lang="ru-RU" sz="1600" dirty="0" smtClean="0"/>
              <a:t>, функциональный, императивно-процедурный, объектно-ориентированный язык программирования, разрабатываемый с 2006 г. С 2009 г. над </a:t>
            </a:r>
            <a:r>
              <a:rPr lang="ru-RU" sz="1600" dirty="0" err="1" smtClean="0"/>
              <a:t>Rust</a:t>
            </a:r>
            <a:r>
              <a:rPr lang="ru-RU" sz="1600" dirty="0" smtClean="0"/>
              <a:t> работает команда </a:t>
            </a:r>
            <a:r>
              <a:rPr lang="ru-RU" sz="1600" dirty="0" err="1" smtClean="0"/>
              <a:t>Mozilla</a:t>
            </a:r>
            <a:r>
              <a:rPr lang="ru-RU" sz="1600" dirty="0" smtClean="0"/>
              <a:t> </a:t>
            </a:r>
            <a:r>
              <a:rPr lang="ru-RU" sz="1600" dirty="0" err="1" smtClean="0"/>
              <a:t>Research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Rust</a:t>
            </a:r>
            <a:r>
              <a:rPr lang="ru-RU" sz="1600" dirty="0" smtClean="0"/>
              <a:t> объединяет производительность и безопасность компилируемых языков (С++, не уступая ему в возможностях) со скоростью разработки динамических языков (</a:t>
            </a:r>
            <a:r>
              <a:rPr lang="ru-RU" sz="1600" dirty="0" err="1" smtClean="0"/>
              <a:t>Python</a:t>
            </a:r>
            <a:r>
              <a:rPr lang="ru-RU" sz="1600" dirty="0" smtClean="0"/>
              <a:t>), при этом сохраняет определенный уровень </a:t>
            </a:r>
            <a:r>
              <a:rPr lang="ru-RU" sz="1600" dirty="0" err="1" smtClean="0"/>
              <a:t>аскетичности</a:t>
            </a:r>
            <a:r>
              <a:rPr lang="ru-RU" sz="1600" dirty="0" smtClean="0"/>
              <a:t>. Благодаря действиям большого и открытого сообщества разработчиков в </a:t>
            </a:r>
            <a:r>
              <a:rPr lang="ru-RU" sz="1600" dirty="0" err="1" smtClean="0"/>
              <a:t>Rust</a:t>
            </a:r>
            <a:r>
              <a:rPr lang="ru-RU" sz="1600" dirty="0" smtClean="0"/>
              <a:t> исправлены многие ошибки, допущенные при проектировании C++ и </a:t>
            </a:r>
            <a:r>
              <a:rPr lang="ru-RU" sz="1600" dirty="0" err="1" smtClean="0"/>
              <a:t>Java</a:t>
            </a:r>
            <a:r>
              <a:rPr lang="ru-RU" sz="1600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Rust</a:t>
            </a:r>
            <a:r>
              <a:rPr lang="ru-RU" sz="1600" dirty="0" smtClean="0"/>
              <a:t> продолжает стремительно меняться. Отставание в обучающих материалах на несколько месяцев может поставить ваши знания под угрозу. В обязательном порядке необходимо ознакомиться с официальной документацией — с </a:t>
            </a:r>
            <a:r>
              <a:rPr lang="ru-RU" sz="1600" dirty="0" smtClean="0">
                <a:hlinkClick r:id="rId2"/>
              </a:rPr>
              <a:t>руководством</a:t>
            </a:r>
            <a:r>
              <a:rPr lang="ru-RU" sz="1600" dirty="0" smtClean="0"/>
              <a:t> (также известно как книга «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Rust</a:t>
            </a:r>
            <a:r>
              <a:rPr lang="ru-RU" sz="1600" dirty="0" smtClean="0"/>
              <a:t> </a:t>
            </a:r>
            <a:r>
              <a:rPr lang="ru-RU" sz="1600" dirty="0" err="1" smtClean="0"/>
              <a:t>Programming</a:t>
            </a:r>
            <a:r>
              <a:rPr lang="ru-RU" sz="1600" dirty="0" smtClean="0"/>
              <a:t> </a:t>
            </a:r>
            <a:r>
              <a:rPr lang="ru-RU" sz="1600" dirty="0" err="1" smtClean="0"/>
              <a:t>Language</a:t>
            </a:r>
            <a:r>
              <a:rPr lang="ru-RU" sz="1600" dirty="0" smtClean="0"/>
              <a:t>») и с </a:t>
            </a:r>
            <a:r>
              <a:rPr lang="ru-RU" sz="1600" dirty="0" smtClean="0">
                <a:hlinkClick r:id="rId3"/>
              </a:rPr>
              <a:t>другой документацией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en-US" sz="1600" dirty="0" smtClean="0">
                <a:hlinkClick r:id="rId4"/>
              </a:rPr>
              <a:t>https://doc.rust-lang.org/book/README.html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5"/>
              </a:rPr>
              <a:t>https://www.rust-lang.org/learn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Книга «</a:t>
            </a:r>
            <a:r>
              <a:rPr lang="ru-RU" sz="1600" dirty="0" err="1" smtClean="0">
                <a:hlinkClick r:id="rId6"/>
              </a:rPr>
              <a:t>Learning</a:t>
            </a:r>
            <a:r>
              <a:rPr lang="ru-RU" sz="1600" dirty="0" smtClean="0">
                <a:hlinkClick r:id="rId6"/>
              </a:rPr>
              <a:t> </a:t>
            </a:r>
            <a:r>
              <a:rPr lang="ru-RU" sz="1600" dirty="0" err="1" smtClean="0">
                <a:hlinkClick r:id="rId6"/>
              </a:rPr>
              <a:t>Rust</a:t>
            </a:r>
            <a:r>
              <a:rPr lang="ru-RU" sz="1600" dirty="0" smtClean="0"/>
              <a:t>», которая позволит C#/</a:t>
            </a:r>
            <a:r>
              <a:rPr lang="ru-RU" sz="1600" dirty="0" err="1" smtClean="0"/>
              <a:t>C++-разработчикам</a:t>
            </a:r>
            <a:r>
              <a:rPr lang="ru-RU" sz="1600" dirty="0" smtClean="0"/>
              <a:t> получить лучшее управление производительностью и памятью. В книге продемонстрированы возможности </a:t>
            </a:r>
            <a:r>
              <a:rPr lang="ru-RU" sz="1600" dirty="0" err="1" smtClean="0"/>
              <a:t>Rust</a:t>
            </a:r>
            <a:r>
              <a:rPr lang="ru-RU" sz="1600" dirty="0" smtClean="0"/>
              <a:t> при разработке крупного и масштабируемого ПО, а также рассмотрены основы языка, включая переменные, процедуры, управление памятью, </a:t>
            </a:r>
            <a:r>
              <a:rPr lang="ru-RU" sz="1600" dirty="0" err="1" smtClean="0"/>
              <a:t>etc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en-US" sz="1600" dirty="0" smtClean="0">
                <a:hlinkClick r:id="rId7"/>
              </a:rPr>
              <a:t>https://www.amazon.com/Learning-Rust-Paul-Johnson-ebook/dp/B01CR5GCWA/ref=sr_1_7?s=books&amp;ie=UTF8&amp;qid=1457545849&amp;sr=1-7&amp;keywords=Rust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err="1" smtClean="0"/>
              <a:t>Kotlin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2"/>
              </a:rPr>
              <a:t>https://leanpub.com/kotlin-for-android-developers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3"/>
              </a:rPr>
              <a:t>https://www.manning.com/books/kotlin-in-action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в) </a:t>
            </a:r>
            <a:r>
              <a:rPr lang="ru-RU" sz="1600" b="1" dirty="0" smtClean="0"/>
              <a:t>Неоднозначности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— Должен быть определенный порядок вызовов функций. </a:t>
            </a:r>
          </a:p>
          <a:p>
            <a:pPr>
              <a:buNone/>
            </a:pPr>
            <a:r>
              <a:rPr lang="ru-RU" sz="1600" dirty="0" smtClean="0"/>
              <a:t>            При записи X = </a:t>
            </a:r>
            <a:r>
              <a:rPr lang="ru-RU" sz="1600" dirty="0" err="1" smtClean="0"/>
              <a:t>funcA</a:t>
            </a:r>
            <a:r>
              <a:rPr lang="ru-RU" sz="1600" dirty="0" smtClean="0"/>
              <a:t>() + </a:t>
            </a:r>
            <a:r>
              <a:rPr lang="ru-RU" sz="1600" dirty="0" err="1" smtClean="0"/>
              <a:t>fB</a:t>
            </a:r>
            <a:r>
              <a:rPr lang="ru-RU" sz="1600" dirty="0" smtClean="0"/>
              <a:t>() или </a:t>
            </a:r>
            <a:r>
              <a:rPr lang="ru-RU" sz="1600" dirty="0" err="1" smtClean="0"/>
              <a:t>Fn</a:t>
            </a:r>
            <a:r>
              <a:rPr lang="ru-RU" sz="1600" dirty="0" smtClean="0"/>
              <a:t>(</a:t>
            </a:r>
            <a:r>
              <a:rPr lang="ru-RU" sz="1600" dirty="0" err="1" smtClean="0"/>
              <a:t>funcA</a:t>
            </a:r>
            <a:r>
              <a:rPr lang="ru-RU" sz="1600" dirty="0" smtClean="0"/>
              <a:t>(), </a:t>
            </a:r>
            <a:r>
              <a:rPr lang="ru-RU" sz="1600" dirty="0" err="1" smtClean="0"/>
              <a:t>fB</a:t>
            </a:r>
            <a:r>
              <a:rPr lang="ru-RU" sz="1600" dirty="0" smtClean="0"/>
              <a:t>(), </a:t>
            </a:r>
            <a:r>
              <a:rPr lang="ru-RU" sz="1600" dirty="0" err="1" smtClean="0"/>
              <a:t>callC</a:t>
            </a:r>
            <a:r>
              <a:rPr lang="ru-RU" sz="1600" dirty="0" smtClean="0"/>
              <a:t>()) — надо понимать, что человек рассчитывает получить вычисления в записанном порядке, </a:t>
            </a:r>
            <a:r>
              <a:rPr lang="ru-RU" sz="1200" dirty="0" smtClean="0"/>
              <a:t>(VS) а не как себе надумал оптимизатор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Исключить похожие операторы. </a:t>
            </a:r>
          </a:p>
          <a:p>
            <a:pPr>
              <a:buNone/>
            </a:pPr>
            <a:r>
              <a:rPr lang="ru-RU" sz="1600" dirty="0" smtClean="0"/>
              <a:t>             </a:t>
            </a:r>
            <a:r>
              <a:rPr lang="ru-RU" sz="1200" dirty="0" smtClean="0"/>
              <a:t>А не как в С: + ++, &lt; &lt;&lt;, | ||, &amp; &amp;&amp;, = ==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— Желательно иметь немного понятных операторов и с очевидным приоритетом. 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Переопределение операторов скорее вредно. </a:t>
            </a:r>
          </a:p>
          <a:p>
            <a:pPr>
              <a:buNone/>
            </a:pPr>
            <a:r>
              <a:rPr lang="ru-RU" sz="1600" dirty="0" smtClean="0"/>
              <a:t>           </a:t>
            </a:r>
            <a:r>
              <a:rPr lang="ru-RU" sz="1200" dirty="0" smtClean="0"/>
              <a:t>Вы пишете </a:t>
            </a:r>
            <a:r>
              <a:rPr lang="ru-RU" sz="1200" dirty="0" err="1" smtClean="0"/>
              <a:t>i</a:t>
            </a:r>
            <a:r>
              <a:rPr lang="ru-RU" sz="1200" dirty="0" smtClean="0"/>
              <a:t> := 2, но (VS) на самом деле это вызывает неявное создание объекта, для которого не хватает памяти,</a:t>
            </a:r>
          </a:p>
          <a:p>
            <a:pPr>
              <a:buNone/>
            </a:pPr>
            <a:r>
              <a:rPr lang="ru-RU" sz="1200" dirty="0" smtClean="0"/>
              <a:t>              а  диск дает сбой при </a:t>
            </a:r>
            <a:r>
              <a:rPr lang="ru-RU" sz="1200" dirty="0" err="1" smtClean="0"/>
              <a:t>своппинге</a:t>
            </a:r>
            <a:r>
              <a:rPr lang="ru-RU" sz="1200" dirty="0" smtClean="0"/>
              <a:t> и ваш спутник падает на Марс</a:t>
            </a:r>
          </a:p>
          <a:p>
            <a:pPr>
              <a:buNone/>
            </a:pPr>
            <a:r>
              <a:rPr lang="ru-RU" sz="1000" dirty="0" smtClean="0"/>
              <a:t>//Подкачка, или </a:t>
            </a:r>
            <a:r>
              <a:rPr lang="ru-RU" sz="1000" b="1" dirty="0" err="1" smtClean="0"/>
              <a:t>своппинг</a:t>
            </a:r>
            <a:r>
              <a:rPr lang="ru-RU" sz="1000" dirty="0" smtClean="0"/>
              <a:t> (</a:t>
            </a:r>
            <a:r>
              <a:rPr lang="ru-RU" sz="1000" b="1" dirty="0" err="1" smtClean="0"/>
              <a:t>swapping</a:t>
            </a:r>
            <a:r>
              <a:rPr lang="ru-RU" sz="1000" dirty="0" smtClean="0"/>
              <a:t> - обмен), - </a:t>
            </a:r>
            <a:r>
              <a:rPr lang="ru-RU" sz="1000" b="1" dirty="0" smtClean="0"/>
              <a:t>это</a:t>
            </a:r>
            <a:r>
              <a:rPr lang="ru-RU" sz="1000" dirty="0" smtClean="0"/>
              <a:t> процесс выгрузки редко используемых областей виртуального адресного пространства программы и/или всей программы на диск или другое устройство внешней памяти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в) </a:t>
            </a:r>
            <a:r>
              <a:rPr lang="ru-RU" sz="1600" b="1" dirty="0" smtClean="0"/>
              <a:t>Неоднозначности (продолжение)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— Нужна инициализация всех переменных </a:t>
            </a:r>
            <a:r>
              <a:rPr lang="ru-RU" sz="1600" dirty="0" err="1" smtClean="0"/>
              <a:t>дефолтными</a:t>
            </a:r>
            <a:r>
              <a:rPr lang="ru-RU" sz="1600" dirty="0" smtClean="0"/>
              <a:t> значениями. 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ООП подход спасает от забывчивости переназначения всех полей в объекте в какой-нибудь новой сотой функции.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Система типов должна быть безопасной </a:t>
            </a:r>
          </a:p>
          <a:p>
            <a:pPr>
              <a:buNone/>
            </a:pPr>
            <a:r>
              <a:rPr lang="ru-RU" sz="1200" dirty="0" smtClean="0"/>
              <a:t>        нужен контроль за размерностями присваиваемых объектов — защита от затирания памяти, арифметическим переполнением типа 65535+1, потерями точности и значимости при приведении типов, исключение сравнения несравнимого — ведь целое 2 не равно 2.0 в общем случае. И даже типовое деление на 0 может давать вполне определенный +INF, вместо ошибки — нужно точное определение результата.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Устойчивость к входным данным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Программа должна работать на любых входных данных и желательно, примерно одинаковое время. </a:t>
            </a:r>
          </a:p>
          <a:p>
            <a:pPr>
              <a:buNone/>
            </a:pPr>
            <a:r>
              <a:rPr lang="ru-RU" sz="1000" dirty="0" smtClean="0"/>
              <a:t>         (VS) Пример - </a:t>
            </a:r>
            <a:r>
              <a:rPr lang="ru-RU" sz="1000" dirty="0" err="1" smtClean="0"/>
              <a:t>Андроид</a:t>
            </a:r>
            <a:r>
              <a:rPr lang="ru-RU" sz="1000" dirty="0" smtClean="0"/>
              <a:t> с реакцией на кнопку трубки от 0.2с до 5с; хорошо, что не </a:t>
            </a:r>
            <a:r>
              <a:rPr lang="ru-RU" sz="1000" dirty="0" err="1" smtClean="0"/>
              <a:t>Андроид</a:t>
            </a:r>
            <a:r>
              <a:rPr lang="ru-RU" sz="1000" dirty="0" smtClean="0"/>
              <a:t> управляет автомобильной ABS. </a:t>
            </a:r>
          </a:p>
          <a:p>
            <a:pPr>
              <a:buNone/>
            </a:pPr>
            <a:r>
              <a:rPr lang="ru-RU" sz="1200" dirty="0" smtClean="0"/>
              <a:t>        Например, программа должна корректно обрабатывать и 1Кб данных и 1Тб, не исчерпав ресурсы системы.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— Очень желательно иметь в ЯП RAII и надежную, и однозначную обработку ошибок, не приводящую к побочным эффектам (утечкам ресурсов, например). 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200" dirty="0" smtClean="0"/>
              <a:t>(VS) Очень веселая вещь — утечка </a:t>
            </a:r>
            <a:r>
              <a:rPr lang="ru-RU" sz="1200" dirty="0" err="1" smtClean="0"/>
              <a:t>хендлов</a:t>
            </a:r>
            <a:r>
              <a:rPr lang="ru-RU" sz="1200" dirty="0" smtClean="0"/>
              <a:t>, проявиться может через многие месяцы.</a:t>
            </a:r>
          </a:p>
          <a:p>
            <a:pPr>
              <a:buNone/>
            </a:pPr>
            <a:r>
              <a:rPr lang="ru-RU" sz="1000" dirty="0" smtClean="0"/>
              <a:t>//</a:t>
            </a:r>
            <a:r>
              <a:rPr lang="ru-RU" sz="1000" b="1" dirty="0" err="1" smtClean="0"/>
              <a:t>Хендл</a:t>
            </a:r>
            <a:r>
              <a:rPr lang="ru-RU" sz="1000" dirty="0" smtClean="0"/>
              <a:t> - это просто указатель. Контекст - это уже часть памяти, где хранятся различные настройки, параметры и данные связанного "устройства".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— Было бы неплохо защититься от переполнения стека — рекурсию запретить.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— Проблема превышения доступного объема требуемой памятью, неконтролируемый рост потребления из-за фрагментации при динамическом выделении/освобождении.  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000" dirty="0" smtClean="0"/>
              <a:t>(VS) Была история со старым </a:t>
            </a:r>
            <a:r>
              <a:rPr lang="ru-RU" sz="1000" dirty="0" err="1" smtClean="0"/>
              <a:t>C-рантаймом</a:t>
            </a:r>
            <a:r>
              <a:rPr lang="ru-RU" sz="1000" dirty="0" smtClean="0"/>
              <a:t> от Микрософт, который неадекватно возвращал память системе, из-за чего </a:t>
            </a:r>
            <a:r>
              <a:rPr lang="ru-RU" sz="1000" dirty="0" err="1" smtClean="0"/>
              <a:t>msbackup</a:t>
            </a:r>
            <a:r>
              <a:rPr lang="ru-RU" sz="1000" dirty="0" smtClean="0"/>
              <a:t> падал на больших объемах (для того времени).</a:t>
            </a:r>
          </a:p>
          <a:p>
            <a:pPr>
              <a:buNone/>
            </a:pP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 smtClean="0"/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Устойчивость к входным данным (продолжение)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Нужна хорошая и безопасная работа со строками — не упирающаяся в ресурсы. Это сильно зависит от реализации (</a:t>
            </a:r>
            <a:r>
              <a:rPr lang="ru-RU" sz="1600" dirty="0" err="1" smtClean="0"/>
              <a:t>иммутабельные</a:t>
            </a:r>
            <a:r>
              <a:rPr lang="ru-RU" sz="1600" dirty="0" smtClean="0"/>
              <a:t>, COW, R/W массивы)</a:t>
            </a:r>
          </a:p>
          <a:p>
            <a:pPr>
              <a:buNone/>
            </a:pPr>
            <a:r>
              <a:rPr lang="ru-RU" sz="1000" dirty="0" smtClean="0"/>
              <a:t>// В программировании неизменяемым (англ. </a:t>
            </a:r>
            <a:r>
              <a:rPr lang="ru-RU" sz="1000" b="1" dirty="0" err="1" smtClean="0"/>
              <a:t>immutable</a:t>
            </a:r>
            <a:r>
              <a:rPr lang="ru-RU" sz="1000" dirty="0" smtClean="0"/>
              <a:t>) называется </a:t>
            </a:r>
            <a:r>
              <a:rPr lang="ru-RU" sz="1000" b="1" dirty="0" smtClean="0"/>
              <a:t>объект</a:t>
            </a:r>
            <a:r>
              <a:rPr lang="ru-RU" sz="1000" dirty="0" smtClean="0"/>
              <a:t>, состояние которого не может быть изменено после создания (функциональное программирование). 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Превышение времени реакции системы, не зависящее от программиста. 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200" dirty="0" smtClean="0"/>
              <a:t>Это типичная проблема сборщиков мусора. Хотя они и спасают от одних ошибок программирования — привносят другие — плохо диагностируемые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— В определенном классе задач, оказывается, можно обойтись совсем без динамической памяти, либо однократно выделив ее при старте. 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Контролировать выход за границы массива, причем вполне допустимо написать предупреждение </a:t>
            </a:r>
            <a:r>
              <a:rPr lang="ru-RU" sz="1600" dirty="0" err="1" smtClean="0"/>
              <a:t>рантайма</a:t>
            </a:r>
            <a:r>
              <a:rPr lang="ru-RU" sz="1600" dirty="0" smtClean="0"/>
              <a:t> и игнорировать. Очень часто это некритичные ошибки.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Иметь защиту от обращений к </a:t>
            </a:r>
            <a:r>
              <a:rPr lang="ru-RU" sz="1600" dirty="0" err="1" smtClean="0"/>
              <a:t>неинициализованному</a:t>
            </a:r>
            <a:r>
              <a:rPr lang="ru-RU" sz="1600" dirty="0" smtClean="0"/>
              <a:t> программой участку памяти, в т.ч к null-области, и в чужое адресное пространство.</a:t>
            </a:r>
            <a:endParaRPr lang="ru-RU" sz="1600" i="1" dirty="0" smtClean="0"/>
          </a:p>
          <a:p>
            <a:pPr>
              <a:buNone/>
            </a:pPr>
            <a:endParaRPr lang="ru-RU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Устойчивость к входным данным (продолжение)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</a:t>
            </a:r>
            <a:r>
              <a:rPr lang="ru-RU" sz="1600" dirty="0" smtClean="0"/>
              <a:t>— Интерпретаторы, JIT — лишние прослойки снижают надежность, есть проблемы с сборкой мусора (очень сложная подсистема — привнесет свои ошибки), и с гарантированным временем реакции. 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200" dirty="0" smtClean="0"/>
              <a:t>Исключаем, но есть в принципе </a:t>
            </a:r>
            <a:r>
              <a:rPr lang="ru-RU" sz="1200" dirty="0" err="1" smtClean="0"/>
              <a:t>Java</a:t>
            </a:r>
            <a:r>
              <a:rPr lang="ru-RU" sz="1200" dirty="0" smtClean="0"/>
              <a:t> </a:t>
            </a:r>
            <a:r>
              <a:rPr lang="ru-RU" sz="1200" dirty="0" err="1" smtClean="0"/>
              <a:t>Micro</a:t>
            </a:r>
            <a:r>
              <a:rPr lang="ru-RU" sz="1200" dirty="0" smtClean="0"/>
              <a:t> </a:t>
            </a:r>
            <a:r>
              <a:rPr lang="ru-RU" sz="1200" dirty="0" err="1" smtClean="0"/>
              <a:t>Edition</a:t>
            </a:r>
            <a:r>
              <a:rPr lang="ru-RU" sz="1200" dirty="0" smtClean="0"/>
              <a:t> (где от Явы отрезано так много, что остается только Я, и .NET </a:t>
            </a:r>
            <a:r>
              <a:rPr lang="ru-RU" sz="1200" dirty="0" err="1" smtClean="0"/>
              <a:t>Micro</a:t>
            </a:r>
            <a:r>
              <a:rPr lang="ru-RU" sz="1200" dirty="0" smtClean="0"/>
              <a:t> </a:t>
            </a:r>
            <a:r>
              <a:rPr lang="ru-RU" sz="1200" dirty="0" err="1" smtClean="0"/>
              <a:t>Framework</a:t>
            </a:r>
            <a:r>
              <a:rPr lang="ru-RU" sz="1200" dirty="0" smtClean="0"/>
              <a:t> с C#. </a:t>
            </a:r>
            <a:endParaRPr lang="ru-RU" sz="16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600" dirty="0" smtClean="0"/>
              <a:t>— Устойчивость к многопоточной работе — защита приватных данных потока, и механизмы гарантированного обмена между потоками. Программа в 200 потоков может работать совсем не так, как в два.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— Контрактное программирование плюс встроенные </a:t>
            </a:r>
            <a:r>
              <a:rPr lang="ru-RU" sz="1600" dirty="0" err="1" smtClean="0"/>
              <a:t>юниттесты</a:t>
            </a:r>
            <a:r>
              <a:rPr lang="ru-RU" sz="1600" dirty="0" smtClean="0"/>
              <a:t> тоже весьма помогают.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1261</Words>
  <Application>Microsoft Office PowerPoint</Application>
  <PresentationFormat>Экран (4:3)</PresentationFormat>
  <Paragraphs>255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Надежное программирование  в разрезе языков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Надежное программирование в разрезе языков </dc:title>
  <dc:creator>Admin</dc:creator>
  <cp:lastModifiedBy>Den</cp:lastModifiedBy>
  <cp:revision>120</cp:revision>
  <dcterms:created xsi:type="dcterms:W3CDTF">2020-09-15T14:38:43Z</dcterms:created>
  <dcterms:modified xsi:type="dcterms:W3CDTF">2021-09-17T09:48:02Z</dcterms:modified>
</cp:coreProperties>
</file>