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4" r:id="rId3"/>
    <p:sldId id="266" r:id="rId4"/>
    <p:sldId id="265" r:id="rId5"/>
    <p:sldId id="257" r:id="rId6"/>
    <p:sldId id="258" r:id="rId7"/>
    <p:sldId id="260" r:id="rId8"/>
    <p:sldId id="261" r:id="rId9"/>
    <p:sldId id="262" r:id="rId10"/>
    <p:sldId id="263" r:id="rId11"/>
    <p:sldId id="259"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12" autoAdjust="0"/>
  </p:normalViewPr>
  <p:slideViewPr>
    <p:cSldViewPr snapToGrid="0">
      <p:cViewPr>
        <p:scale>
          <a:sx n="86" d="100"/>
          <a:sy n="86" d="100"/>
        </p:scale>
        <p:origin x="-446" y="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D02486D-004D-47A8-BCE5-0226F9630281}" type="datetimeFigureOut">
              <a:rPr lang="ru-RU" smtClean="0"/>
              <a:pPr/>
              <a:t>27.10.2021</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503587D-DB56-4CB2-B568-97BC129B1FA5}" type="slidenum">
              <a:rPr lang="ru-RU" smtClean="0"/>
              <a:pPr/>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14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305246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77269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03587D-DB56-4CB2-B568-97BC129B1FA5}" type="slidenum">
              <a:rPr lang="ru-RU" smtClean="0"/>
              <a:pPr/>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2448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203565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239743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427801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11458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2706067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150485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262549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187014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69687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365165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292273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335140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61193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D02486D-004D-47A8-BCE5-0226F9630281}" type="datetimeFigureOut">
              <a:rPr lang="ru-RU" smtClean="0"/>
              <a:pPr/>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03587D-DB56-4CB2-B568-97BC129B1FA5}" type="slidenum">
              <a:rPr lang="ru-RU" smtClean="0"/>
              <a:pPr/>
              <a:t>‹#›</a:t>
            </a:fld>
            <a:endParaRPr lang="ru-RU"/>
          </a:p>
        </p:txBody>
      </p:sp>
    </p:spTree>
    <p:extLst>
      <p:ext uri="{BB962C8B-B14F-4D97-AF65-F5344CB8AC3E}">
        <p14:creationId xmlns:p14="http://schemas.microsoft.com/office/powerpoint/2010/main" val="286549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D02486D-004D-47A8-BCE5-0226F9630281}" type="datetimeFigureOut">
              <a:rPr lang="ru-RU" smtClean="0"/>
              <a:pPr/>
              <a:t>27.10.2021</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503587D-DB56-4CB2-B568-97BC129B1FA5}" type="slidenum">
              <a:rPr lang="ru-RU" smtClean="0"/>
              <a:pPr/>
              <a:t>‹#›</a:t>
            </a:fld>
            <a:endParaRPr lang="ru-RU"/>
          </a:p>
        </p:txBody>
      </p:sp>
    </p:spTree>
    <p:extLst>
      <p:ext uri="{BB962C8B-B14F-4D97-AF65-F5344CB8AC3E}">
        <p14:creationId xmlns:p14="http://schemas.microsoft.com/office/powerpoint/2010/main" val="16801691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s://ru.wikipedia.org/wiki/%D0%A1%D1%82%D0%B0%D0%BD%D0%B4%D0%B0%D1%80%D1%82%D0%BD%D0%B0%D1%8F_%D0%B1%D0%B8%D0%B1%D0%BB%D0%B8%D0%BE%D1%82%D0%B5%D0%BA%D0%B0"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rogmatem.ru/pascal/operator-prisvaivaniya.html"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0545" y="2309091"/>
            <a:ext cx="9144000" cy="3149745"/>
          </a:xfrm>
        </p:spPr>
        <p:txBody>
          <a:bodyPr>
            <a:normAutofit fontScale="90000"/>
          </a:bodyPr>
          <a:lstStyle/>
          <a:p>
            <a:r>
              <a:rPr lang="ru-RU" dirty="0">
                <a:solidFill>
                  <a:schemeClr val="tx1"/>
                </a:solidFill>
              </a:rPr>
              <a:t>Структура рабочей программы. Код, данные, библиотеки, поддержка времени исполнения.</a:t>
            </a:r>
          </a:p>
        </p:txBody>
      </p:sp>
    </p:spTree>
    <p:extLst>
      <p:ext uri="{BB962C8B-B14F-4D97-AF65-F5344CB8AC3E}">
        <p14:creationId xmlns:p14="http://schemas.microsoft.com/office/powerpoint/2010/main" val="79590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5959" y="531845"/>
            <a:ext cx="8677470" cy="5078313"/>
          </a:xfrm>
          <a:prstGeom prst="rect">
            <a:avLst/>
          </a:prstGeom>
          <a:noFill/>
        </p:spPr>
        <p:txBody>
          <a:bodyPr wrap="square" rtlCol="0">
            <a:spAutoFit/>
          </a:bodyPr>
          <a:lstStyle/>
          <a:p>
            <a:r>
              <a:rPr lang="ru-RU" dirty="0"/>
              <a:t>Примеры библиотек:</a:t>
            </a:r>
          </a:p>
          <a:p>
            <a:endParaRPr lang="ru-RU" dirty="0"/>
          </a:p>
          <a:p>
            <a:r>
              <a:rPr lang="ru-RU" dirty="0" err="1"/>
              <a:t>TensorFlow</a:t>
            </a:r>
            <a:r>
              <a:rPr lang="ru-RU" dirty="0"/>
              <a:t> для </a:t>
            </a:r>
            <a:r>
              <a:rPr lang="ru-RU" dirty="0" err="1"/>
              <a:t>Python</a:t>
            </a:r>
            <a:r>
              <a:rPr lang="ru-RU" dirty="0"/>
              <a:t>, которая погружает вас в мир </a:t>
            </a:r>
            <a:r>
              <a:rPr lang="ru-RU" dirty="0" err="1"/>
              <a:t>искуственного</a:t>
            </a:r>
            <a:r>
              <a:rPr lang="ru-RU" dirty="0"/>
              <a:t> интеллекта</a:t>
            </a:r>
          </a:p>
          <a:p>
            <a:endParaRPr lang="ru-RU" dirty="0"/>
          </a:p>
          <a:p>
            <a:r>
              <a:rPr lang="ru-RU" dirty="0" err="1"/>
              <a:t>Almanac</a:t>
            </a:r>
            <a:r>
              <a:rPr lang="ru-RU" dirty="0"/>
              <a:t> </a:t>
            </a:r>
            <a:r>
              <a:rPr lang="ru-RU" dirty="0" err="1"/>
              <a:t>Converter</a:t>
            </a:r>
            <a:r>
              <a:rPr lang="ru-RU" dirty="0"/>
              <a:t> — для простой работы с датами и временем</a:t>
            </a:r>
          </a:p>
          <a:p>
            <a:r>
              <a:rPr lang="ru-RU" dirty="0" err="1"/>
              <a:t>WebKit</a:t>
            </a:r>
            <a:r>
              <a:rPr lang="ru-RU" dirty="0"/>
              <a:t> — популярнейшая библиотека для работы с веб-страницами</a:t>
            </a:r>
          </a:p>
          <a:p>
            <a:endParaRPr lang="ru-RU" dirty="0"/>
          </a:p>
          <a:p>
            <a:r>
              <a:rPr lang="ru-RU" dirty="0" err="1"/>
              <a:t>Scribe</a:t>
            </a:r>
            <a:r>
              <a:rPr lang="ru-RU" dirty="0"/>
              <a:t> </a:t>
            </a:r>
            <a:r>
              <a:rPr lang="ru-RU" dirty="0" err="1"/>
              <a:t>Java</a:t>
            </a:r>
            <a:r>
              <a:rPr lang="ru-RU" dirty="0"/>
              <a:t> — простая библиотека для авторизации пользователей</a:t>
            </a:r>
          </a:p>
          <a:p>
            <a:endParaRPr lang="ru-RU" dirty="0"/>
          </a:p>
          <a:p>
            <a:r>
              <a:rPr lang="ru-RU" dirty="0"/>
              <a:t>Мы сами решаем, как и когда вызывать библиотечные функции и что с ними делать. Библиотека — это просто набор заранее определённых функций, из которых, как из кирпичиков, можно складывать то, что нам нужно. Ещё одно интересное свойство: внутри </a:t>
            </a:r>
            <a:r>
              <a:rPr lang="ru-RU" dirty="0" err="1"/>
              <a:t>фреймворка</a:t>
            </a:r>
            <a:r>
              <a:rPr lang="ru-RU" dirty="0"/>
              <a:t> можно использовать другие библиотеки. Например, если вам нужен адаптивный сайт и удобная работа с формами — используйте </a:t>
            </a:r>
            <a:r>
              <a:rPr lang="ru-RU" dirty="0" err="1"/>
              <a:t>Bootstrap</a:t>
            </a:r>
            <a:r>
              <a:rPr lang="ru-RU" dirty="0"/>
              <a:t> для </a:t>
            </a:r>
            <a:r>
              <a:rPr lang="ru-RU" dirty="0" err="1"/>
              <a:t>адаптива</a:t>
            </a:r>
            <a:r>
              <a:rPr lang="ru-RU" dirty="0"/>
              <a:t> как </a:t>
            </a:r>
            <a:r>
              <a:rPr lang="ru-RU" dirty="0" err="1"/>
              <a:t>фреймворк</a:t>
            </a:r>
            <a:r>
              <a:rPr lang="ru-RU" dirty="0"/>
              <a:t> и подключите к нему библиотеку </a:t>
            </a:r>
            <a:r>
              <a:rPr lang="ru-RU" dirty="0" err="1"/>
              <a:t>jQuery</a:t>
            </a:r>
            <a:r>
              <a:rPr lang="ru-RU" dirty="0"/>
              <a:t>.</a:t>
            </a:r>
          </a:p>
        </p:txBody>
      </p:sp>
    </p:spTree>
    <p:extLst>
      <p:ext uri="{BB962C8B-B14F-4D97-AF65-F5344CB8AC3E}">
        <p14:creationId xmlns:p14="http://schemas.microsoft.com/office/powerpoint/2010/main" val="314248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684" y="497997"/>
            <a:ext cx="11553316" cy="6109365"/>
          </a:xfrm>
          <a:prstGeom prst="rect">
            <a:avLst/>
          </a:prstGeom>
          <a:noFill/>
        </p:spPr>
        <p:txBody>
          <a:bodyPr wrap="square" rtlCol="0">
            <a:spAutoFit/>
          </a:bodyPr>
          <a:lstStyle/>
          <a:p>
            <a:r>
              <a:rPr lang="ru-RU" sz="1700" dirty="0"/>
              <a:t>Типовые подходы к проектированию:</a:t>
            </a:r>
          </a:p>
          <a:p>
            <a:endParaRPr lang="ru-RU" sz="1700" dirty="0"/>
          </a:p>
          <a:p>
            <a:r>
              <a:rPr lang="ru-RU" sz="1700" dirty="0"/>
              <a:t>Существуют два подхода для определения круга задач, которые должна выполнять стандартная библиотека языка программирования.</a:t>
            </a:r>
          </a:p>
          <a:p>
            <a:r>
              <a:rPr lang="ru-RU" sz="1700" dirty="0"/>
              <a:t>Первый — стандартная библиотека должна содержать в себе только те процедуры и функции, которые используются практически всеми и обладают максимальной универсальностью. В частности, этой позиции придерживается </a:t>
            </a:r>
            <a:r>
              <a:rPr lang="ru-RU" sz="1700" dirty="0" err="1"/>
              <a:t>Бьёрн</a:t>
            </a:r>
            <a:r>
              <a:rPr lang="ru-RU" sz="1700" dirty="0"/>
              <a:t> Страуструп, автор языка C++. Одним из оснований этой концепции является простое соображение: чем более специфична предоставляемая библиотекой функциональность, тем труднее реализовать её так, чтобы она в полной мере удовлетворяла требованиям каждого конкретного случая; если библиотечная реализация не будет универсальной и эффективной во всех вариантах применения, то для большинства реальных задач она окажется неподходящей, следовательно — бесполезной.</a:t>
            </a:r>
          </a:p>
          <a:p>
            <a:r>
              <a:rPr lang="ru-RU" sz="1700" dirty="0"/>
              <a:t>Второй — стандартная библиотека должна содержать в себе максимально возможное количество типичных алгоритмов, обеспечивать простую работу с большинством (в идеале, со всеми) объектами, с которыми может взаимодействовать программа. Одним из примеров реализации этого подхода является язык </a:t>
            </a:r>
            <a:r>
              <a:rPr lang="ru-RU" sz="1700" dirty="0" err="1"/>
              <a:t>Python</a:t>
            </a:r>
            <a:r>
              <a:rPr lang="ru-RU" sz="1700" dirty="0"/>
              <a:t> с девизом «</a:t>
            </a:r>
            <a:r>
              <a:rPr lang="ru-RU" sz="1700" dirty="0" err="1"/>
              <a:t>Batteries</a:t>
            </a:r>
            <a:r>
              <a:rPr lang="ru-RU" sz="1700" dirty="0"/>
              <a:t> </a:t>
            </a:r>
            <a:r>
              <a:rPr lang="ru-RU" sz="1700" dirty="0" err="1"/>
              <a:t>included</a:t>
            </a:r>
            <a:r>
              <a:rPr lang="ru-RU" sz="1700" dirty="0"/>
              <a:t>» (батарейки в комплекте)</a:t>
            </a:r>
            <a:r>
              <a:rPr lang="ru-RU" sz="1700" baseline="30000" dirty="0">
                <a:hlinkClick r:id="rId2"/>
              </a:rPr>
              <a:t>[2]</a:t>
            </a:r>
            <a:r>
              <a:rPr lang="ru-RU" sz="1700" dirty="0"/>
              <a:t>. Доводом в пользу этого подхода является представление, согласно которому скорость написания программ и их корректность в большинстве случаев важнее эффективности (по крайней мере, для большинства прикладных программ), поэтому лучше всего предоставить программисту максимум готовых, тщательно проверенных механизмов, которые он сможет использовать, чтобы программирование «вручную» было необходимо только для действительно нетривиальных алгоритмов; это сэкономит время и убережёт программиста от технических ошибок в написании того, что уже было реализовано.</a:t>
            </a:r>
          </a:p>
          <a:p>
            <a:endParaRPr lang="ru-RU" sz="1700" dirty="0"/>
          </a:p>
        </p:txBody>
      </p:sp>
    </p:spTree>
    <p:extLst>
      <p:ext uri="{BB962C8B-B14F-4D97-AF65-F5344CB8AC3E}">
        <p14:creationId xmlns:p14="http://schemas.microsoft.com/office/powerpoint/2010/main" val="19969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391" y="2360644"/>
            <a:ext cx="6680719" cy="646331"/>
          </a:xfrm>
          <a:prstGeom prst="rect">
            <a:avLst/>
          </a:prstGeom>
          <a:noFill/>
        </p:spPr>
        <p:txBody>
          <a:bodyPr wrap="square" rtlCol="0">
            <a:spAutoFit/>
          </a:bodyPr>
          <a:lstStyle/>
          <a:p>
            <a:r>
              <a:rPr lang="ru-RU" sz="3600" dirty="0"/>
              <a:t>Спасибо за внимание</a:t>
            </a:r>
          </a:p>
        </p:txBody>
      </p:sp>
    </p:spTree>
    <p:extLst>
      <p:ext uri="{BB962C8B-B14F-4D97-AF65-F5344CB8AC3E}">
        <p14:creationId xmlns:p14="http://schemas.microsoft.com/office/powerpoint/2010/main" val="184641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28957" y="342513"/>
            <a:ext cx="4560864" cy="461665"/>
          </a:xfrm>
          <a:prstGeom prst="rect">
            <a:avLst/>
          </a:prstGeom>
        </p:spPr>
        <p:txBody>
          <a:bodyPr wrap="none">
            <a:spAutoFit/>
          </a:bodyPr>
          <a:lstStyle/>
          <a:p>
            <a:pPr algn="ctr"/>
            <a:r>
              <a:rPr lang="ru-RU" sz="2400" dirty="0">
                <a:solidFill>
                  <a:srgbClr val="777777"/>
                </a:solidFill>
                <a:latin typeface="Georgia" panose="02040502050405020303" pitchFamily="18" charset="0"/>
              </a:rPr>
              <a:t>Структура программы в </a:t>
            </a:r>
            <a:r>
              <a:rPr lang="es-ES_tradnl" sz="2400" dirty="0">
                <a:solidFill>
                  <a:srgbClr val="777777"/>
                </a:solidFill>
                <a:latin typeface="Georgia" panose="02040502050405020303" pitchFamily="18" charset="0"/>
              </a:rPr>
              <a:t>Pascal</a:t>
            </a:r>
            <a:endParaRPr lang="es-ES_tradnl" sz="2400" b="0" i="0" dirty="0">
              <a:solidFill>
                <a:srgbClr val="777777"/>
              </a:solidFill>
              <a:effectLst/>
              <a:latin typeface="Georgia" panose="02040502050405020303" pitchFamily="18" charset="0"/>
            </a:endParaRPr>
          </a:p>
        </p:txBody>
      </p:sp>
      <p:sp>
        <p:nvSpPr>
          <p:cNvPr id="4" name="Прямоугольник 3"/>
          <p:cNvSpPr/>
          <p:nvPr/>
        </p:nvSpPr>
        <p:spPr>
          <a:xfrm>
            <a:off x="1293843" y="902665"/>
            <a:ext cx="9968206" cy="2585323"/>
          </a:xfrm>
          <a:prstGeom prst="rect">
            <a:avLst/>
          </a:prstGeom>
        </p:spPr>
        <p:txBody>
          <a:bodyPr wrap="square">
            <a:spAutoFit/>
          </a:bodyPr>
          <a:lstStyle/>
          <a:p>
            <a:r>
              <a:rPr lang="ru-RU" dirty="0">
                <a:solidFill>
                  <a:srgbClr val="656565"/>
                </a:solidFill>
                <a:latin typeface="Roboto"/>
              </a:rPr>
              <a:t>Любая программа на языке программирования </a:t>
            </a:r>
            <a:r>
              <a:rPr lang="ru-RU" dirty="0" err="1">
                <a:solidFill>
                  <a:srgbClr val="656565"/>
                </a:solidFill>
                <a:latin typeface="Roboto"/>
              </a:rPr>
              <a:t>Pascal</a:t>
            </a:r>
            <a:r>
              <a:rPr lang="ru-RU" dirty="0">
                <a:solidFill>
                  <a:srgbClr val="656565"/>
                </a:solidFill>
                <a:latin typeface="Roboto"/>
              </a:rPr>
              <a:t> имеет три составляющие: 1) заголовок; 2) раздел описаний; 3) тело программы.</a:t>
            </a:r>
          </a:p>
          <a:p>
            <a:r>
              <a:rPr lang="ru-RU" dirty="0">
                <a:solidFill>
                  <a:srgbClr val="FF0000"/>
                </a:solidFill>
                <a:latin typeface="Roboto"/>
              </a:rPr>
              <a:t>✎</a:t>
            </a:r>
            <a:r>
              <a:rPr lang="ru-RU" dirty="0">
                <a:solidFill>
                  <a:srgbClr val="656565"/>
                </a:solidFill>
                <a:latin typeface="Roboto"/>
              </a:rPr>
              <a:t> 1) </a:t>
            </a:r>
            <a:r>
              <a:rPr lang="ru-RU" b="1" i="1" dirty="0">
                <a:solidFill>
                  <a:srgbClr val="009900"/>
                </a:solidFill>
                <a:latin typeface="Roboto"/>
              </a:rPr>
              <a:t>Заголовок</a:t>
            </a:r>
            <a:r>
              <a:rPr lang="ru-RU" dirty="0">
                <a:solidFill>
                  <a:srgbClr val="656565"/>
                </a:solidFill>
                <a:latin typeface="Roboto"/>
              </a:rPr>
              <a:t> – это слово </a:t>
            </a:r>
            <a:r>
              <a:rPr lang="ru-RU" b="1" dirty="0" err="1">
                <a:solidFill>
                  <a:srgbClr val="656565"/>
                </a:solidFill>
                <a:latin typeface="Roboto"/>
              </a:rPr>
              <a:t>Program</a:t>
            </a:r>
            <a:r>
              <a:rPr lang="ru-RU" dirty="0">
                <a:solidFill>
                  <a:srgbClr val="656565"/>
                </a:solidFill>
                <a:latin typeface="Roboto"/>
              </a:rPr>
              <a:t> , после которого идет название программы латиницей и точка с запятой в конце. Название не может начинаться с цифры, не должно совпадать с зарезервированными словами (</a:t>
            </a:r>
            <a:r>
              <a:rPr lang="ru-RU" dirty="0" err="1">
                <a:solidFill>
                  <a:srgbClr val="656565"/>
                </a:solidFill>
                <a:latin typeface="Roboto"/>
              </a:rPr>
              <a:t>begin</a:t>
            </a:r>
            <a:r>
              <a:rPr lang="ru-RU" dirty="0">
                <a:solidFill>
                  <a:srgbClr val="656565"/>
                </a:solidFill>
                <a:latin typeface="Roboto"/>
              </a:rPr>
              <a:t>, </a:t>
            </a:r>
            <a:r>
              <a:rPr lang="ru-RU" dirty="0" err="1">
                <a:solidFill>
                  <a:srgbClr val="656565"/>
                </a:solidFill>
                <a:latin typeface="Roboto"/>
              </a:rPr>
              <a:t>end</a:t>
            </a:r>
            <a:r>
              <a:rPr lang="ru-RU" dirty="0">
                <a:solidFill>
                  <a:srgbClr val="656565"/>
                </a:solidFill>
                <a:latin typeface="Roboto"/>
              </a:rPr>
              <a:t>, </a:t>
            </a:r>
            <a:r>
              <a:rPr lang="ru-RU" dirty="0" err="1">
                <a:solidFill>
                  <a:srgbClr val="656565"/>
                </a:solidFill>
                <a:latin typeface="Roboto"/>
              </a:rPr>
              <a:t>integer</a:t>
            </a:r>
            <a:r>
              <a:rPr lang="ru-RU" dirty="0">
                <a:solidFill>
                  <a:srgbClr val="656565"/>
                </a:solidFill>
                <a:latin typeface="Roboto"/>
              </a:rPr>
              <a:t> и т.п.) или с названиями переменных из раздела описаний (см. ниже), а также недопустимо использование каких бы то ни было символов (‘@’, ‘%’, ‘&amp;’ и т.п.), кроме подчеркивания. Название желательно давать со смыслом, которое отображало бы суть самой программы. Но заголовок писать не обязательно.</a:t>
            </a:r>
          </a:p>
        </p:txBody>
      </p:sp>
      <p:sp>
        <p:nvSpPr>
          <p:cNvPr id="5" name="Прямоугольник 4"/>
          <p:cNvSpPr/>
          <p:nvPr/>
        </p:nvSpPr>
        <p:spPr>
          <a:xfrm>
            <a:off x="1293843" y="3665269"/>
            <a:ext cx="9968206" cy="646331"/>
          </a:xfrm>
          <a:prstGeom prst="rect">
            <a:avLst/>
          </a:prstGeom>
        </p:spPr>
        <p:txBody>
          <a:bodyPr wrap="square">
            <a:spAutoFit/>
          </a:bodyPr>
          <a:lstStyle/>
          <a:p>
            <a:r>
              <a:rPr lang="ru-RU" dirty="0">
                <a:solidFill>
                  <a:srgbClr val="FF0000"/>
                </a:solidFill>
                <a:latin typeface="Roboto"/>
              </a:rPr>
              <a:t>✎</a:t>
            </a:r>
            <a:r>
              <a:rPr lang="ru-RU" dirty="0">
                <a:solidFill>
                  <a:srgbClr val="656565"/>
                </a:solidFill>
                <a:latin typeface="Roboto"/>
              </a:rPr>
              <a:t> 2) </a:t>
            </a:r>
            <a:r>
              <a:rPr lang="ru-RU" b="1" i="1" dirty="0">
                <a:solidFill>
                  <a:srgbClr val="009900"/>
                </a:solidFill>
                <a:latin typeface="Roboto"/>
              </a:rPr>
              <a:t>Раздел описаний</a:t>
            </a:r>
            <a:r>
              <a:rPr lang="ru-RU" dirty="0">
                <a:solidFill>
                  <a:srgbClr val="656565"/>
                </a:solidFill>
                <a:latin typeface="Roboto"/>
              </a:rPr>
              <a:t> – Поскольку сначала мы будем рассматривать простейшие задачи, то у нас во втором разделе будет находиться или описание констант, или переменных</a:t>
            </a:r>
            <a:endParaRPr lang="ru-RU" dirty="0"/>
          </a:p>
        </p:txBody>
      </p:sp>
      <p:sp>
        <p:nvSpPr>
          <p:cNvPr id="6" name="Прямоугольник 5"/>
          <p:cNvSpPr/>
          <p:nvPr/>
        </p:nvSpPr>
        <p:spPr>
          <a:xfrm>
            <a:off x="1293843" y="4488882"/>
            <a:ext cx="9968206" cy="923330"/>
          </a:xfrm>
          <a:prstGeom prst="rect">
            <a:avLst/>
          </a:prstGeom>
        </p:spPr>
        <p:txBody>
          <a:bodyPr wrap="square">
            <a:spAutoFit/>
          </a:bodyPr>
          <a:lstStyle/>
          <a:p>
            <a:r>
              <a:rPr lang="ru-RU" dirty="0">
                <a:solidFill>
                  <a:srgbClr val="FF0000"/>
                </a:solidFill>
                <a:latin typeface="Roboto"/>
              </a:rPr>
              <a:t>✎</a:t>
            </a:r>
            <a:r>
              <a:rPr lang="ru-RU" dirty="0">
                <a:solidFill>
                  <a:srgbClr val="656565"/>
                </a:solidFill>
                <a:latin typeface="Roboto"/>
              </a:rPr>
              <a:t> 3) </a:t>
            </a:r>
            <a:r>
              <a:rPr lang="ru-RU" b="1" i="1" dirty="0">
                <a:solidFill>
                  <a:srgbClr val="009900"/>
                </a:solidFill>
                <a:latin typeface="Roboto"/>
              </a:rPr>
              <a:t>Тело программы</a:t>
            </a:r>
            <a:r>
              <a:rPr lang="ru-RU" dirty="0">
                <a:solidFill>
                  <a:srgbClr val="656565"/>
                </a:solidFill>
                <a:latin typeface="Roboto"/>
              </a:rPr>
              <a:t> – блок операторов, в котором записываются команды для выполнения. Начинается этот блок словом </a:t>
            </a:r>
            <a:r>
              <a:rPr lang="ru-RU" b="1" dirty="0" err="1">
                <a:solidFill>
                  <a:srgbClr val="656565"/>
                </a:solidFill>
                <a:latin typeface="Roboto"/>
              </a:rPr>
              <a:t>begin</a:t>
            </a:r>
            <a:r>
              <a:rPr lang="ru-RU" dirty="0">
                <a:solidFill>
                  <a:srgbClr val="656565"/>
                </a:solidFill>
                <a:latin typeface="Roboto"/>
              </a:rPr>
              <a:t> («начало»), а заканчивается словом </a:t>
            </a:r>
            <a:r>
              <a:rPr lang="ru-RU" b="1" dirty="0" err="1">
                <a:solidFill>
                  <a:srgbClr val="656565"/>
                </a:solidFill>
                <a:latin typeface="Roboto"/>
              </a:rPr>
              <a:t>end</a:t>
            </a:r>
            <a:r>
              <a:rPr lang="ru-RU" b="1" dirty="0">
                <a:solidFill>
                  <a:srgbClr val="656565"/>
                </a:solidFill>
                <a:latin typeface="Roboto"/>
              </a:rPr>
              <a:t>.</a:t>
            </a:r>
            <a:r>
              <a:rPr lang="ru-RU" dirty="0">
                <a:solidFill>
                  <a:srgbClr val="656565"/>
                </a:solidFill>
                <a:latin typeface="Roboto"/>
              </a:rPr>
              <a:t> («конец») с точкой в конце</a:t>
            </a:r>
            <a:endParaRPr lang="ru-RU" dirty="0"/>
          </a:p>
        </p:txBody>
      </p:sp>
    </p:spTree>
    <p:extLst>
      <p:ext uri="{BB962C8B-B14F-4D97-AF65-F5344CB8AC3E}">
        <p14:creationId xmlns:p14="http://schemas.microsoft.com/office/powerpoint/2010/main" val="253462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7068" y="343974"/>
            <a:ext cx="9949543" cy="369332"/>
          </a:xfrm>
          <a:prstGeom prst="rect">
            <a:avLst/>
          </a:prstGeom>
        </p:spPr>
        <p:txBody>
          <a:bodyPr wrap="square">
            <a:spAutoFit/>
          </a:bodyPr>
          <a:lstStyle/>
          <a:p>
            <a:r>
              <a:rPr lang="ru-RU" dirty="0">
                <a:solidFill>
                  <a:srgbClr val="656565"/>
                </a:solidFill>
                <a:latin typeface="Roboto"/>
              </a:rPr>
              <a:t>Таким образом, в общем случае программа на Паскале выглядит следующим образом:</a:t>
            </a:r>
            <a:endParaRPr lang="ru-RU" dirty="0"/>
          </a:p>
        </p:txBody>
      </p:sp>
      <p:pic>
        <p:nvPicPr>
          <p:cNvPr id="3" name="Рисунок 2"/>
          <p:cNvPicPr>
            <a:picLocks noChangeAspect="1"/>
          </p:cNvPicPr>
          <p:nvPr/>
        </p:nvPicPr>
        <p:blipFill>
          <a:blip r:embed="rId2" cstate="print"/>
          <a:stretch>
            <a:fillRect/>
          </a:stretch>
        </p:blipFill>
        <p:spPr>
          <a:xfrm>
            <a:off x="1797892" y="807098"/>
            <a:ext cx="8820150" cy="853751"/>
          </a:xfrm>
          <a:prstGeom prst="rect">
            <a:avLst/>
          </a:prstGeom>
        </p:spPr>
      </p:pic>
      <p:sp>
        <p:nvSpPr>
          <p:cNvPr id="6" name="Прямоугольник 5"/>
          <p:cNvSpPr/>
          <p:nvPr/>
        </p:nvSpPr>
        <p:spPr>
          <a:xfrm>
            <a:off x="1667068" y="1660849"/>
            <a:ext cx="9716279" cy="2800767"/>
          </a:xfrm>
          <a:prstGeom prst="rect">
            <a:avLst/>
          </a:prstGeom>
        </p:spPr>
        <p:txBody>
          <a:bodyPr wrap="square">
            <a:spAutoFit/>
          </a:bodyPr>
          <a:lstStyle/>
          <a:p>
            <a:r>
              <a:rPr lang="ru-RU" sz="1600" dirty="0"/>
              <a:t>Обозначим сумму чисел A и B через S. Поскольку числа целые, то и сумма будет целым числом. Таким образом, в описании чисел A, B, S будем использовать переменную целого типа </a:t>
            </a:r>
            <a:r>
              <a:rPr lang="ru-RU" sz="1600" dirty="0" err="1"/>
              <a:t>integer</a:t>
            </a:r>
            <a:r>
              <a:rPr lang="ru-RU" sz="1600" dirty="0"/>
              <a:t>. Но как описать эти числа в разделе описаний – как константы (</a:t>
            </a:r>
            <a:r>
              <a:rPr lang="ru-RU" sz="1600" dirty="0" err="1"/>
              <a:t>const</a:t>
            </a:r>
            <a:r>
              <a:rPr lang="ru-RU" sz="1600" dirty="0"/>
              <a:t>) или как переменные (</a:t>
            </a:r>
            <a:r>
              <a:rPr lang="ru-RU" sz="1600" dirty="0" err="1"/>
              <a:t>var</a:t>
            </a:r>
            <a:r>
              <a:rPr lang="ru-RU" sz="1600" dirty="0"/>
              <a:t>)? Все зависит от условия задачи. Мы можем числа A и B записать и как константы, и как переменные. Но в любом случае сумма S будет переменного типа, поскольку нам неизвестно её значение.</a:t>
            </a:r>
          </a:p>
          <a:p>
            <a:endParaRPr lang="ru-RU" sz="1600" dirty="0"/>
          </a:p>
          <a:p>
            <a:r>
              <a:rPr lang="ru-RU" sz="1600" dirty="0"/>
              <a:t>Итак, пусть дано значение чисел A и B, равное, например, 23 и 76 соответственно. Поскольку мы знаем значения наперед, то A и B будут типа </a:t>
            </a:r>
            <a:r>
              <a:rPr lang="ru-RU" sz="1600" dirty="0" err="1"/>
              <a:t>const</a:t>
            </a:r>
            <a:r>
              <a:rPr lang="ru-RU" sz="1600" dirty="0"/>
              <a:t>, а S опишем как </a:t>
            </a:r>
            <a:r>
              <a:rPr lang="ru-RU" sz="1600" dirty="0" err="1"/>
              <a:t>var</a:t>
            </a:r>
            <a:r>
              <a:rPr lang="ru-RU" sz="1600" dirty="0"/>
              <a:t>. Учитывая, что описание констант идет перед описанием переменных, раздел описаний в этом случае будет следующим:</a:t>
            </a:r>
          </a:p>
        </p:txBody>
      </p:sp>
      <p:pic>
        <p:nvPicPr>
          <p:cNvPr id="7" name="Рисунок 6"/>
          <p:cNvPicPr>
            <a:picLocks noChangeAspect="1"/>
          </p:cNvPicPr>
          <p:nvPr/>
        </p:nvPicPr>
        <p:blipFill>
          <a:blip r:embed="rId3" cstate="print"/>
          <a:stretch>
            <a:fillRect/>
          </a:stretch>
        </p:blipFill>
        <p:spPr>
          <a:xfrm>
            <a:off x="1667068" y="4031602"/>
            <a:ext cx="9291877" cy="2120428"/>
          </a:xfrm>
          <a:prstGeom prst="rect">
            <a:avLst/>
          </a:prstGeom>
        </p:spPr>
      </p:pic>
    </p:spTree>
    <p:extLst>
      <p:ext uri="{BB962C8B-B14F-4D97-AF65-F5344CB8AC3E}">
        <p14:creationId xmlns:p14="http://schemas.microsoft.com/office/powerpoint/2010/main" val="359158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7396" y="203758"/>
            <a:ext cx="11461101" cy="2554545"/>
          </a:xfrm>
          <a:prstGeom prst="rect">
            <a:avLst/>
          </a:prstGeom>
        </p:spPr>
        <p:txBody>
          <a:bodyPr wrap="square">
            <a:spAutoFit/>
          </a:bodyPr>
          <a:lstStyle/>
          <a:p>
            <a:r>
              <a:rPr lang="ru-RU" sz="1600" dirty="0">
                <a:solidFill>
                  <a:srgbClr val="656565"/>
                </a:solidFill>
                <a:latin typeface="Roboto"/>
              </a:rPr>
              <a:t>Таким образом, тело программы будет состоять из вычисления суммы S и вывода её на экран. В паскале, чтобы вычислить сумму А и В, нельзя просто записать S = A + B; такая запись возможна, если надо проверить, не равно ли число S сумме A + B. А </a:t>
            </a:r>
            <a:r>
              <a:rPr lang="ru-RU" sz="1600" b="1" i="1" dirty="0">
                <a:solidFill>
                  <a:srgbClr val="777777"/>
                </a:solidFill>
                <a:latin typeface="Roboto"/>
              </a:rPr>
              <a:t>чтобы в переменную S записать значение суммы А + В, надо значение этой суммы «присвоить» переменной S</a:t>
            </a:r>
            <a:r>
              <a:rPr lang="ru-RU" sz="1600" dirty="0">
                <a:solidFill>
                  <a:srgbClr val="656565"/>
                </a:solidFill>
                <a:latin typeface="Roboto"/>
              </a:rPr>
              <a:t>, т.е. сумму А + В записать в то место памяти компьютера, которое выделено для переменной S. Это как бы «впихивание» значения одного числа в значение другого. Записывается </a:t>
            </a:r>
            <a:r>
              <a:rPr lang="ru-RU" sz="1600" dirty="0">
                <a:solidFill>
                  <a:srgbClr val="3591AC"/>
                </a:solidFill>
                <a:latin typeface="Roboto"/>
                <a:hlinkClick r:id="rId2"/>
              </a:rPr>
              <a:t>присваивание</a:t>
            </a:r>
            <a:r>
              <a:rPr lang="ru-RU" sz="1600" dirty="0">
                <a:solidFill>
                  <a:srgbClr val="656565"/>
                </a:solidFill>
                <a:latin typeface="Roboto"/>
              </a:rPr>
              <a:t> так:</a:t>
            </a:r>
          </a:p>
          <a:p>
            <a:pPr algn="ctr"/>
            <a:r>
              <a:rPr lang="ru-RU" sz="1600" dirty="0">
                <a:solidFill>
                  <a:srgbClr val="656565"/>
                </a:solidFill>
                <a:latin typeface="Roboto"/>
              </a:rPr>
              <a:t>S := A + B;</a:t>
            </a:r>
          </a:p>
          <a:p>
            <a:r>
              <a:rPr lang="ru-RU" sz="1600" dirty="0">
                <a:solidFill>
                  <a:srgbClr val="656565"/>
                </a:solidFill>
                <a:latin typeface="Roboto"/>
              </a:rPr>
              <a:t>Для вывода результата используется оператор вывода </a:t>
            </a:r>
            <a:r>
              <a:rPr lang="ru-RU" sz="1600" dirty="0" err="1">
                <a:solidFill>
                  <a:srgbClr val="656565"/>
                </a:solidFill>
                <a:latin typeface="Roboto"/>
              </a:rPr>
              <a:t>write</a:t>
            </a:r>
            <a:r>
              <a:rPr lang="ru-RU" sz="1600" dirty="0">
                <a:solidFill>
                  <a:srgbClr val="656565"/>
                </a:solidFill>
                <a:latin typeface="Roboto"/>
              </a:rPr>
              <a:t> с комментарием на экране:</a:t>
            </a:r>
          </a:p>
          <a:p>
            <a:r>
              <a:rPr lang="ru-RU" sz="1600" dirty="0" err="1">
                <a:solidFill>
                  <a:srgbClr val="656565"/>
                </a:solidFill>
                <a:latin typeface="Courier New" panose="02070309020205020404" pitchFamily="49" charset="0"/>
              </a:rPr>
              <a:t>write</a:t>
            </a:r>
            <a:r>
              <a:rPr lang="ru-RU" sz="1600" dirty="0">
                <a:solidFill>
                  <a:srgbClr val="656565"/>
                </a:solidFill>
                <a:latin typeface="Courier New" panose="02070309020205020404" pitchFamily="49" charset="0"/>
              </a:rPr>
              <a:t>('Сумма чисел 23 и 76 равна: S = ', S);</a:t>
            </a:r>
          </a:p>
          <a:p>
            <a:r>
              <a:rPr lang="ru-RU" sz="1600" dirty="0">
                <a:solidFill>
                  <a:srgbClr val="656565"/>
                </a:solidFill>
                <a:latin typeface="Roboto"/>
              </a:rPr>
              <a:t>Объединяя наши 1)заголовок программы, 2)раздел описаний и 3)тело программы, получим небольшой код, который можно скопировать в </a:t>
            </a:r>
            <a:r>
              <a:rPr lang="ru-RU" sz="1600" dirty="0" err="1">
                <a:solidFill>
                  <a:srgbClr val="656565"/>
                </a:solidFill>
                <a:latin typeface="Roboto"/>
              </a:rPr>
              <a:t>PascalABC.Net</a:t>
            </a:r>
            <a:r>
              <a:rPr lang="ru-RU" sz="1600" dirty="0">
                <a:solidFill>
                  <a:srgbClr val="656565"/>
                </a:solidFill>
                <a:latin typeface="Roboto"/>
              </a:rPr>
              <a:t> или в другую версию </a:t>
            </a:r>
            <a:r>
              <a:rPr lang="ru-RU" sz="1600" dirty="0" err="1">
                <a:solidFill>
                  <a:srgbClr val="656565"/>
                </a:solidFill>
                <a:latin typeface="Roboto"/>
              </a:rPr>
              <a:t>Pascal</a:t>
            </a:r>
            <a:r>
              <a:rPr lang="ru-RU" sz="1600" dirty="0">
                <a:solidFill>
                  <a:srgbClr val="656565"/>
                </a:solidFill>
                <a:latin typeface="Roboto"/>
              </a:rPr>
              <a:t>:</a:t>
            </a:r>
            <a:endParaRPr lang="ru-RU" sz="1600" b="0" i="0" dirty="0">
              <a:solidFill>
                <a:srgbClr val="656565"/>
              </a:solidFill>
              <a:effectLst/>
              <a:latin typeface="Roboto"/>
            </a:endParaRPr>
          </a:p>
        </p:txBody>
      </p:sp>
      <p:pic>
        <p:nvPicPr>
          <p:cNvPr id="4" name="Рисунок 3"/>
          <p:cNvPicPr>
            <a:picLocks noChangeAspect="1"/>
          </p:cNvPicPr>
          <p:nvPr/>
        </p:nvPicPr>
        <p:blipFill>
          <a:blip r:embed="rId3" cstate="print"/>
          <a:stretch>
            <a:fillRect/>
          </a:stretch>
        </p:blipFill>
        <p:spPr>
          <a:xfrm>
            <a:off x="1522957" y="2758303"/>
            <a:ext cx="8335541" cy="3683771"/>
          </a:xfrm>
          <a:prstGeom prst="rect">
            <a:avLst/>
          </a:prstGeom>
        </p:spPr>
      </p:pic>
    </p:spTree>
    <p:extLst>
      <p:ext uri="{BB962C8B-B14F-4D97-AF65-F5344CB8AC3E}">
        <p14:creationId xmlns:p14="http://schemas.microsoft.com/office/powerpoint/2010/main" val="309049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4909" y="471055"/>
            <a:ext cx="9901382" cy="4801314"/>
          </a:xfrm>
          <a:prstGeom prst="rect">
            <a:avLst/>
          </a:prstGeom>
          <a:noFill/>
        </p:spPr>
        <p:txBody>
          <a:bodyPr wrap="square" rtlCol="0">
            <a:spAutoFit/>
          </a:bodyPr>
          <a:lstStyle/>
          <a:p>
            <a:pPr algn="just"/>
            <a:r>
              <a:rPr lang="ru-RU" b="1" dirty="0"/>
              <a:t>Стандартная библиотека</a:t>
            </a:r>
            <a:r>
              <a:rPr lang="ru-RU" dirty="0"/>
              <a:t> языка программирования — набор модулей, классов, объектов, констант, глобальных переменных, шаблонов, макросов, функций и процедур, доступных для вызова из любой программы, написанной на этом языке и присутствующих во всех реализациях языка.</a:t>
            </a:r>
          </a:p>
          <a:p>
            <a:pPr algn="just"/>
            <a:r>
              <a:rPr lang="ru-RU" dirty="0"/>
              <a:t>В ранних языках программирования (таких как Фортран, Алгол, Кобол, Бейсик) функциональность, не связанная непосредственно с языком, но необходимая для создания большинства реальных программ, включалась непосредственно в язык и нередко реализовывалась непосредственно на уровне транслятора или среды исполнения (для интерпретируемых языков). К числу таких функций относились прежде всего те, которые было невозможно, неудобно или неэффективно реализовывать средствами самого языка программирования: команды ввода-вывода, вычисление стандартных математических и логических функций, специфические операции с некоторыми типами данных, работа с внешними устройствами, с «сырой» памятью, взаимодействие с операционной системой и прочее. Такой подход был не лишён недостатков: компилятор оказывался привязан не только к архитектуре компьютера, которая статична и меняется не так часто, но и к его программной среде, в первую очередь — к операционной системе, которая может меняться гораздо чаще.</a:t>
            </a:r>
          </a:p>
          <a:p>
            <a:endParaRPr lang="ru-RU" dirty="0"/>
          </a:p>
        </p:txBody>
      </p:sp>
    </p:spTree>
    <p:extLst>
      <p:ext uri="{BB962C8B-B14F-4D97-AF65-F5344CB8AC3E}">
        <p14:creationId xmlns:p14="http://schemas.microsoft.com/office/powerpoint/2010/main" val="300622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6865" y="605315"/>
            <a:ext cx="9234553" cy="1508105"/>
          </a:xfrm>
          <a:prstGeom prst="rect">
            <a:avLst/>
          </a:prstGeom>
          <a:noFill/>
        </p:spPr>
        <p:txBody>
          <a:bodyPr wrap="square" rtlCol="0">
            <a:spAutoFit/>
          </a:bodyPr>
          <a:lstStyle/>
          <a:p>
            <a:pPr algn="ctr"/>
            <a:r>
              <a:rPr lang="ru-RU" sz="2000" b="1" dirty="0"/>
              <a:t>Что такое </a:t>
            </a:r>
            <a:r>
              <a:rPr lang="ru-RU" sz="2000" b="1" dirty="0" err="1"/>
              <a:t>фреймворки</a:t>
            </a:r>
            <a:r>
              <a:rPr lang="ru-RU" sz="2000" b="1" dirty="0"/>
              <a:t> и библиотеки?</a:t>
            </a:r>
          </a:p>
          <a:p>
            <a:pPr algn="ctr"/>
            <a:endParaRPr lang="ru-RU" b="1" dirty="0"/>
          </a:p>
          <a:p>
            <a:r>
              <a:rPr lang="ru-RU" dirty="0"/>
              <a:t>Попробуем на доступных примерах объяснить, что это такое и чем они полезны. Будем использовать аналогию с постройкой дома. Это несколько упрощает реальное положение вещей, зато помогает понять разницу.</a:t>
            </a:r>
          </a:p>
        </p:txBody>
      </p:sp>
      <p:pic>
        <p:nvPicPr>
          <p:cNvPr id="3" name="Рисунок 2"/>
          <p:cNvPicPr>
            <a:picLocks noChangeAspect="1"/>
          </p:cNvPicPr>
          <p:nvPr/>
        </p:nvPicPr>
        <p:blipFill>
          <a:blip r:embed="rId2" cstate="print"/>
          <a:stretch>
            <a:fillRect/>
          </a:stretch>
        </p:blipFill>
        <p:spPr>
          <a:xfrm>
            <a:off x="3550372" y="2113420"/>
            <a:ext cx="5612548" cy="3812743"/>
          </a:xfrm>
          <a:prstGeom prst="rect">
            <a:avLst/>
          </a:prstGeom>
        </p:spPr>
      </p:pic>
    </p:spTree>
    <p:extLst>
      <p:ext uri="{BB962C8B-B14F-4D97-AF65-F5344CB8AC3E}">
        <p14:creationId xmlns:p14="http://schemas.microsoft.com/office/powerpoint/2010/main" val="409296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1856" y="665018"/>
            <a:ext cx="9698180" cy="4832092"/>
          </a:xfrm>
          <a:prstGeom prst="rect">
            <a:avLst/>
          </a:prstGeom>
          <a:noFill/>
        </p:spPr>
        <p:txBody>
          <a:bodyPr wrap="square" rtlCol="0">
            <a:spAutoFit/>
          </a:bodyPr>
          <a:lstStyle/>
          <a:p>
            <a:r>
              <a:rPr lang="ru-RU" sz="2000" b="1" dirty="0"/>
              <a:t>Фреймворки</a:t>
            </a:r>
          </a:p>
          <a:p>
            <a:endParaRPr lang="ru-RU" sz="1600" dirty="0"/>
          </a:p>
          <a:p>
            <a:r>
              <a:rPr lang="ru-RU" sz="1600" dirty="0"/>
              <a:t>Представьте: вам нужно построить дом. Можно выбрать готовый типовой проект и немного поиграть с планировкой, пока архитектор не против и вы не трогаете капитальные стены. А можно нарисовать план самому и получить именно тот дом, который хотите — даже если вы хотите цилиндрический дом со входом на втором этаже.</a:t>
            </a:r>
          </a:p>
          <a:p>
            <a:r>
              <a:rPr lang="ru-RU" sz="1600" dirty="0"/>
              <a:t>Разница в том, что в типовом проекте уже всё продумано: оптимальное расположение коммуникаций, теплоизоляция стен, способы заливки фундамента, и еще миллион вещей, которые со стороны не видны. Вы получаете тёплый и уютный дом, но в рамках готового проекта.</a:t>
            </a:r>
          </a:p>
          <a:p>
            <a:r>
              <a:rPr lang="ru-RU" sz="1600" dirty="0"/>
              <a:t>Так же работает </a:t>
            </a:r>
            <a:r>
              <a:rPr lang="ru-RU" sz="1600" dirty="0" err="1"/>
              <a:t>фреймворк</a:t>
            </a:r>
            <a:r>
              <a:rPr lang="ru-RU" sz="1600" dirty="0"/>
              <a:t>. Вы используете готовый шаблон и наполняете его своим кодом. Вы теряете в гибкости, зато программа работает стабильно: всё основное </a:t>
            </a:r>
            <a:r>
              <a:rPr lang="ru-RU" sz="1600" dirty="0" err="1"/>
              <a:t>фреймворк</a:t>
            </a:r>
            <a:r>
              <a:rPr lang="ru-RU" sz="1600" dirty="0"/>
              <a:t> берёт на себя. Под капотом </a:t>
            </a:r>
            <a:r>
              <a:rPr lang="ru-RU" sz="1600" dirty="0" err="1"/>
              <a:t>фреймворка</a:t>
            </a:r>
            <a:r>
              <a:rPr lang="ru-RU" sz="1600" dirty="0"/>
              <a:t> миллион нюансов: например, работа с файловой системой и базами данных, обработка ошибок, защита паролем. </a:t>
            </a:r>
          </a:p>
          <a:p>
            <a:r>
              <a:rPr lang="ru-RU" sz="1600" dirty="0"/>
              <a:t>Без </a:t>
            </a:r>
            <a:r>
              <a:rPr lang="ru-RU" sz="1600" dirty="0" err="1"/>
              <a:t>фреймворка</a:t>
            </a:r>
            <a:r>
              <a:rPr lang="ru-RU" sz="1600" dirty="0"/>
              <a:t> вам нужно будет обо всём думать самостоятельно. Это даёт больше свободы, но и больше ответственности. Если криво реализована авторизация в базу данных, через эту кривизну код смогут взломать. Если не написали обработку ошибок, программа может не работать. На языке строительства это эквивалент дома без канализации или когда в стенах не предусмотрели дырки под розетки.</a:t>
            </a:r>
          </a:p>
        </p:txBody>
      </p:sp>
    </p:spTree>
    <p:extLst>
      <p:ext uri="{BB962C8B-B14F-4D97-AF65-F5344CB8AC3E}">
        <p14:creationId xmlns:p14="http://schemas.microsoft.com/office/powerpoint/2010/main" val="286627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7495" y="351078"/>
            <a:ext cx="9939117" cy="5632311"/>
          </a:xfrm>
          <a:prstGeom prst="rect">
            <a:avLst/>
          </a:prstGeom>
          <a:noFill/>
        </p:spPr>
        <p:txBody>
          <a:bodyPr wrap="square" rtlCol="0">
            <a:spAutoFit/>
          </a:bodyPr>
          <a:lstStyle/>
          <a:p>
            <a:r>
              <a:rPr lang="ru-RU" dirty="0"/>
              <a:t>Примеры </a:t>
            </a:r>
            <a:r>
              <a:rPr lang="ru-RU" dirty="0" err="1"/>
              <a:t>фреймворков</a:t>
            </a:r>
            <a:r>
              <a:rPr lang="ru-RU" dirty="0"/>
              <a:t>:</a:t>
            </a:r>
          </a:p>
          <a:p>
            <a:endParaRPr lang="ru-RU" dirty="0"/>
          </a:p>
          <a:p>
            <a:r>
              <a:rPr lang="ru-RU" dirty="0" err="1"/>
              <a:t>Bootstrap</a:t>
            </a:r>
            <a:r>
              <a:rPr lang="ru-RU" dirty="0"/>
              <a:t> — создание сайтов с адаптивной вёрсткой. Можно рисовать красивые кнопки, верстать текст во много колонок, включать-выключать блоки в зависимости от ширины экрана, делать выпадающие меню и многое другое</a:t>
            </a:r>
          </a:p>
          <a:p>
            <a:endParaRPr lang="ru-RU" dirty="0"/>
          </a:p>
          <a:p>
            <a:r>
              <a:rPr lang="ru-RU" dirty="0"/>
              <a:t>Vue.js — обеспечивает единообразие компонентов и модульный подход к разработке. Можно создавать собственные строительные блоки для страницы, делать шаблоны</a:t>
            </a:r>
          </a:p>
          <a:p>
            <a:endParaRPr lang="ru-RU" dirty="0"/>
          </a:p>
          <a:p>
            <a:r>
              <a:rPr lang="ru-RU" dirty="0"/>
              <a:t>Angular.JS — </a:t>
            </a:r>
            <a:r>
              <a:rPr lang="ru-RU" dirty="0" err="1"/>
              <a:t>JavaScript</a:t>
            </a:r>
            <a:r>
              <a:rPr lang="ru-RU" dirty="0"/>
              <a:t> </a:t>
            </a:r>
            <a:r>
              <a:rPr lang="ru-RU" dirty="0" err="1"/>
              <a:t>фреймворк</a:t>
            </a:r>
            <a:r>
              <a:rPr lang="ru-RU" dirty="0"/>
              <a:t> от </a:t>
            </a:r>
            <a:r>
              <a:rPr lang="ru-RU" dirty="0" err="1"/>
              <a:t>Google</a:t>
            </a:r>
            <a:r>
              <a:rPr lang="ru-RU" dirty="0"/>
              <a:t> для динамических веб-приложений, похож на </a:t>
            </a:r>
            <a:r>
              <a:rPr lang="ru-RU" dirty="0" err="1"/>
              <a:t>Vue</a:t>
            </a:r>
            <a:endParaRPr lang="ru-RU" dirty="0"/>
          </a:p>
          <a:p>
            <a:endParaRPr lang="ru-RU" dirty="0"/>
          </a:p>
          <a:p>
            <a:r>
              <a:rPr lang="ru-RU" dirty="0" err="1"/>
              <a:t>django</a:t>
            </a:r>
            <a:r>
              <a:rPr lang="ru-RU" dirty="0"/>
              <a:t> — </a:t>
            </a:r>
            <a:r>
              <a:rPr lang="ru-RU" dirty="0" err="1"/>
              <a:t>фреймворк</a:t>
            </a:r>
            <a:r>
              <a:rPr lang="ru-RU" dirty="0"/>
              <a:t> для </a:t>
            </a:r>
            <a:r>
              <a:rPr lang="ru-RU" dirty="0" err="1"/>
              <a:t>Python</a:t>
            </a:r>
            <a:r>
              <a:rPr lang="ru-RU" dirty="0"/>
              <a:t>, нацеленный на скорость: готовые компоненты для баз данных, рисования страниц, </a:t>
            </a:r>
            <a:r>
              <a:rPr lang="ru-RU" dirty="0" err="1"/>
              <a:t>админок</a:t>
            </a:r>
            <a:r>
              <a:rPr lang="ru-RU" dirty="0"/>
              <a:t>, окон входа на сайт, шаблонов и множества других вещей</a:t>
            </a:r>
          </a:p>
          <a:p>
            <a:endParaRPr lang="ru-RU" dirty="0"/>
          </a:p>
          <a:p>
            <a:r>
              <a:rPr lang="ru-RU" dirty="0" err="1"/>
              <a:t>Ruby</a:t>
            </a:r>
            <a:r>
              <a:rPr lang="ru-RU" dirty="0"/>
              <a:t> </a:t>
            </a:r>
            <a:r>
              <a:rPr lang="ru-RU" dirty="0" err="1"/>
              <a:t>on</a:t>
            </a:r>
            <a:r>
              <a:rPr lang="ru-RU" dirty="0"/>
              <a:t> </a:t>
            </a:r>
            <a:r>
              <a:rPr lang="ru-RU" dirty="0" err="1"/>
              <a:t>Rails</a:t>
            </a:r>
            <a:r>
              <a:rPr lang="ru-RU" dirty="0"/>
              <a:t> — тоже сильно ускоряет разработку сайтов</a:t>
            </a:r>
          </a:p>
          <a:p>
            <a:endParaRPr lang="ru-RU" dirty="0"/>
          </a:p>
          <a:p>
            <a:endParaRPr lang="ru-RU" dirty="0"/>
          </a:p>
        </p:txBody>
      </p:sp>
    </p:spTree>
    <p:extLst>
      <p:ext uri="{BB962C8B-B14F-4D97-AF65-F5344CB8AC3E}">
        <p14:creationId xmlns:p14="http://schemas.microsoft.com/office/powerpoint/2010/main" val="372986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6247" y="389553"/>
            <a:ext cx="9604504" cy="5416868"/>
          </a:xfrm>
          <a:prstGeom prst="rect">
            <a:avLst/>
          </a:prstGeom>
          <a:noFill/>
        </p:spPr>
        <p:txBody>
          <a:bodyPr wrap="square" rtlCol="0">
            <a:spAutoFit/>
          </a:bodyPr>
          <a:lstStyle/>
          <a:p>
            <a:r>
              <a:rPr lang="ru-RU" sz="2000" b="1" dirty="0"/>
              <a:t>Библиотеки</a:t>
            </a:r>
          </a:p>
          <a:p>
            <a:endParaRPr lang="ru-RU" sz="2000" b="1" dirty="0"/>
          </a:p>
          <a:p>
            <a:pPr algn="just"/>
            <a:r>
              <a:rPr lang="ru-RU" dirty="0"/>
              <a:t>Продолжаем строительную аналогию. Допустим, с домом вы определились, но в нём теперь нужно сделать ремонт и провести электрику. Это можно сделать с помощью молотка, отвёртки, ручной дрели и зубила, а можно взять специальные инструменты — болгарку, перфоратор и </a:t>
            </a:r>
            <a:r>
              <a:rPr lang="ru-RU" dirty="0" err="1"/>
              <a:t>шуруповёрт</a:t>
            </a:r>
            <a:r>
              <a:rPr lang="ru-RU" dirty="0"/>
              <a:t>. </a:t>
            </a:r>
            <a:r>
              <a:rPr lang="ru-RU" dirty="0" err="1"/>
              <a:t>Специнструменты</a:t>
            </a:r>
            <a:r>
              <a:rPr lang="ru-RU" dirty="0"/>
              <a:t> — это и есть библиотеки. С ними задача решается быстрее, но чтобы ими пользоваться, нужно умение. Если задача простая и с ней действительно можно справиться только с молотком и отвёрткой — отлично, тогда нам не нужны библиотеки и достаточно встроенных средств языка программирования.</a:t>
            </a:r>
          </a:p>
          <a:p>
            <a:pPr algn="just"/>
            <a:r>
              <a:rPr lang="ru-RU" dirty="0"/>
              <a:t>Если расширить пример, то с помощью </a:t>
            </a:r>
            <a:r>
              <a:rPr lang="ru-RU" dirty="0" err="1"/>
              <a:t>специнструмента</a:t>
            </a:r>
            <a:r>
              <a:rPr lang="ru-RU" dirty="0"/>
              <a:t> можно даже построить дом: бетономешалка вместо ведра с лопатой, кран вместо ручной разгрузки и так далее. Получается, что написать программу можно с помощью </a:t>
            </a:r>
            <a:r>
              <a:rPr lang="ru-RU" dirty="0" err="1"/>
              <a:t>фреймворка</a:t>
            </a:r>
            <a:r>
              <a:rPr lang="ru-RU" dirty="0"/>
              <a:t>, а можно с помощью библиотеки. Библиотека тоже следит за тем, чтобы вы сделали как можно меньше ошибок, но нужно чётко знать все команды и правила. В итоге вы полностью контролируете процесс, но упрощаете себе жизнь, используя уже готовые библиотеки.</a:t>
            </a:r>
          </a:p>
          <a:p>
            <a:pPr algn="just"/>
            <a:r>
              <a:rPr lang="ru-RU" dirty="0"/>
              <a:t>Получается, что </a:t>
            </a:r>
            <a:r>
              <a:rPr lang="ru-RU" dirty="0" err="1"/>
              <a:t>фреймворк</a:t>
            </a:r>
            <a:r>
              <a:rPr lang="ru-RU" dirty="0"/>
              <a:t> от библиотеки отличается тем, что </a:t>
            </a:r>
            <a:r>
              <a:rPr lang="ru-RU" dirty="0" err="1"/>
              <a:t>фреймворк</a:t>
            </a:r>
            <a:r>
              <a:rPr lang="ru-RU" dirty="0"/>
              <a:t> сам задаёт вам правила игры, которые нужно соблюдать, а библиотеками вы командуете сами и используете их возможности в нужный момент.</a:t>
            </a:r>
          </a:p>
          <a:p>
            <a:endParaRPr lang="ru-RU" dirty="0"/>
          </a:p>
        </p:txBody>
      </p:sp>
    </p:spTree>
    <p:extLst>
      <p:ext uri="{BB962C8B-B14F-4D97-AF65-F5344CB8AC3E}">
        <p14:creationId xmlns:p14="http://schemas.microsoft.com/office/powerpoint/2010/main" val="31972636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90</TotalTime>
  <Words>337</Words>
  <Application>Microsoft Office PowerPoint</Application>
  <PresentationFormat>Произвольный</PresentationFormat>
  <Paragraphs>58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Главное мероприятие</vt:lpstr>
      <vt:lpstr>Структура рабочей программы. Код, данные, библиотеки, поддержка времени исполнения.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Структура рабочей программы. Код, данные, библиотеки, поддержка времени исполнения.</dc:title>
  <dc:creator>Hasiyat Yuldosheva</dc:creator>
  <cp:lastModifiedBy>Den</cp:lastModifiedBy>
  <cp:revision>9</cp:revision>
  <dcterms:created xsi:type="dcterms:W3CDTF">2019-11-21T10:19:32Z</dcterms:created>
  <dcterms:modified xsi:type="dcterms:W3CDTF">2021-10-27T06:45:14Z</dcterms:modified>
</cp:coreProperties>
</file>