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821" autoAdjust="0"/>
  </p:normalViewPr>
  <p:slideViewPr>
    <p:cSldViewPr>
      <p:cViewPr varScale="1">
        <p:scale>
          <a:sx n="107" d="100"/>
          <a:sy n="107" d="100"/>
        </p:scale>
        <p:origin x="-9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E51D7-D5ED-4C12-B030-A09457C908FD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6DE92-CE0B-46CC-B2BE-56E806298C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B8009-BD12-49EF-B68F-B3F9AE548052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0250A-FF1F-44AC-BB6B-01A043D05C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2FAD1-32EF-4D84-906F-ED1F9CFB2612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6131D-EE38-4DA4-AF03-A0C0E2237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69037-8295-4B16-93CD-F05D09AC91F5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32E61-8EFA-490C-9CAE-8BFD4D2ADC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46CF9-2480-4B63-A07F-99FB38E3F038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7E0A4-D92E-4C3C-91B1-C7B0684A3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0E8BA-F249-4D22-B96B-D902381A7F4F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7912D-5629-48E2-8200-4252508155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D6CFB-F704-4D37-BEDC-7D1B9123FC8B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109C1-E161-4DE5-808C-E9FA034C4E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482A5-FD8F-49F6-8380-452A9678C9E1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0CEA3-F72A-4815-9E7D-0F52448BA4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8BCD5-0BFB-43BD-8FC3-9F3473936C5E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58EDC-E42D-4F1F-8912-D9878943B8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04D15-C5E1-411F-9217-5B9F4F25C0E3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0F481-74D2-4FD4-9074-13C6848CD5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83850-99BF-406D-B49B-E2D568BC59BD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8D139-C7F5-4358-B205-4752D92D8E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5CF85F-1964-40EE-84F6-FD9B2410AA07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1468FC-46B5-4EDF-87B9-F98FAF97C4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9" r:id="rId1"/>
    <p:sldLayoutId id="2147483718" r:id="rId2"/>
    <p:sldLayoutId id="2147483720" r:id="rId3"/>
    <p:sldLayoutId id="2147483717" r:id="rId4"/>
    <p:sldLayoutId id="2147483716" r:id="rId5"/>
    <p:sldLayoutId id="2147483715" r:id="rId6"/>
    <p:sldLayoutId id="2147483714" r:id="rId7"/>
    <p:sldLayoutId id="2147483713" r:id="rId8"/>
    <p:sldLayoutId id="2147483712" r:id="rId9"/>
    <p:sldLayoutId id="2147483711" r:id="rId10"/>
    <p:sldLayoutId id="214748371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44824"/>
            <a:ext cx="7772400" cy="14700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rPr>
              <a:t>Технологии организации клубной деятельности</a:t>
            </a:r>
            <a:endParaRPr lang="ru-RU" dirty="0">
              <a:solidFill>
                <a:schemeClr val="bg2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388938"/>
            <a:ext cx="91440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222250">
              <a:tabLst>
                <a:tab pos="266700" algn="l"/>
              </a:tabLst>
              <a:defRPr/>
            </a:pPr>
            <a:r>
              <a:rPr lang="ru-RU" sz="2000" dirty="0">
                <a:solidFill>
                  <a:srgbClr val="000000"/>
                </a:solidFill>
                <a:latin typeface="+mn-lt"/>
                <a:ea typeface="Calibri" pitchFamily="34" charset="0"/>
                <a:cs typeface="Times New Roman" pitchFamily="18" charset="0"/>
              </a:rPr>
              <a:t>5. Культура внутриорганизационных отношений, или корпоративная культура – включает ценности, нормы, образы (модели) поведения, принятые в учреждении:</a:t>
            </a:r>
          </a:p>
          <a:p>
            <a:pPr indent="222250">
              <a:tabLst>
                <a:tab pos="266700" algn="l"/>
              </a:tabLst>
              <a:defRPr/>
            </a:pPr>
            <a:endParaRPr lang="ru-RU" sz="2000" dirty="0">
              <a:solidFill>
                <a:srgbClr val="000000"/>
              </a:solidFill>
              <a:latin typeface="+mn-lt"/>
              <a:cs typeface="Times New Roman" pitchFamily="18" charset="0"/>
            </a:endParaRPr>
          </a:p>
          <a:p>
            <a:pPr indent="222250">
              <a:tabLst>
                <a:tab pos="266700" algn="l"/>
              </a:tabLst>
              <a:defRPr/>
            </a:pPr>
            <a:endParaRPr lang="ru-RU" sz="2000" dirty="0">
              <a:solidFill>
                <a:srgbClr val="000000"/>
              </a:solidFill>
              <a:latin typeface="+mn-lt"/>
              <a:cs typeface="Times New Roman" pitchFamily="18" charset="0"/>
            </a:endParaRPr>
          </a:p>
          <a:p>
            <a:pPr indent="222250">
              <a:tabLst>
                <a:tab pos="266700" algn="l"/>
              </a:tabLst>
              <a:defRPr/>
            </a:pPr>
            <a:endParaRPr lang="ru-RU" sz="2000" dirty="0">
              <a:solidFill>
                <a:srgbClr val="000000"/>
              </a:solidFill>
              <a:latin typeface="+mn-lt"/>
              <a:cs typeface="Times New Roman" pitchFamily="18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  <a:defRPr/>
            </a:pPr>
            <a:r>
              <a:rPr lang="ru-RU" sz="2000" dirty="0">
                <a:solidFill>
                  <a:srgbClr val="000000"/>
                </a:solidFill>
                <a:latin typeface="+mn-lt"/>
                <a:ea typeface="Calibri" pitchFamily="34" charset="0"/>
                <a:cs typeface="Times New Roman" pitchFamily="18" charset="0"/>
              </a:rPr>
              <a:t>стиль управления;</a:t>
            </a:r>
            <a:endParaRPr lang="ru-RU" sz="1050" dirty="0">
              <a:latin typeface="+mn-lt"/>
              <a:cs typeface="Arial" pitchFamily="34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  <a:defRPr/>
            </a:pPr>
            <a:r>
              <a:rPr lang="ru-RU" sz="2000" dirty="0">
                <a:solidFill>
                  <a:srgbClr val="000000"/>
                </a:solidFill>
                <a:latin typeface="+mn-lt"/>
                <a:ea typeface="Calibri" pitchFamily="34" charset="0"/>
                <a:cs typeface="Times New Roman" pitchFamily="18" charset="0"/>
              </a:rPr>
              <a:t>стиль деловых отношений;</a:t>
            </a:r>
            <a:endParaRPr lang="ru-RU" sz="1050" dirty="0">
              <a:latin typeface="+mn-lt"/>
              <a:cs typeface="Arial" pitchFamily="34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  <a:defRPr/>
            </a:pPr>
            <a:r>
              <a:rPr lang="ru-RU" sz="2000" dirty="0">
                <a:solidFill>
                  <a:srgbClr val="000000"/>
                </a:solidFill>
                <a:latin typeface="+mn-lt"/>
                <a:ea typeface="Calibri" pitchFamily="34" charset="0"/>
                <a:cs typeface="Times New Roman" pitchFamily="18" charset="0"/>
              </a:rPr>
              <a:t>личная культура руководителя клубного учреждения и его сотрудников;</a:t>
            </a:r>
            <a:endParaRPr lang="ru-RU" sz="1050" dirty="0">
              <a:latin typeface="+mn-lt"/>
              <a:cs typeface="Arial" pitchFamily="34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  <a:defRPr/>
            </a:pPr>
            <a:r>
              <a:rPr lang="ru-RU" sz="2000" dirty="0">
                <a:solidFill>
                  <a:srgbClr val="000000"/>
                </a:solidFill>
                <a:latin typeface="+mn-lt"/>
                <a:ea typeface="Calibri" pitchFamily="34" charset="0"/>
                <a:cs typeface="Times New Roman" pitchFamily="18" charset="0"/>
              </a:rPr>
              <a:t>Традиции.</a:t>
            </a:r>
            <a:endParaRPr lang="ru-RU" sz="2800" dirty="0"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3357563"/>
            <a:ext cx="4140200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 sz="2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собственного сайта при наличии соответствующих возможностей или присутствие на сайте администрации муниципального образования.</a:t>
            </a:r>
            <a:endParaRPr lang="ru-RU" sz="2800">
              <a:ea typeface="Calibri" pitchFamily="34" charset="0"/>
              <a:cs typeface="Arial" charset="0"/>
            </a:endParaRPr>
          </a:p>
        </p:txBody>
      </p:sp>
      <p:sp>
        <p:nvSpPr>
          <p:cNvPr id="23554" name="Прямоугольник 2"/>
          <p:cNvSpPr>
            <a:spLocks noChangeArrowheads="1"/>
          </p:cNvSpPr>
          <p:nvPr/>
        </p:nvSpPr>
        <p:spPr bwMode="auto">
          <a:xfrm>
            <a:off x="0" y="333375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22250"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Пиар-деятельность, способствующая формированию положительного образа клубного учреждения  и привлекающая на свою сторону общественное мнение: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484313"/>
            <a:ext cx="2700338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2250" eaLnBrk="0" hangingPunct="0">
              <a:buFontTx/>
              <a:buChar char="•"/>
              <a:tabLst>
                <a:tab pos="266700" algn="l"/>
              </a:tabLst>
              <a:defRPr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систематическое взаимодействие со СМИ;</a:t>
            </a:r>
            <a:endParaRPr lang="ru-RU"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21375" y="3357563"/>
            <a:ext cx="3222625" cy="132238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2250" eaLnBrk="0" hangingPunct="0">
              <a:buFontTx/>
              <a:buChar char="•"/>
              <a:tabLst>
                <a:tab pos="266700" algn="l"/>
              </a:tabLst>
              <a:defRPr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разработка и проведение специальных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пиар-акций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направленных на общественность;</a:t>
            </a:r>
            <a:endParaRPr lang="ru-RU"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59450" y="1484313"/>
            <a:ext cx="3384550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2250" eaLnBrk="0" hangingPunct="0">
              <a:buFontTx/>
              <a:buChar char="•"/>
              <a:tabLst>
                <a:tab pos="266700" algn="l"/>
              </a:tabLst>
              <a:defRPr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установление партнерских отношений с иными организациями;</a:t>
            </a:r>
            <a:endParaRPr lang="ru-RU" sz="105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Прямоугольник 2"/>
          <p:cNvSpPr>
            <a:spLocks noChangeArrowheads="1"/>
          </p:cNvSpPr>
          <p:nvPr/>
        </p:nvSpPr>
        <p:spPr bwMode="auto">
          <a:xfrm>
            <a:off x="0" y="260350"/>
            <a:ext cx="914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22250"/>
            <a:r>
              <a:rPr lang="ru-RU" sz="2400">
                <a:solidFill>
                  <a:srgbClr val="160F19"/>
                </a:solidFill>
                <a:latin typeface="Times New Roman" pitchFamily="18" charset="0"/>
                <a:ea typeface="Georgia" pitchFamily="18" charset="0"/>
                <a:cs typeface="Arial" charset="0"/>
              </a:rPr>
              <a:t>список доступных рекламных ресурсов, известных на сегодня:</a:t>
            </a:r>
            <a:endParaRPr lang="ru-RU" sz="2000">
              <a:solidFill>
                <a:srgbClr val="FFFFFF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  <p:sp>
        <p:nvSpPr>
          <p:cNvPr id="24578" name="Прямоугольник 3"/>
          <p:cNvSpPr>
            <a:spLocks noChangeArrowheads="1"/>
          </p:cNvSpPr>
          <p:nvPr/>
        </p:nvSpPr>
        <p:spPr bwMode="auto">
          <a:xfrm>
            <a:off x="0" y="1196975"/>
            <a:ext cx="13954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indent="222250" eaLnBrk="0" hangingPunct="0"/>
            <a:r>
              <a:rPr lang="ru-RU">
                <a:solidFill>
                  <a:srgbClr val="160F19"/>
                </a:solidFill>
                <a:ea typeface="Georgia" pitchFamily="18" charset="0"/>
                <a:cs typeface="Arial" charset="0"/>
              </a:rPr>
              <a:t>1. Радио.</a:t>
            </a:r>
            <a:endParaRPr lang="ru-RU" sz="1600">
              <a:ea typeface="Times New Roman" pitchFamily="18" charset="0"/>
              <a:cs typeface="Arial" charset="0"/>
            </a:endParaRPr>
          </a:p>
        </p:txBody>
      </p:sp>
      <p:sp>
        <p:nvSpPr>
          <p:cNvPr id="24579" name="Прямоугольник 4"/>
          <p:cNvSpPr>
            <a:spLocks noChangeArrowheads="1"/>
          </p:cNvSpPr>
          <p:nvPr/>
        </p:nvSpPr>
        <p:spPr bwMode="auto">
          <a:xfrm>
            <a:off x="5867400" y="1268413"/>
            <a:ext cx="1952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indent="222250" eaLnBrk="0" hangingPunct="0"/>
            <a:r>
              <a:rPr lang="ru-RU">
                <a:solidFill>
                  <a:srgbClr val="160F19"/>
                </a:solidFill>
                <a:latin typeface="Times New Roman" pitchFamily="18" charset="0"/>
                <a:ea typeface="Georgia" pitchFamily="18" charset="0"/>
                <a:cs typeface="Arial" charset="0"/>
              </a:rPr>
              <a:t>2. Телевидение.</a:t>
            </a:r>
            <a:endParaRPr lang="ru-RU" sz="1600">
              <a:solidFill>
                <a:srgbClr val="FFFFFF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  <p:sp>
        <p:nvSpPr>
          <p:cNvPr id="24580" name="Прямоугольник 5"/>
          <p:cNvSpPr>
            <a:spLocks noChangeArrowheads="1"/>
          </p:cNvSpPr>
          <p:nvPr/>
        </p:nvSpPr>
        <p:spPr bwMode="auto">
          <a:xfrm>
            <a:off x="250825" y="4076700"/>
            <a:ext cx="1524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indent="222250" eaLnBrk="0" hangingPunct="0"/>
            <a:r>
              <a:rPr lang="ru-RU">
                <a:solidFill>
                  <a:srgbClr val="160F19"/>
                </a:solidFill>
                <a:latin typeface="Times New Roman" pitchFamily="18" charset="0"/>
                <a:ea typeface="Georgia" pitchFamily="18" charset="0"/>
                <a:cs typeface="Arial" charset="0"/>
              </a:rPr>
              <a:t>3. Издания.</a:t>
            </a:r>
            <a:endParaRPr lang="ru-RU" sz="1600">
              <a:solidFill>
                <a:srgbClr val="FFFFFF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  <p:sp>
        <p:nvSpPr>
          <p:cNvPr id="24581" name="Прямоугольник 6"/>
          <p:cNvSpPr>
            <a:spLocks noChangeArrowheads="1"/>
          </p:cNvSpPr>
          <p:nvPr/>
        </p:nvSpPr>
        <p:spPr bwMode="auto">
          <a:xfrm>
            <a:off x="6011863" y="4005263"/>
            <a:ext cx="25352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indent="222250" eaLnBrk="0" hangingPunct="0"/>
            <a:r>
              <a:rPr lang="ru-RU">
                <a:solidFill>
                  <a:srgbClr val="160F19"/>
                </a:solidFill>
                <a:latin typeface="Times New Roman" pitchFamily="18" charset="0"/>
                <a:ea typeface="Georgia" pitchFamily="18" charset="0"/>
                <a:cs typeface="Arial" charset="0"/>
              </a:rPr>
              <a:t>4. Наружная реклама.</a:t>
            </a:r>
            <a:endParaRPr lang="ru-RU" sz="1600">
              <a:solidFill>
                <a:srgbClr val="FFFFFF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  <p:pic>
        <p:nvPicPr>
          <p:cNvPr id="24582" name="Picture 3" descr="https://ugc.kn3.net/i/origin/http:/www.businessfirstmagazine.com.au/wp-content/uploads/2015/09/Radio-ad-revenue-grows-1024x7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28775"/>
            <a:ext cx="284321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5" descr="http://www.raumnik.ru/upload/medialibrary/1b5/1b5650bf5362b55803720697670a4f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7638" y="1773238"/>
            <a:ext cx="3916362" cy="204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7" descr="http://artgorka.ru/images/portfolioimages/polygraphy/%D0%96%D1%83%D1%80%D0%BD%D0%B0%D0%BB%D1%8C%D0%BD%D0%B0%D1%8F-%D0%BF%D0%BE%D0%B4%D0%B0%D1%87%D0%B0_%D0%9F%D1%83%D1%82%D0%B5%D0%B2%D0%BE%D0%B4%D0%B8%D1%82%D0%B5%D0%BB%D1%8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640263"/>
            <a:ext cx="3059113" cy="221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9" descr="http://www.fainaidea.com/wp-content/uploads/2016/04/445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9338" y="4675188"/>
            <a:ext cx="4284662" cy="218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Прямоугольник 1"/>
          <p:cNvSpPr>
            <a:spLocks noChangeArrowheads="1"/>
          </p:cNvSpPr>
          <p:nvPr/>
        </p:nvSpPr>
        <p:spPr bwMode="auto">
          <a:xfrm>
            <a:off x="7065963" y="3573463"/>
            <a:ext cx="20780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indent="222250" eaLnBrk="0" hangingPunct="0"/>
            <a:r>
              <a:rPr lang="ru-RU" sz="2000">
                <a:solidFill>
                  <a:srgbClr val="160F19"/>
                </a:solidFill>
                <a:latin typeface="Times New Roman" pitchFamily="18" charset="0"/>
                <a:ea typeface="Georgia" pitchFamily="18" charset="0"/>
                <a:cs typeface="Arial" charset="0"/>
              </a:rPr>
              <a:t>6. Полиграфия.</a:t>
            </a:r>
            <a:endParaRPr lang="ru-RU" sz="2800">
              <a:solidFill>
                <a:srgbClr val="FFFFFF"/>
              </a:solidFill>
              <a:latin typeface="Times New Roman" pitchFamily="18" charset="0"/>
              <a:ea typeface="Georgia" pitchFamily="18" charset="0"/>
              <a:cs typeface="Arial" charset="0"/>
            </a:endParaRPr>
          </a:p>
        </p:txBody>
      </p:sp>
      <p:sp>
        <p:nvSpPr>
          <p:cNvPr id="25602" name="Прямоугольник 2"/>
          <p:cNvSpPr>
            <a:spLocks noChangeArrowheads="1"/>
          </p:cNvSpPr>
          <p:nvPr/>
        </p:nvSpPr>
        <p:spPr bwMode="auto">
          <a:xfrm>
            <a:off x="250825" y="692150"/>
            <a:ext cx="1752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indent="222250" eaLnBrk="0" hangingPunct="0"/>
            <a:r>
              <a:rPr lang="ru-RU" sz="2000">
                <a:solidFill>
                  <a:srgbClr val="160F19"/>
                </a:solidFill>
                <a:latin typeface="Times New Roman" pitchFamily="18" charset="0"/>
                <a:ea typeface="Georgia" pitchFamily="18" charset="0"/>
                <a:cs typeface="Arial" charset="0"/>
              </a:rPr>
              <a:t>5. Интернет.</a:t>
            </a:r>
            <a:endParaRPr lang="ru-RU">
              <a:solidFill>
                <a:srgbClr val="FFFFFF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  <p:pic>
        <p:nvPicPr>
          <p:cNvPr id="25603" name="Picture 2" descr="http://pplhvt.ru/wp-content/uploads/2015/10/levin_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41438"/>
            <a:ext cx="401955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 descr="https://renirussia.ru/upload/iblock/ba3/xba3ca5e28894283f0cb84455bbd4acc3.jpg.pagespeed.ic.pRKdbpjYN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4263" y="4508500"/>
            <a:ext cx="5519737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111125"/>
            <a:ext cx="9144000" cy="529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0">
              <a:tabLst>
                <a:tab pos="266700" algn="l"/>
              </a:tabLst>
            </a:pPr>
            <a:r>
              <a:rPr lang="ru-RU" sz="200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Проведение культурно-массового мероприятия так же требует особого внимания и следующих мер:</a:t>
            </a:r>
          </a:p>
          <a:p>
            <a:pPr indent="222250">
              <a:tabLst>
                <a:tab pos="266700" algn="l"/>
              </a:tabLst>
            </a:pPr>
            <a:endParaRPr lang="ru-RU" sz="200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>
              <a:tabLst>
                <a:tab pos="266700" algn="l"/>
              </a:tabLst>
            </a:pPr>
            <a:endParaRPr lang="ru-RU" sz="200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>
              <a:tabLst>
                <a:tab pos="266700" algn="l"/>
              </a:tabLst>
            </a:pP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 sz="200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обеспечение работы контрольно-распорядительной службы;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 sz="200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обеспечение работы режиссёрско-постановочной группы;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 sz="200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контроль выполнения сотрудниками функциональных обязанностей;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 sz="200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проверка на соответствие места проведения мероприятия установленным мерам безопасности;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 sz="200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незамедлительное сообщение должностным лицам правоохранительных органов, осуществляющим обеспечение безопасности потребителя на мероприятии, оказание всесторонней помощи и неукоснительное выполнение их указаний в случае возникновения предпосылок к совершению террористических актов, экстремистских проявлений, беспорядков и других противоправных действий;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 sz="200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демонтаж оборудования, уборка мест проведения мероприятия;</a:t>
            </a:r>
            <a:endParaRPr lang="ru-RU" sz="2800"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0709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0" algn="ctr"/>
            <a:r>
              <a:rPr lang="ru-RU" sz="24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Формы клубной деятельности как способ реализации содержания</a:t>
            </a:r>
            <a:endParaRPr lang="ru-RU" sz="320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1125538"/>
            <a:ext cx="91440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0"/>
            <a:r>
              <a:rPr lang="ru-RU" sz="20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В зависимости от способов организации клубной аудитории формы бывают индивидуальные, групповые и массовые.</a:t>
            </a:r>
            <a:endParaRPr lang="ru-RU" sz="280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1403350" y="260350"/>
            <a:ext cx="5256213" cy="79216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</a:rPr>
              <a:t>Индивидуальные формы: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1484313"/>
            <a:ext cx="2916238" cy="4392612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 Беседы: в обыденном смысле – литературная или театральная форма устного или письменного обмена в разговоре между двумя и более людьми; – в философском и научных смыслах – специфическая форма и организация общения, коммуникации.</a:t>
            </a:r>
            <a:endParaRPr lang="ru-RU" sz="1600" dirty="0">
              <a:solidFill>
                <a:schemeClr val="bg1"/>
              </a:solidFill>
              <a:ea typeface="Times New Roman" pitchFamily="18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59113" y="1484313"/>
            <a:ext cx="3025775" cy="4392612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 Адресное обслуживание. </a:t>
            </a:r>
            <a:r>
              <a:rPr lang="ru-RU" dirty="0" err="1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Культурно-досуговая</a:t>
            </a:r>
            <a:r>
              <a:rPr lang="ru-RU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 форма для определенной категории людей, ограниченных в возможностях передвижения. Относится к новым формам работы учреждений культуры .</a:t>
            </a:r>
            <a:endParaRPr lang="ru-RU" sz="1600" dirty="0">
              <a:solidFill>
                <a:prstClr val="black"/>
              </a:solidFill>
              <a:ea typeface="Times New Roman" pitchFamily="18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27763" y="1412875"/>
            <a:ext cx="2916237" cy="446405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 Консультации: объяснение, разъяснение каких-либо понятий. Ответы на вопросы. В полной мере относится к </a:t>
            </a:r>
            <a:r>
              <a:rPr lang="ru-RU" dirty="0" err="1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методическо-образовательным</a:t>
            </a:r>
            <a:r>
              <a:rPr lang="ru-RU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 формам работы. Применимо к деятельности учреждений культуры может использоваться как составная часть какой-либо клубной формы</a:t>
            </a:r>
            <a:endParaRPr lang="ru-RU" sz="2400" dirty="0">
              <a:solidFill>
                <a:prstClr val="black"/>
              </a:solidFill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1331913" y="908050"/>
            <a:ext cx="503237" cy="5048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924300" y="1052513"/>
            <a:ext cx="142875" cy="431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300788" y="836613"/>
            <a:ext cx="647700" cy="5048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900113" y="1628775"/>
            <a:ext cx="8243887" cy="390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0" eaLnBrk="0" hangingPunct="0">
              <a:tabLst>
                <a:tab pos="457200" algn="l"/>
              </a:tabLst>
            </a:pPr>
            <a:r>
              <a:rPr lang="ru-RU" sz="1400">
                <a:ea typeface="Times New Roman" pitchFamily="18" charset="0"/>
                <a:cs typeface="Arial" charset="0"/>
              </a:rPr>
              <a:t> </a:t>
            </a:r>
            <a:endParaRPr lang="ru-RU" sz="160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457200" algn="l"/>
              </a:tabLst>
            </a:pPr>
            <a:r>
              <a:rPr lang="ru-RU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Вечер-встреча. Это могут быть встречи с интересными людьми, с ветеранами, с поэтами села и т.п.</a:t>
            </a:r>
            <a:endParaRPr lang="ru-RU" sz="160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457200" algn="l"/>
              </a:tabLst>
            </a:pPr>
            <a:r>
              <a:rPr lang="ru-RU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Вечер воспоминание. Может быть как отдельным мероприятием, но в большинстве случаев используется как составная часть других форм(например гостинная, вечер-встреча и др.)</a:t>
            </a:r>
            <a:endParaRPr lang="ru-RU" sz="160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457200" algn="l"/>
              </a:tabLst>
            </a:pPr>
            <a:r>
              <a:rPr lang="ru-RU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Вечер отдыха. Это мероприятие развлекательного характера, с использованием разнообразного музыкального оформления, игр, конкурсов, танцев. Как разновидность вечера отдыха считается вечер-кафе – вечер отдыха за столиками, с использованием напитков и других продуктов питания.</a:t>
            </a:r>
            <a:endParaRPr lang="ru-RU" sz="160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457200" algn="l"/>
              </a:tabLst>
            </a:pPr>
            <a:r>
              <a:rPr lang="ru-RU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Дискотеки. Танцевальные программы с минимальным использованием других средств и методов организации досуга.</a:t>
            </a:r>
          </a:p>
          <a:p>
            <a:pPr indent="222250" eaLnBrk="0" hangingPunct="0">
              <a:tabLst>
                <a:tab pos="457200" algn="l"/>
              </a:tabLst>
            </a:pPr>
            <a:r>
              <a:rPr lang="ru-RU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Камерные формы организации досуга салон и гостиная – мероприятия для узкого круга лиц, связанных общностью интересов. </a:t>
            </a:r>
            <a:endParaRPr lang="ru-RU" sz="240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  <p:sp>
        <p:nvSpPr>
          <p:cNvPr id="29698" name="Прямоугольник 2"/>
          <p:cNvSpPr>
            <a:spLocks noChangeArrowheads="1"/>
          </p:cNvSpPr>
          <p:nvPr/>
        </p:nvSpPr>
        <p:spPr bwMode="auto">
          <a:xfrm>
            <a:off x="2411413" y="0"/>
            <a:ext cx="30511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indent="222250">
              <a:tabLst>
                <a:tab pos="457200" algn="l"/>
              </a:tabLst>
            </a:pPr>
            <a:r>
              <a:rPr lang="ru-RU" sz="2400" b="1" i="1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 Групповые формы:</a:t>
            </a:r>
            <a:endParaRPr lang="ru-RU" sz="2000" b="1" i="1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  <p:sp>
        <p:nvSpPr>
          <p:cNvPr id="29699" name="Прямоугольник 3"/>
          <p:cNvSpPr>
            <a:spLocks noChangeArrowheads="1"/>
          </p:cNvSpPr>
          <p:nvPr/>
        </p:nvSpPr>
        <p:spPr bwMode="auto">
          <a:xfrm>
            <a:off x="0" y="620713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22250" algn="just" eaLnBrk="0" hangingPunct="0">
              <a:tabLst>
                <a:tab pos="457200" algn="l"/>
              </a:tabLst>
            </a:pPr>
            <a:r>
              <a:rPr lang="ru-RU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 1.Вечера: это хорошая возможность организовать людей в определённом месте, отдохнуть, пообщаться, обсудить и проанализировать ситуации, проблемы и успехи. Вечера  могут быть нескольких форм в зависимости от цели организации досуга:</a:t>
            </a:r>
            <a:endParaRPr lang="ru-RU" sz="160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133350"/>
            <a:ext cx="9144000" cy="277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0">
              <a:tabLst>
                <a:tab pos="457200" algn="l"/>
              </a:tabLst>
            </a:pPr>
            <a:r>
              <a:rPr lang="ru-RU" sz="2000" i="1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2. Игровые программы</a:t>
            </a:r>
            <a:r>
              <a:rPr lang="ru-RU" sz="20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: основной метод организации досуга в этих мероприятиях – игровые элементы. В зависимости от других используемых методов игровые программы могут быть:</a:t>
            </a:r>
          </a:p>
          <a:p>
            <a:pPr indent="222250">
              <a:tabLst>
                <a:tab pos="457200" algn="l"/>
              </a:tabLst>
            </a:pPr>
            <a:endParaRPr lang="ru-RU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tabLst>
                <a:tab pos="457200" algn="l"/>
              </a:tabLst>
            </a:pPr>
            <a:r>
              <a:rPr lang="ru-RU" sz="20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   - Конкурсно-игровыми;</a:t>
            </a:r>
          </a:p>
          <a:p>
            <a:pPr indent="222250" eaLnBrk="0" hangingPunct="0">
              <a:tabLst>
                <a:tab pos="457200" algn="l"/>
              </a:tabLst>
            </a:pPr>
            <a:endParaRPr lang="ru-RU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tabLst>
                <a:tab pos="457200" algn="l"/>
              </a:tabLst>
            </a:pPr>
            <a:r>
              <a:rPr lang="ru-RU" sz="20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   - Театрализовано-игровыми;</a:t>
            </a:r>
          </a:p>
          <a:p>
            <a:pPr indent="222250" eaLnBrk="0" hangingPunct="0">
              <a:tabLst>
                <a:tab pos="457200" algn="l"/>
              </a:tabLst>
            </a:pPr>
            <a:endParaRPr lang="ru-RU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tabLst>
                <a:tab pos="457200" algn="l"/>
              </a:tabLst>
            </a:pPr>
            <a:r>
              <a:rPr lang="ru-RU" sz="20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   - Сюжетно-игровыми (например, по сюжету телеигр).</a:t>
            </a:r>
            <a:endParaRPr lang="ru-RU" sz="280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-66675"/>
            <a:ext cx="91440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0"/>
            <a:r>
              <a:rPr lang="ru-RU" sz="2000" b="1" i="1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Информационно-просветительские мероприятия</a:t>
            </a:r>
            <a:r>
              <a:rPr lang="ru-RU" sz="2000" b="1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 </a:t>
            </a:r>
            <a:r>
              <a:rPr lang="ru-RU" sz="20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несут яркую тематическую направленность и характеризуются наличием познавательного содержания, возможны элементы агитации и пропаганды.</a:t>
            </a:r>
            <a:endParaRPr lang="ru-RU" sz="200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222250" eaLnBrk="0" hangingPunct="0"/>
            <a:r>
              <a:rPr lang="ru-RU" sz="200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</a:p>
          <a:p>
            <a:pPr indent="222250" eaLnBrk="0" hangingPunct="0"/>
            <a:r>
              <a:rPr lang="ru-RU" sz="200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Выставка (экскурсия) – это показ, каково бы ни было его наименование, путём представления средств, имеющихся в распоряжении человечества для удовлетворения потребностей, а также в целях прогресса в одной или нескольких областях его деятельности. </a:t>
            </a:r>
            <a:endParaRPr lang="ru-RU" sz="280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2498725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0"/>
            <a:r>
              <a:rPr lang="ru-RU" sz="20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Круглый стол – собрание в рамках более крупного мероприятия В современном значении выражение круглый стол употребляется с XX века как название одного из способов организации обсуждения некоторого вопроса.</a:t>
            </a:r>
            <a:endParaRPr lang="ru-RU" sz="280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258888" y="260350"/>
            <a:ext cx="61102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228600" algn="ctr"/>
            <a:r>
              <a:rPr lang="ru-RU" sz="3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концепции клуба</a:t>
            </a:r>
            <a:endParaRPr lang="ru-RU" sz="40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2716213"/>
            <a:ext cx="34194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0" eaLnBrk="0" hangingPunct="0">
              <a:tabLst>
                <a:tab pos="266700" algn="l"/>
              </a:tabLst>
            </a:pPr>
            <a:endParaRPr lang="ru-RU" altLang="zh-CN" sz="1100">
              <a:latin typeface="Times New Roman" pitchFamily="18" charset="0"/>
              <a:cs typeface="Times New Roman" pitchFamily="18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 altLang="zh-CN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необходимостью повышения уровня управляемости социальными процессами с помощью не</a:t>
            </a:r>
            <a:r>
              <a:rPr lang="ru-RU" altLang="zh-CN" sz="2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zh-CN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директивных методов.</a:t>
            </a:r>
            <a:endParaRPr lang="ru-RU" altLang="zh-CN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>
            <a:off x="539750" y="981075"/>
            <a:ext cx="76184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22250">
              <a:tabLst>
                <a:tab pos="266700" algn="l"/>
              </a:tabLst>
            </a:pPr>
            <a:r>
              <a:rPr lang="ru-RU" altLang="zh-CN" sz="2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lang="en-US" altLang="zh-CN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ктуальность разработки </a:t>
            </a:r>
            <a:r>
              <a:rPr lang="ru-RU" altLang="zh-CN" sz="2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</a:t>
            </a:r>
            <a:r>
              <a:rPr lang="en-US" altLang="zh-CN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онцепции обусловлен</a:t>
            </a:r>
            <a:r>
              <a:rPr lang="ru-RU" altLang="zh-CN" sz="24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а:</a:t>
            </a:r>
            <a:endParaRPr lang="ru-RU" altLang="zh-CN" sz="110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88125" y="2997200"/>
            <a:ext cx="2286000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2250" eaLnBrk="0" hangingPunct="0">
              <a:buFontTx/>
              <a:buChar char="•"/>
              <a:tabLst>
                <a:tab pos="266700" algn="l"/>
              </a:tabLst>
              <a:defRPr/>
            </a:pPr>
            <a:r>
              <a:rPr lang="ru-RU" altLang="zh-CN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динамикой происходящих изменений в </a:t>
            </a:r>
            <a:r>
              <a:rPr lang="ru-RU" altLang="zh-CN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altLang="zh-CN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среде современного общества</a:t>
            </a:r>
            <a:endParaRPr lang="ru-RU" altLang="zh-CN" sz="105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938" y="2924175"/>
            <a:ext cx="2286000" cy="286385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2250" eaLnBrk="0" hangingPunct="0">
              <a:buFontTx/>
              <a:buChar char="•"/>
              <a:tabLst>
                <a:tab pos="266700" algn="l"/>
              </a:tabLst>
              <a:defRPr/>
            </a:pPr>
            <a:r>
              <a:rPr lang="ru-RU" altLang="zh-CN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современными тенденциями развития клубов как институтов, обеспечивающих сохранение нематериального культурного наследия</a:t>
            </a:r>
            <a:endParaRPr lang="ru-RU" altLang="zh-CN" sz="105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611188" y="1484313"/>
            <a:ext cx="1152525" cy="12239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356100" y="1557338"/>
            <a:ext cx="0" cy="10795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011863" y="1484313"/>
            <a:ext cx="936625" cy="12969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27088" y="1484313"/>
            <a:ext cx="6697662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112713"/>
            <a:ext cx="91440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0"/>
            <a:r>
              <a:rPr lang="ru-RU" sz="2000">
                <a:solidFill>
                  <a:schemeClr val="bg1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Агитбригады – пропагандистская форма мероприятий. В настоящее время относится к устаревшим формам культурно-досуговой деятельности.</a:t>
            </a:r>
            <a:endParaRPr lang="ru-RU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/>
            <a:r>
              <a:rPr lang="ru-RU" sz="20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 Лекции: устное систематическое и последовательное изложение материала по какой </a:t>
            </a:r>
            <a:r>
              <a:rPr lang="ru-RU" sz="2000">
                <a:solidFill>
                  <a:schemeClr val="bg1"/>
                </a:solidFill>
                <a:latin typeface="Times New Roman" pitchFamily="18" charset="0"/>
                <a:ea typeface="宋体"/>
                <a:cs typeface="Arial" charset="0"/>
              </a:rPr>
              <a:t>–</a:t>
            </a:r>
            <a:r>
              <a:rPr lang="ru-RU" sz="20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либо проблеме, методу, теме вопроса и т. д.</a:t>
            </a:r>
            <a:endParaRPr lang="ru-RU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/>
            <a:r>
              <a:rPr lang="ru-RU" sz="20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Тренинги: метод активного обучения, направленный на развитие знаний, умений и навыков и социальных установок.</a:t>
            </a:r>
            <a:endParaRPr lang="ru-RU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/>
            <a:r>
              <a:rPr lang="ru-RU" sz="20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Мастер-классы: форма и метод практического обучения и тренировки определенных навыков</a:t>
            </a:r>
            <a:endParaRPr lang="ru-RU" sz="280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755650" y="0"/>
            <a:ext cx="7345363" cy="112553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222250" algn="ctr">
              <a:defRPr/>
            </a:pPr>
            <a:r>
              <a:rPr lang="ru-RU" b="1" i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Массовые формы:</a:t>
            </a:r>
            <a:endParaRPr lang="ru-RU" sz="1600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indent="222250" algn="ctr" eaLnBrk="0" hangingPunct="0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К массовым формам относятся зрелищные программы рассчитанные на большое количество зрителей и участников.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1773238"/>
            <a:ext cx="4067175" cy="216058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1. Концерт – публичное исполнение музыкальных произведений, балетных, эстрадных и т. п. номеров по определённой, заранее составленной, программе.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59338" y="1557338"/>
            <a:ext cx="4105275" cy="2447925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2. Спектакль – произведение сценического искусства. В основе спектакля в драматическом театре лежит литературное произведение – пьеса или сценарий, требующий импровизации, в музыкальном театре – сочинение музыкально-драматическое.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4221163"/>
            <a:ext cx="3995738" cy="242093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3. Ярмарка – регулярные торжища широкого значения: рынок, регулярно, периодически организуемый в традиционно определённом месте, сопровождаемый театрализованной концертной и игровой программой 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76825" y="4365625"/>
            <a:ext cx="4067175" cy="2276475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4. Праздник – день торжества, установленный в честь или в память кого-нибудь, чего-нибудь, весёлое препровождение свободного времени; день какого-либо радостного события. </a:t>
            </a:r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388" y="620713"/>
            <a:ext cx="3097212" cy="187166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5. Бал – собрание многочисленного общества лиц обоего пола для танцев. 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508625" y="620713"/>
            <a:ext cx="3095625" cy="187166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6. Конкурс. В </a:t>
            </a:r>
            <a:r>
              <a:rPr lang="ru-RU" dirty="0" err="1"/>
              <a:t>культурно-досуговой</a:t>
            </a:r>
            <a:r>
              <a:rPr lang="ru-RU" dirty="0"/>
              <a:t> деятельности – показательное соревнование.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850" y="3573463"/>
            <a:ext cx="3455988" cy="237648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7. Фестиваль – массовое празднество, показ достижений музыкального, театрального, эстрадного, циркового или другого вида искусства без выявления победителя или определения рейтинга среди участников.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64163" y="3573463"/>
            <a:ext cx="3779837" cy="2447925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8. Митинг – торжественное мероприятие, посвящённое важному событию или дате.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 9. Парад – торжественное прохождение перед зрителями, публикой, войск, различных коллективов, организаций, движений или партий и т.д.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719138"/>
            <a:ext cx="9144000" cy="338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0">
              <a:tabLst>
                <a:tab pos="457200" algn="l"/>
              </a:tabLst>
            </a:pPr>
            <a:r>
              <a:rPr lang="ru-RU" sz="20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К новым клубной работы формам можно отнести такие формы как:</a:t>
            </a:r>
          </a:p>
          <a:p>
            <a:pPr indent="222250">
              <a:tabLst>
                <a:tab pos="457200" algn="l"/>
              </a:tabLst>
            </a:pPr>
            <a:endParaRPr lang="ru-RU" sz="160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>
              <a:tabLst>
                <a:tab pos="457200" algn="l"/>
              </a:tabLst>
            </a:pPr>
            <a:endParaRPr lang="ru-RU" sz="160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457200" algn="l"/>
              </a:tabLst>
            </a:pPr>
            <a:r>
              <a:rPr lang="ru-RU" b="1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Акция </a:t>
            </a:r>
            <a:r>
              <a:rPr lang="ru-RU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— это ограниченное во времени воздействие на целевую группу населения с целью популяризации и пропаганды. Публичные общественно-политические действия, ставящие целью привлечь внимание. Зачастую акции не имеют чёткой долгосрочной цели и не связаны с другими мероприятиями, в которые вовлечены их участники. Результат достигается с помощью ярких внешних атрибутов ;</a:t>
            </a:r>
            <a:endParaRPr lang="ru-RU" sz="160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457200" algn="l"/>
              </a:tabLst>
            </a:pPr>
            <a:r>
              <a:rPr lang="ru-RU" b="1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Корпоратив</a:t>
            </a:r>
            <a:r>
              <a:rPr lang="ru-RU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 – точного определения этой форме пока нет, но можно определить как «праздник в коллективе, организации, компании, предприятии»</a:t>
            </a:r>
            <a:endParaRPr lang="ru-RU" sz="160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457200" algn="l"/>
              </a:tabLst>
            </a:pPr>
            <a:r>
              <a:rPr lang="ru-RU" b="1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Шоу</a:t>
            </a:r>
            <a:r>
              <a:rPr lang="ru-RU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 – мероприятие развлекательного характера. Как правило, проводится перед публикой. Имеет постановочный характер..</a:t>
            </a:r>
            <a:endParaRPr lang="ru-RU" sz="160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Прямоугольник 1"/>
          <p:cNvSpPr>
            <a:spLocks noChangeArrowheads="1"/>
          </p:cNvSpPr>
          <p:nvPr/>
        </p:nvSpPr>
        <p:spPr bwMode="auto">
          <a:xfrm>
            <a:off x="0" y="836613"/>
            <a:ext cx="914400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22250" eaLnBrk="0" hangingPunct="0">
              <a:buFontTx/>
              <a:buChar char="•"/>
              <a:tabLst>
                <a:tab pos="457200" algn="l"/>
              </a:tabLst>
            </a:pPr>
            <a:r>
              <a:rPr lang="ru-RU" sz="2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Флэшмоб </a:t>
            </a:r>
            <a:r>
              <a:rPr lang="ru-RU" sz="2000">
                <a:solidFill>
                  <a:schemeClr val="bg1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–</a:t>
            </a:r>
            <a:r>
              <a:rPr lang="ru-RU"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это заранее спланированная массовая акция, в которой большая группа людей появляется в общественном месте, выполняет заранее оговорённые действия (сценарий) и затем расходится.</a:t>
            </a:r>
            <a:endParaRPr lang="ru-RU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22250" eaLnBrk="0" hangingPunct="0">
              <a:buFontTx/>
              <a:buChar char="•"/>
              <a:tabLst>
                <a:tab pos="457200" algn="l"/>
              </a:tabLst>
            </a:pPr>
            <a:r>
              <a:rPr lang="ru-RU" sz="2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Тимбилдинг</a:t>
            </a:r>
            <a:r>
              <a:rPr lang="ru-RU"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– это корпоративная ролевая игра направленная на сплочение коллектива. Можно к этой форме отнести любой корпоративный досуг;</a:t>
            </a:r>
            <a:endParaRPr lang="ru-RU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22250" eaLnBrk="0" hangingPunct="0">
              <a:buFontTx/>
              <a:buChar char="•"/>
              <a:tabLst>
                <a:tab pos="457200" algn="l"/>
              </a:tabLst>
            </a:pPr>
            <a:r>
              <a:rPr lang="ru-RU" sz="2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Батл</a:t>
            </a:r>
            <a:r>
              <a:rPr lang="ru-RU"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– это вид конкурса, поединок между группами или отдельными участниками с элементами экспромтной борьбы, демонстрации.</a:t>
            </a:r>
            <a:endParaRPr lang="ru-RU" sz="280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355600" y="-1588"/>
            <a:ext cx="8432800" cy="46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450850" algn="ctr"/>
            <a:r>
              <a:rPr lang="ru-RU" sz="1400" b="1">
                <a:solidFill>
                  <a:srgbClr val="000000"/>
                </a:solidFill>
                <a:ea typeface="Times New Roman" pitchFamily="18" charset="0"/>
                <a:cs typeface="Arial" charset="0"/>
              </a:rPr>
              <a:t> </a:t>
            </a:r>
            <a:r>
              <a:rPr lang="ru-RU" sz="2400" b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Этапы организации культурно-массового мероприятия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1041400"/>
            <a:ext cx="9144000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0"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Подготовка культурно-массового мероприятия сложный процесс, который требует ряд необходимый мер и этапов: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Разработка и согласование с учредителем пакета документов по организации и проведению.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Положение о мероприятии с приложениями 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организационный план с указанием видов деятельности, сроках реализации, ответственных лиц;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разработка функциональных обязанностей сотрудников, занятых в проведении мероприятия;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программа мероприятия;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карта-схема 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сценарный план;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медиаплан;</a:t>
            </a:r>
            <a:endParaRPr lang="ru-RU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222250" eaLnBrk="0" hangingPunct="0"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образцы полиграфической и сувенирной продукции ;</a:t>
            </a:r>
            <a:r>
              <a:rPr lang="ru-RU">
                <a:latin typeface="Times New Roman" pitchFamily="18" charset="0"/>
                <a:cs typeface="Arial" charset="0"/>
              </a:rPr>
              <a:t> </a:t>
            </a: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0"/>
            <a:ext cx="91440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0"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2. Обеспечение безопасных и комфортных условий проведения</a:t>
            </a:r>
          </a:p>
          <a:p>
            <a:pPr indent="222250">
              <a:tabLst>
                <a:tab pos="266700" algn="l"/>
              </a:tabLst>
            </a:pPr>
            <a:endParaRPr lang="ru-RU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>
              <a:tabLst>
                <a:tab pos="266700" algn="l"/>
              </a:tabLst>
            </a:pP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уведомление правоохранительных органов, органов пожарной безопасности, здравоохранения и др. о проведении мероприятия;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обеспечение пожарной безопасности;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охрана общественного порядка;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обеспечение работы бригады скорой медицинской помощи;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организация доступа и предоставление зрительных мест посетителям;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комфортные условия получения услуги потребителем;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уборка места проведения мероприятия до начала и после его окончания;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288925"/>
            <a:ext cx="9144000" cy="313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0"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3. Материально-техническое обустройство мест проведения:</a:t>
            </a:r>
          </a:p>
          <a:p>
            <a:pPr indent="222250">
              <a:tabLst>
                <a:tab pos="266700" algn="l"/>
              </a:tabLst>
            </a:pPr>
            <a:endParaRPr lang="ru-RU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>
              <a:tabLst>
                <a:tab pos="266700" algn="l"/>
              </a:tabLst>
            </a:pPr>
            <a:endParaRPr lang="ru-RU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>
              <a:tabLst>
                <a:tab pos="266700" algn="l"/>
              </a:tabLst>
            </a:pP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установка и оформление сцен;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оборудование сцен звукоусиливающей и световой аппаратурой;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оборудование сцен лазерным и видеооборудованием;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энергоснабжение;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обустройство мест для зрителей;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обустройство точек питания, торговли тематической сувенирной, книжной, музыкальной, визуальной продукцией и др.;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133350"/>
            <a:ext cx="91440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0"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4. Осуществление деятельности согласно оргплану:</a:t>
            </a:r>
          </a:p>
          <a:p>
            <a:pPr indent="222250">
              <a:tabLst>
                <a:tab pos="266700" algn="l"/>
              </a:tabLst>
            </a:pPr>
            <a:endParaRPr lang="ru-RU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>
              <a:tabLst>
                <a:tab pos="266700" algn="l"/>
              </a:tabLst>
            </a:pPr>
            <a:endParaRPr lang="ru-RU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>
              <a:tabLst>
                <a:tab pos="266700" algn="l"/>
              </a:tabLst>
            </a:pP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организация и координация репетиционного процесса;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проведение заседаний оргкомитетов;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размещение информации о мероприятии согласно медиаплану;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размещение правил пользования услугой (правила поведения) в общедоступных для потребителей местах на территории учреждения;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контроль выполнения сотрудниками функциональных обязанностей</a:t>
            </a:r>
            <a:endParaRPr lang="ru-RU"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1185863"/>
            <a:ext cx="8675688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0">
              <a:tabLst>
                <a:tab pos="266700" algn="l"/>
              </a:tabLst>
            </a:pPr>
            <a:endParaRPr lang="ru-RU" altLang="zh-CN" sz="2000">
              <a:latin typeface="Times New Roman" pitchFamily="18" charset="0"/>
              <a:cs typeface="Times New Roman" pitchFamily="18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 altLang="zh-CN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обеспечение учреждений культуры клубного типа квалифицированными кадрами;</a:t>
            </a:r>
            <a:endParaRPr lang="ru-RU" altLang="zh-CN" sz="2000">
              <a:latin typeface="Times New Roman" pitchFamily="18" charset="0"/>
              <a:cs typeface="Times New Roman" pitchFamily="18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 altLang="zh-CN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улучшение материально-технической базы учреждений культуры клубного типа;</a:t>
            </a:r>
            <a:endParaRPr lang="ru-RU" altLang="zh-CN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Прямоугольник 2"/>
          <p:cNvSpPr>
            <a:spLocks noChangeArrowheads="1"/>
          </p:cNvSpPr>
          <p:nvPr/>
        </p:nvSpPr>
        <p:spPr bwMode="auto">
          <a:xfrm>
            <a:off x="0" y="188913"/>
            <a:ext cx="10369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zh-CN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достижения основной цели Концепции необходимо решение следующих</a:t>
            </a:r>
            <a:r>
              <a:rPr lang="en-US" altLang="zh-CN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zh-CN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задач:</a:t>
            </a:r>
            <a:endParaRPr lang="ru-RU" sz="2400"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0" y="2687638"/>
            <a:ext cx="9394825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0">
              <a:buFontTx/>
              <a:buChar char="•"/>
              <a:tabLst>
                <a:tab pos="266700" algn="l"/>
              </a:tabLst>
            </a:pPr>
            <a:r>
              <a:rPr lang="ru-RU" altLang="zh-CN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формирование новых способов управления деятельностью учреждений культуры клубного типа;</a:t>
            </a:r>
            <a:endParaRPr lang="ru-RU" altLang="zh-CN" sz="2000">
              <a:latin typeface="Times New Roman" pitchFamily="18" charset="0"/>
              <a:cs typeface="Times New Roman" pitchFamily="18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 altLang="zh-CN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обеспечение равного доступа всех категорий и групп населения к</a:t>
            </a:r>
            <a:r>
              <a:rPr lang="en-US" altLang="zh-CN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zh-CN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культурно-досуговому продукту</a:t>
            </a:r>
            <a:r>
              <a:rPr lang="en-US" altLang="zh-CN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zh-CN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независимо от места проживания;</a:t>
            </a:r>
            <a:endParaRPr lang="ru-RU" altLang="zh-CN" sz="2000">
              <a:latin typeface="Times New Roman" pitchFamily="18" charset="0"/>
              <a:cs typeface="Times New Roman" pitchFamily="18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 altLang="zh-CN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расширение спектра предоставляемых</a:t>
            </a:r>
            <a:r>
              <a:rPr lang="ru-RU" altLang="zh-CN" sz="2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zh-CN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населению</a:t>
            </a:r>
            <a:r>
              <a:rPr lang="en-US" altLang="zh-CN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zh-CN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культурно-досуговых предложений</a:t>
            </a:r>
            <a:r>
              <a:rPr lang="ru-RU" altLang="zh-CN" sz="14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;</a:t>
            </a:r>
            <a:endParaRPr lang="ru-RU" altLang="zh-CN">
              <a:cs typeface="Arial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Изображение 1" descr="image0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628775"/>
            <a:ext cx="7262812" cy="487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2141538" y="-63500"/>
            <a:ext cx="4860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222250" algn="ctr"/>
            <a:r>
              <a:rPr lang="ru-RU" sz="32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Состав помещений клуба</a:t>
            </a:r>
            <a:endParaRPr lang="ru-RU" sz="400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1916113"/>
            <a:ext cx="9144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0" eaLnBrk="0" hangingPunct="0"/>
            <a:r>
              <a:rPr lang="ru-RU" sz="2400">
                <a:solidFill>
                  <a:srgbClr val="160F19"/>
                </a:solidFill>
                <a:latin typeface="Times New Roman" pitchFamily="18" charset="0"/>
                <a:ea typeface="Georgia" pitchFamily="18" charset="0"/>
                <a:cs typeface="Arial" charset="0"/>
              </a:rPr>
              <a:t>• выбор помещения;</a:t>
            </a:r>
            <a:endParaRPr lang="ru-RU" sz="2000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/>
            <a:r>
              <a:rPr lang="ru-RU" sz="2400">
                <a:solidFill>
                  <a:srgbClr val="160F19"/>
                </a:solidFill>
                <a:latin typeface="Times New Roman" pitchFamily="18" charset="0"/>
                <a:ea typeface="Georgia" pitchFamily="18" charset="0"/>
                <a:cs typeface="Arial" charset="0"/>
              </a:rPr>
              <a:t>• определение музыкального формата;</a:t>
            </a:r>
            <a:endParaRPr lang="ru-RU" sz="2000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/>
            <a:r>
              <a:rPr lang="ru-RU" sz="2400">
                <a:solidFill>
                  <a:srgbClr val="160F19"/>
                </a:solidFill>
                <a:latin typeface="Times New Roman" pitchFamily="18" charset="0"/>
                <a:ea typeface="Georgia" pitchFamily="18" charset="0"/>
                <a:cs typeface="Arial" charset="0"/>
              </a:rPr>
              <a:t>• зонирование;</a:t>
            </a:r>
            <a:endParaRPr lang="ru-RU" sz="2000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/>
            <a:r>
              <a:rPr lang="ru-RU" sz="2400">
                <a:solidFill>
                  <a:srgbClr val="160F19"/>
                </a:solidFill>
                <a:latin typeface="Times New Roman" pitchFamily="18" charset="0"/>
                <a:ea typeface="Georgia" pitchFamily="18" charset="0"/>
                <a:cs typeface="Arial" charset="0"/>
              </a:rPr>
              <a:t>• планировочные решения с учётом особенностей помещения;</a:t>
            </a:r>
            <a:endParaRPr lang="ru-RU" sz="2000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/>
            <a:r>
              <a:rPr lang="ru-RU" sz="2400">
                <a:solidFill>
                  <a:srgbClr val="160F19"/>
                </a:solidFill>
                <a:latin typeface="Times New Roman" pitchFamily="18" charset="0"/>
                <a:ea typeface="Georgia" pitchFamily="18" charset="0"/>
                <a:cs typeface="Arial" charset="0"/>
              </a:rPr>
              <a:t>• распределение гостевых потоков при различных мероприятиях;</a:t>
            </a:r>
            <a:endParaRPr lang="ru-RU" sz="2000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/>
            <a:r>
              <a:rPr lang="ru-RU" sz="2400">
                <a:solidFill>
                  <a:srgbClr val="160F19"/>
                </a:solidFill>
                <a:latin typeface="Times New Roman" pitchFamily="18" charset="0"/>
                <a:ea typeface="Georgia" pitchFamily="18" charset="0"/>
                <a:cs typeface="Arial" charset="0"/>
              </a:rPr>
              <a:t>• схема движения персонала и описание концепции обслуживания;</a:t>
            </a:r>
            <a:endParaRPr lang="ru-RU" sz="2000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/>
            <a:r>
              <a:rPr lang="ru-RU" sz="2400">
                <a:solidFill>
                  <a:srgbClr val="160F19"/>
                </a:solidFill>
                <a:latin typeface="Times New Roman" pitchFamily="18" charset="0"/>
                <a:ea typeface="Georgia" pitchFamily="18" charset="0"/>
                <a:cs typeface="Arial" charset="0"/>
              </a:rPr>
              <a:t>• предварительная расстановка технологического оборудования;</a:t>
            </a:r>
            <a:endParaRPr lang="ru-RU" sz="2000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indent="222250" eaLnBrk="0" hangingPunct="0"/>
            <a:r>
              <a:rPr lang="ru-RU" sz="2400">
                <a:solidFill>
                  <a:srgbClr val="160F19"/>
                </a:solidFill>
                <a:latin typeface="Times New Roman" pitchFamily="18" charset="0"/>
                <a:ea typeface="Georgia" pitchFamily="18" charset="0"/>
                <a:cs typeface="Arial" charset="0"/>
              </a:rPr>
              <a:t>• определение функционального назначения всех помещений;</a:t>
            </a:r>
            <a:endParaRPr lang="ru-RU" sz="3200">
              <a:latin typeface="Times New Roman" pitchFamily="18" charset="0"/>
              <a:cs typeface="Arial" charset="0"/>
            </a:endParaRPr>
          </a:p>
        </p:txBody>
      </p:sp>
      <p:sp>
        <p:nvSpPr>
          <p:cNvPr id="17410" name="Прямоугольник 2"/>
          <p:cNvSpPr>
            <a:spLocks noChangeArrowheads="1"/>
          </p:cNvSpPr>
          <p:nvPr/>
        </p:nvSpPr>
        <p:spPr bwMode="auto">
          <a:xfrm>
            <a:off x="1116013" y="260350"/>
            <a:ext cx="731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22250"/>
            <a:r>
              <a:rPr lang="ru-RU" sz="2400" b="1">
                <a:solidFill>
                  <a:srgbClr val="160F19"/>
                </a:solidFill>
                <a:latin typeface="Times New Roman" pitchFamily="18" charset="0"/>
                <a:ea typeface="Georgia" pitchFamily="18" charset="0"/>
                <a:cs typeface="Arial" charset="0"/>
              </a:rPr>
              <a:t>Примерный состав концепции клуба:</a:t>
            </a:r>
            <a:endParaRPr lang="ru-RU" sz="2000">
              <a:solidFill>
                <a:srgbClr val="FFFFFF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Прямоугольник 1"/>
          <p:cNvSpPr>
            <a:spLocks noChangeArrowheads="1"/>
          </p:cNvSpPr>
          <p:nvPr/>
        </p:nvSpPr>
        <p:spPr bwMode="auto">
          <a:xfrm>
            <a:off x="755650" y="0"/>
            <a:ext cx="7464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bg1"/>
                </a:solidFill>
                <a:latin typeface="Times New Roman" pitchFamily="18" charset="0"/>
              </a:rPr>
              <a:t>Технология создания репутации клуба </a:t>
            </a:r>
            <a:endParaRPr lang="ru-RU" sz="32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8434" name="Прямоугольник 3"/>
          <p:cNvSpPr>
            <a:spLocks noChangeArrowheads="1"/>
          </p:cNvSpPr>
          <p:nvPr/>
        </p:nvSpPr>
        <p:spPr bwMode="auto">
          <a:xfrm>
            <a:off x="0" y="1844675"/>
            <a:ext cx="9144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chemeClr val="bg1"/>
                </a:solidFill>
                <a:latin typeface="Times New Roman" pitchFamily="18" charset="0"/>
              </a:rPr>
              <a:t>В условиях обострения конкуренции на рынке культурных услуг клубному учреждению необходимо заботиться о формировании собственного положительного имиджа – привлекательного образа для населения.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0" y="981075"/>
            <a:ext cx="91440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>
              <a:solidFill>
                <a:schemeClr val="bg1"/>
              </a:solidFill>
              <a:latin typeface="Times New Roman" pitchFamily="18" charset="0"/>
            </a:endParaRPr>
          </a:p>
          <a:p>
            <a:r>
              <a:rPr lang="ru-RU" sz="2000">
                <a:solidFill>
                  <a:schemeClr val="bg1"/>
                </a:solidFill>
                <a:latin typeface="Times New Roman" pitchFamily="18" charset="0"/>
              </a:rPr>
              <a:t>1. Содержательный – оказание услуг клубного учреждения на высоком профессиональном уровне.</a:t>
            </a:r>
          </a:p>
          <a:p>
            <a:r>
              <a:rPr lang="ru-RU" sz="2000">
                <a:solidFill>
                  <a:schemeClr val="bg1"/>
                </a:solidFill>
                <a:latin typeface="Times New Roman" pitchFamily="18" charset="0"/>
              </a:rPr>
              <a:t>2. Информационный – включает в себя выработку знаков учреждения – фирменного стиля:</a:t>
            </a:r>
          </a:p>
          <a:p>
            <a:r>
              <a:rPr lang="ru-RU" sz="2000">
                <a:solidFill>
                  <a:schemeClr val="bg1"/>
                </a:solidFill>
                <a:latin typeface="Times New Roman" pitchFamily="18" charset="0"/>
              </a:rPr>
              <a:t>       -название и аббревиатура названия ;</a:t>
            </a:r>
          </a:p>
          <a:p>
            <a:r>
              <a:rPr lang="ru-RU" sz="2000">
                <a:solidFill>
                  <a:schemeClr val="bg1"/>
                </a:solidFill>
                <a:latin typeface="Times New Roman" pitchFamily="18" charset="0"/>
              </a:rPr>
              <a:t>       -эмблема или специально выполненное написание аббревиатуры ;</a:t>
            </a:r>
          </a:p>
          <a:p>
            <a:r>
              <a:rPr lang="ru-RU" sz="2000">
                <a:solidFill>
                  <a:schemeClr val="bg1"/>
                </a:solidFill>
                <a:latin typeface="Times New Roman" pitchFamily="18" charset="0"/>
              </a:rPr>
              <a:t>       -лозунги – фразы, в которых кратко выражена миссия клубного учреждения, его назначение в обществе, смысл существования;</a:t>
            </a:r>
          </a:p>
          <a:p>
            <a:r>
              <a:rPr lang="ru-RU" sz="2000">
                <a:solidFill>
                  <a:schemeClr val="bg1"/>
                </a:solidFill>
                <a:latin typeface="Times New Roman" pitchFamily="18" charset="0"/>
              </a:rPr>
              <a:t>      -логотип – особое написание названия клубного учреждения и его юридического адреса, которое используется в бланках документов</a:t>
            </a:r>
            <a:r>
              <a:rPr lang="ru-RU" sz="2400">
                <a:solidFill>
                  <a:schemeClr val="bg1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9458" name="Прямоугольник 2"/>
          <p:cNvSpPr>
            <a:spLocks noChangeArrowheads="1"/>
          </p:cNvSpPr>
          <p:nvPr/>
        </p:nvSpPr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Times New Roman" pitchFamily="18" charset="0"/>
              </a:rPr>
              <a:t>Основными компонентами формирования положительного имиджа клубного учреждения являются: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23850" y="765175"/>
            <a:ext cx="91440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 sz="2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размещение;</a:t>
            </a:r>
            <a:endParaRPr lang="ru-RU" sz="1000">
              <a:latin typeface="Times New Roman" pitchFamily="18" charset="0"/>
              <a:ea typeface="Calibri" pitchFamily="34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 sz="2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внешний вид здания ;</a:t>
            </a:r>
            <a:endParaRPr lang="ru-RU" sz="1000">
              <a:latin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 sz="2000">
                <a:solidFill>
                  <a:srgbClr val="000000"/>
                </a:solidFill>
                <a:latin typeface="Times New Roman" pitchFamily="18" charset="0"/>
              </a:rPr>
              <a:t>видимое и легко узнаваемое название и грамотная визуальная реклама;</a:t>
            </a:r>
            <a:endParaRPr lang="ru-RU" sz="1000">
              <a:latin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 sz="2000">
                <a:solidFill>
                  <a:srgbClr val="000000"/>
                </a:solidFill>
                <a:latin typeface="Times New Roman" pitchFamily="18" charset="0"/>
              </a:rPr>
              <a:t>свободные подходы, чистота и благоустройство прилегающей к зданию территории ;</a:t>
            </a:r>
            <a:endParaRPr lang="ru-RU" sz="1000">
              <a:latin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 sz="2000">
                <a:solidFill>
                  <a:srgbClr val="000000"/>
                </a:solidFill>
                <a:latin typeface="Times New Roman" pitchFamily="18" charset="0"/>
              </a:rPr>
              <a:t>наличие автомобильной стоянки или навеса для велосипедов;</a:t>
            </a:r>
            <a:endParaRPr lang="ru-RU" sz="1000">
              <a:latin typeface="Times New Roman" pitchFamily="18" charset="0"/>
              <a:cs typeface="Arial" charset="0"/>
            </a:endParaRPr>
          </a:p>
          <a:p>
            <a:pPr indent="222250" eaLnBrk="0" hangingPunct="0">
              <a:buFontTx/>
              <a:buChar char="•"/>
              <a:tabLst>
                <a:tab pos="266700" algn="l"/>
              </a:tabLst>
            </a:pPr>
            <a:r>
              <a:rPr lang="ru-RU" sz="2000">
                <a:solidFill>
                  <a:srgbClr val="000000"/>
                </a:solidFill>
                <a:latin typeface="Times New Roman" pitchFamily="18" charset="0"/>
              </a:rPr>
              <a:t>инженерные конструкции, создающие условия инвалидам для успешного пользования зданием.</a:t>
            </a:r>
            <a:endParaRPr lang="ru-RU" sz="2800">
              <a:latin typeface="Times New Roman" pitchFamily="18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626427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2250">
              <a:tabLst>
                <a:tab pos="266700" algn="l"/>
              </a:tabLst>
              <a:defRPr/>
            </a:pPr>
            <a:r>
              <a:rPr lang="ru-RU" sz="2000" dirty="0">
                <a:solidFill>
                  <a:srgbClr val="000000"/>
                </a:solidFill>
                <a:latin typeface="+mn-lt"/>
                <a:ea typeface="Calibri" pitchFamily="34" charset="0"/>
                <a:cs typeface="Times New Roman" pitchFamily="18" charset="0"/>
              </a:rPr>
              <a:t>3.  Архитектурный – включает в себя:</a:t>
            </a:r>
            <a:endParaRPr lang="ru-RU" sz="1050" dirty="0">
              <a:solidFill>
                <a:prstClr val="white"/>
              </a:solidFill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91440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22250"/>
            <a:r>
              <a:rPr lang="ru-RU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ru-RU" sz="2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Оформительский – предполагает хорошо продуманное оформление внутренних помещений (дизайн интерьера): приемных, репетиционных, публичных и др., современное оснащение рабочих мест, санитарное состояние помещений общего пользования.</a:t>
            </a:r>
            <a:endParaRPr lang="ru-RU">
              <a:solidFill>
                <a:schemeClr val="bg1"/>
              </a:solidFill>
              <a:ea typeface="Calibri" pitchFamily="34" charset="0"/>
              <a:cs typeface="Arial" charset="0"/>
            </a:endParaRPr>
          </a:p>
        </p:txBody>
      </p:sp>
      <p:pic>
        <p:nvPicPr>
          <p:cNvPr id="21506" name="Picture 3" descr="http://yellow-studio.in.ua/wp-content/uploads/2017/03/ukrashenie-pomejenia-prazdnik-chernigo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349500"/>
            <a:ext cx="7688262" cy="38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105</TotalTime>
  <Words>1337</Words>
  <Application>Microsoft Office PowerPoint</Application>
  <PresentationFormat>Экран (4:3)</PresentationFormat>
  <Paragraphs>160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8" baseType="lpstr">
      <vt:lpstr>Times New Roman</vt:lpstr>
      <vt:lpstr>Arial</vt:lpstr>
      <vt:lpstr>Wingdings 2</vt:lpstr>
      <vt:lpstr>Wingdings</vt:lpstr>
      <vt:lpstr>Wingdings 3</vt:lpstr>
      <vt:lpstr>Calibri</vt:lpstr>
      <vt:lpstr>宋体</vt:lpstr>
      <vt:lpstr>Georgia</vt:lpstr>
      <vt:lpstr>Апекс</vt:lpstr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Технологии организации клубной деятельности</dc:title>
  <dc:creator>admin</dc:creator>
  <cp:lastModifiedBy>stud</cp:lastModifiedBy>
  <cp:revision>13</cp:revision>
  <dcterms:created xsi:type="dcterms:W3CDTF">2017-12-05T15:47:29Z</dcterms:created>
  <dcterms:modified xsi:type="dcterms:W3CDTF">2017-12-08T09:04:47Z</dcterms:modified>
</cp:coreProperties>
</file>