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CDE92-34EC-FCDF-97CD-186076E62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C2D3C50-A6BE-3524-C38A-E5D827BA4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CEEFCC-A17C-0C23-9FD0-487997C9D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995A-4F75-4774-945D-1889E5416D6D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9E6B5B-5E04-DD4E-955C-5685ED72C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74D2FC-7F9B-7B88-6135-2373A91BE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BA16-FD94-4507-B19C-17747E772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73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024810-D1EF-BDC3-6A32-87D74B2AD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7A7DF0F-27EF-C6BF-5C6E-97E40B921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B25F7C-E33C-DAAD-D557-DCA8F09CC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995A-4F75-4774-945D-1889E5416D6D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25BF49-3F2B-FE27-A7C4-4CA52FB0D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2B80C8-F9B1-1D9D-5A3A-E8BB01BA8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BA16-FD94-4507-B19C-17747E772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045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3E9C019-48F1-E588-1D02-5121204FF8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46C4CA5-FDBA-AC2A-A0E1-26C20532E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977026-7FC4-CCE0-52F2-4B331F7B3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995A-4F75-4774-945D-1889E5416D6D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8E8F65-34A0-EDAC-A555-5F552A2C9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9C3D7A-BCB5-2226-7A4D-6E0FF6E73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BA16-FD94-4507-B19C-17747E772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408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7455E2-24F6-7C7F-9821-A4DF07E77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3CB9CF-E401-7A60-2113-1E2F69715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D51EC9-B3B2-4EF3-2F1D-41239A701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995A-4F75-4774-945D-1889E5416D6D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D83121-5F13-6F3F-4155-71554872B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882940-453C-20AE-4A68-097462F9B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BA16-FD94-4507-B19C-17747E772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557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2E4263-17BE-19B7-23C9-753FD597B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CF6B15-EEAF-122F-7DEE-AB623F214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B47E2D-7314-02E4-8B1D-D64A58689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995A-4F75-4774-945D-1889E5416D6D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84D9A7-51B8-619A-81A7-F16C6A7E7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D2B2A3-E2E4-C414-A6F4-0A4DC57DD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BA16-FD94-4507-B19C-17747E772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435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441E7E-5E26-9926-2DCE-18EE101AA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93EAC7-9C3F-2BCF-679D-E0EF32CF34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E9FFD9C-1199-3B99-C0C3-BF887C4C4E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26FD88E-AF57-DFE6-DCA5-E53DBB6A5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995A-4F75-4774-945D-1889E5416D6D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6D57D1-144D-8283-B784-42A5CA6A0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250067-8C26-A118-542D-5023775F7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BA16-FD94-4507-B19C-17747E772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627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DA9433-D87E-F68C-E748-A35ABBE96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5EA9D4-FBC9-84AB-31BC-420147A86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9E84EE6-A6D8-2C07-2457-364D8168D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49CD6AA-140B-2110-61BC-4B08B93168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130B2DD-6CB4-4F19-28D0-7423952DF1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EAFBFA1-0521-3BB6-498F-1A4BBCE8D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995A-4F75-4774-945D-1889E5416D6D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32F4036-58EB-00BA-FEAA-7368ECB6C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55D77D5-0BFA-BCE8-507E-DC8A67E25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BA16-FD94-4507-B19C-17747E772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531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AB104F-9AC5-7C06-6A55-450F792D1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70BA9F0-992E-D794-EEAC-27B80BEA5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995A-4F75-4774-945D-1889E5416D6D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044A967-62A8-F3F7-634D-17A29B8CA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3FED85-CBB7-44DE-0214-911F96EB2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BA16-FD94-4507-B19C-17747E772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429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EDE37EE-2101-D4FF-B600-72DCB59B3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995A-4F75-4774-945D-1889E5416D6D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ADB687D-6270-C1D8-765B-41493C814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6ACC62A-6082-C8B2-49DE-EA95D996C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BA16-FD94-4507-B19C-17747E772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30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228023-9FB3-C5C9-76A7-341AF0B63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A55585-228F-5083-0A08-7AC7133AE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7CC680-31C1-D9F2-2497-A4232AD9D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EFFB3E-931B-3375-4777-973FD2CC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995A-4F75-4774-945D-1889E5416D6D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447C970-E483-4C68-BEC9-9F096F858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EE11C45-74B3-6E65-62FD-40ED4D599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BA16-FD94-4507-B19C-17747E772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56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E82F14-3148-4781-54F9-3F415E285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A39B157-A9C1-0D1E-D8C2-321CECD0AB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2F8EA8E-B411-81F7-245D-C9DD6F7A1A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8DA8A98-ADF0-9813-5D48-A7B23229A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B995A-4F75-4774-945D-1889E5416D6D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247BBBF-78A7-8F2A-D81A-F06074644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498BD88-69A1-537F-29F9-4676EC78A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CBA16-FD94-4507-B19C-17747E772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009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581FE5-1DA6-60B1-DDAD-066D46325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2FB1508-D051-D303-E12A-29EADEB1E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DA1C37-78C9-5A78-FBD4-02A55F2E0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B995A-4F75-4774-945D-1889E5416D6D}" type="datetimeFigureOut">
              <a:rPr lang="ru-RU" smtClean="0"/>
              <a:t>25.10.2024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8C5DAF-E03E-9BB4-D3FC-7C7BF19DF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D9F7EF-C6FF-2560-615C-5863115287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CBA16-FD94-4507-B19C-17747E772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278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71EA1E1-6999-707B-5EEC-6ABED123C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2197" y="4065563"/>
            <a:ext cx="10517697" cy="2158774"/>
          </a:xfrm>
        </p:spPr>
        <p:txBody>
          <a:bodyPr/>
          <a:lstStyle/>
          <a:p>
            <a:pPr algn="l"/>
            <a:r>
              <a:rPr lang="ru-RU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Двухуровневые грамматики и атрибутные грамматики относятся к методам спецификации синтаксиса и семантики программных языков. Они используются для формального описания языка и его анализа, а также для поддержки разработки компиляторов и интерпретаторов.</a:t>
            </a: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9CE718-13F4-84F6-BD5C-82DE9CDEBEE6}"/>
              </a:ext>
            </a:extLst>
          </p:cNvPr>
          <p:cNvSpPr txBox="1"/>
          <p:nvPr/>
        </p:nvSpPr>
        <p:spPr>
          <a:xfrm>
            <a:off x="872197" y="633663"/>
            <a:ext cx="10517696" cy="1315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8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Двухуровневые и атрибутные грамматики, вопросы применения на практике</a:t>
            </a:r>
            <a:endParaRPr lang="ru-RU" sz="28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191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5849599F-3CAE-C06F-E228-843C8B6E0A61}"/>
              </a:ext>
            </a:extLst>
          </p:cNvPr>
          <p:cNvSpPr txBox="1">
            <a:spLocks/>
          </p:cNvSpPr>
          <p:nvPr/>
        </p:nvSpPr>
        <p:spPr>
          <a:xfrm>
            <a:off x="6882063" y="561474"/>
            <a:ext cx="4507831" cy="5662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400" b="1" kern="1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Атрибутные грамматики</a:t>
            </a:r>
            <a:endParaRPr lang="ru-RU" sz="2400" dirty="0">
              <a:effectLst/>
            </a:endParaRPr>
          </a:p>
          <a:p>
            <a:pPr marL="0" indent="0" algn="l" rtl="0" eaLnBrk="1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kern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+mn-cs"/>
              </a:rPr>
              <a:t>Атрибутные грамматики добавляют к синтаксическому описанию дополнительные свойства, называемые атрибутами. </a:t>
            </a:r>
            <a:endParaRPr lang="ru-RU" sz="2400" dirty="0">
              <a:effectLst/>
            </a:endParaRP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1FE76AD3-BFCA-83C9-1F1B-7296B2D06770}"/>
              </a:ext>
            </a:extLst>
          </p:cNvPr>
          <p:cNvSpPr txBox="1">
            <a:spLocks/>
          </p:cNvSpPr>
          <p:nvPr/>
        </p:nvSpPr>
        <p:spPr>
          <a:xfrm>
            <a:off x="802106" y="597568"/>
            <a:ext cx="4507831" cy="5662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Двухуровневые грамматики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effectLst/>
                <a:ea typeface="Calibri" panose="020F0502020204030204" pitchFamily="34" charset="0"/>
              </a:rPr>
              <a:t>Двухуровневая грамматика представляет собой комбинацию двух отдельных уровней: синтаксического и семантического. </a:t>
            </a:r>
          </a:p>
        </p:txBody>
      </p:sp>
    </p:spTree>
    <p:extLst>
      <p:ext uri="{BB962C8B-B14F-4D97-AF65-F5344CB8AC3E}">
        <p14:creationId xmlns:p14="http://schemas.microsoft.com/office/powerpoint/2010/main" val="1107350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id="{0F5CEA15-78F9-4CF2-3912-C2DD7C9CB808}"/>
              </a:ext>
            </a:extLst>
          </p:cNvPr>
          <p:cNvSpPr txBox="1">
            <a:spLocks/>
          </p:cNvSpPr>
          <p:nvPr/>
        </p:nvSpPr>
        <p:spPr>
          <a:xfrm>
            <a:off x="7064943" y="3429000"/>
            <a:ext cx="4507831" cy="28314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Недостатки: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Сложность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Производительность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Гибкость</a:t>
            </a:r>
          </a:p>
        </p:txBody>
      </p:sp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712A5EE9-DF58-DF7C-9151-873897A20783}"/>
              </a:ext>
            </a:extLst>
          </p:cNvPr>
          <p:cNvSpPr txBox="1">
            <a:spLocks/>
          </p:cNvSpPr>
          <p:nvPr/>
        </p:nvSpPr>
        <p:spPr>
          <a:xfrm>
            <a:off x="802106" y="597569"/>
            <a:ext cx="7603957" cy="8783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Преимущества и недостатки атрибутных грамматик</a:t>
            </a:r>
            <a:endParaRPr lang="ru-RU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одзаголовок 2">
            <a:extLst>
              <a:ext uri="{FF2B5EF4-FFF2-40B4-BE49-F238E27FC236}">
                <a16:creationId xmlns:a16="http://schemas.microsoft.com/office/drawing/2014/main" id="{61F25838-546F-5083-B4C8-B0A4AB165993}"/>
              </a:ext>
            </a:extLst>
          </p:cNvPr>
          <p:cNvSpPr txBox="1">
            <a:spLocks/>
          </p:cNvSpPr>
          <p:nvPr/>
        </p:nvSpPr>
        <p:spPr>
          <a:xfrm>
            <a:off x="802106" y="3429000"/>
            <a:ext cx="4507831" cy="2831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400" b="1" kern="1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Преимущества:</a:t>
            </a:r>
            <a:endParaRPr lang="ru-RU" sz="2400" dirty="0">
              <a:effectLst/>
            </a:endParaRPr>
          </a:p>
          <a:p>
            <a:pPr marL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Полнота</a:t>
            </a:r>
            <a:endParaRPr lang="ru-RU" sz="2400" dirty="0">
              <a:effectLst/>
            </a:endParaRPr>
          </a:p>
          <a:p>
            <a:pPr marL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Семантическая корректность</a:t>
            </a:r>
            <a:endParaRPr lang="ru-RU" sz="2400" dirty="0">
              <a:effectLst/>
            </a:endParaRPr>
          </a:p>
          <a:p>
            <a:pPr marL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Модульность</a:t>
            </a:r>
            <a:endParaRPr lang="ru-RU" sz="2400" dirty="0">
              <a:effectLst/>
            </a:endParaRPr>
          </a:p>
          <a:p>
            <a:pPr marL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Поддержка параллелизма</a:t>
            </a: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10611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98262924-245A-D75D-A651-0E00CCA18C8C}"/>
              </a:ext>
            </a:extLst>
          </p:cNvPr>
          <p:cNvSpPr txBox="1">
            <a:spLocks/>
          </p:cNvSpPr>
          <p:nvPr/>
        </p:nvSpPr>
        <p:spPr>
          <a:xfrm>
            <a:off x="6882063" y="3429000"/>
            <a:ext cx="4507831" cy="28314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Недостатки: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Компактность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Сложность взаимодействия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Перекрытие</a:t>
            </a:r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FFEA377B-19F9-4AA1-D774-571FE1A9F6E8}"/>
              </a:ext>
            </a:extLst>
          </p:cNvPr>
          <p:cNvSpPr txBox="1">
            <a:spLocks/>
          </p:cNvSpPr>
          <p:nvPr/>
        </p:nvSpPr>
        <p:spPr>
          <a:xfrm>
            <a:off x="802106" y="597569"/>
            <a:ext cx="7603957" cy="8783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Преимущества и недостатки двухуровневых грамматик</a:t>
            </a:r>
            <a:endParaRPr lang="ru-RU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id="{DF6007F4-2256-9BE3-5D35-3B74363E6632}"/>
              </a:ext>
            </a:extLst>
          </p:cNvPr>
          <p:cNvSpPr txBox="1">
            <a:spLocks/>
          </p:cNvSpPr>
          <p:nvPr/>
        </p:nvSpPr>
        <p:spPr>
          <a:xfrm>
            <a:off x="802106" y="3429000"/>
            <a:ext cx="4507831" cy="28314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Преимущества: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Чистый синтаксический анализ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Логическое разделение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Удобство расширения</a:t>
            </a:r>
          </a:p>
        </p:txBody>
      </p:sp>
    </p:spTree>
    <p:extLst>
      <p:ext uri="{BB962C8B-B14F-4D97-AF65-F5344CB8AC3E}">
        <p14:creationId xmlns:p14="http://schemas.microsoft.com/office/powerpoint/2010/main" val="1937648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FEB38EF1-E4D2-8905-30B6-39D68C09CF3D}"/>
              </a:ext>
            </a:extLst>
          </p:cNvPr>
          <p:cNvSpPr txBox="1">
            <a:spLocks/>
          </p:cNvSpPr>
          <p:nvPr/>
        </p:nvSpPr>
        <p:spPr>
          <a:xfrm>
            <a:off x="6882063" y="561474"/>
            <a:ext cx="4507831" cy="5662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Особенности применения атрибутных и двухуровневых грамматик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Область применения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Сложность реализации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Эффективность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Масштабируемость</a:t>
            </a:r>
          </a:p>
        </p:txBody>
      </p:sp>
    </p:spTree>
    <p:extLst>
      <p:ext uri="{BB962C8B-B14F-4D97-AF65-F5344CB8AC3E}">
        <p14:creationId xmlns:p14="http://schemas.microsoft.com/office/powerpoint/2010/main" val="2786592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4238600C-F29B-BDB2-0923-717DB67AB997}"/>
              </a:ext>
            </a:extLst>
          </p:cNvPr>
          <p:cNvSpPr txBox="1">
            <a:spLocks/>
          </p:cNvSpPr>
          <p:nvPr/>
        </p:nvSpPr>
        <p:spPr>
          <a:xfrm>
            <a:off x="770021" y="561474"/>
            <a:ext cx="10619873" cy="5662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Вопросы применения на практике</a:t>
            </a: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Двухуровневые и атрибутные грамматики </a:t>
            </a: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применяются в различных инструментах и системах, связанных с обработкой и анализом текста. </a:t>
            </a: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Примеры:</a:t>
            </a:r>
          </a:p>
          <a:p>
            <a:pPr marL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Компиляторы и </a:t>
            </a:r>
            <a:r>
              <a:rPr lang="ru-RU" sz="2400" kern="1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инерпритаторы</a:t>
            </a:r>
            <a:endParaRPr lang="ru-RU" sz="2400" dirty="0">
              <a:effectLst/>
            </a:endParaRPr>
          </a:p>
          <a:p>
            <a:pPr marL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Анализ и обработка естественного языка (NLP)</a:t>
            </a:r>
          </a:p>
          <a:p>
            <a:pPr marL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Генерация кода</a:t>
            </a:r>
          </a:p>
          <a:p>
            <a:pPr marL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ru-RU" sz="2400" kern="1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XML и другие форматы данных</a:t>
            </a:r>
          </a:p>
          <a:p>
            <a:pPr marL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tabLst>
                <a:tab pos="457200" algn="l"/>
              </a:tabLst>
            </a:pPr>
            <a:r>
              <a:rPr lang="ru-RU" sz="2400" dirty="0">
                <a:effectLst/>
              </a:rPr>
              <a:t>Базы данных и СУБД</a:t>
            </a:r>
            <a:endParaRPr lang="ru-RU" sz="2400" kern="1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033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4F777A82-BB8C-58C2-D7A5-C2B617A39EE8}"/>
              </a:ext>
            </a:extLst>
          </p:cNvPr>
          <p:cNvSpPr txBox="1">
            <a:spLocks/>
          </p:cNvSpPr>
          <p:nvPr/>
        </p:nvSpPr>
        <p:spPr>
          <a:xfrm>
            <a:off x="6882063" y="561474"/>
            <a:ext cx="4507831" cy="5662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Выводы</a:t>
            </a:r>
            <a:endParaRPr lang="ru-RU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ru-RU" sz="24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двухуровневых и атрибутных грамматик позволяет значительно упростить процесс разработки инструментов для анализа и преобразования текстовых данных, повышая эффективность и надежность конечных решений.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046D34A-9D1E-8266-136C-270F16A1EF6C}"/>
              </a:ext>
            </a:extLst>
          </p:cNvPr>
          <p:cNvSpPr txBox="1">
            <a:spLocks/>
          </p:cNvSpPr>
          <p:nvPr/>
        </p:nvSpPr>
        <p:spPr>
          <a:xfrm>
            <a:off x="802106" y="597567"/>
            <a:ext cx="4507831" cy="5662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2400" b="1" kern="1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Применение на практике:</a:t>
            </a:r>
            <a:endParaRPr lang="ru-RU" sz="2400" dirty="0">
              <a:effectLst/>
            </a:endParaRPr>
          </a:p>
          <a:p>
            <a:pPr marL="114300" indent="-34290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JavaCC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-34290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Yacc</a:t>
            </a:r>
            <a:r>
              <a:rPr lang="ru-R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u-RU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Bison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-34290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ru-R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OpenGL </a:t>
            </a:r>
            <a:r>
              <a:rPr lang="ru-RU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Shading</a:t>
            </a:r>
            <a:r>
              <a:rPr lang="ru-R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Language (GLSL)</a:t>
            </a: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94251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192</TotalTime>
  <Words>208</Words>
  <Application>Microsoft Office PowerPoint</Application>
  <PresentationFormat>Широкоэкранный</PresentationFormat>
  <Paragraphs>44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Symbol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bolgov volvor</dc:creator>
  <cp:lastModifiedBy>bolgov volvor</cp:lastModifiedBy>
  <cp:revision>11</cp:revision>
  <dcterms:created xsi:type="dcterms:W3CDTF">2024-10-24T18:50:52Z</dcterms:created>
  <dcterms:modified xsi:type="dcterms:W3CDTF">2024-10-25T08:47:15Z</dcterms:modified>
</cp:coreProperties>
</file>