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78" r:id="rId4"/>
    <p:sldId id="277" r:id="rId5"/>
    <p:sldId id="279" r:id="rId6"/>
    <p:sldId id="280" r:id="rId7"/>
    <p:sldId id="281" r:id="rId8"/>
    <p:sldId id="282" r:id="rId9"/>
    <p:sldId id="283" r:id="rId10"/>
    <p:sldId id="258" r:id="rId11"/>
    <p:sldId id="259" r:id="rId12"/>
    <p:sldId id="260" r:id="rId13"/>
    <p:sldId id="286" r:id="rId14"/>
    <p:sldId id="289" r:id="rId15"/>
    <p:sldId id="287" r:id="rId16"/>
    <p:sldId id="288" r:id="rId17"/>
    <p:sldId id="293" r:id="rId18"/>
    <p:sldId id="291" r:id="rId19"/>
    <p:sldId id="292" r:id="rId20"/>
    <p:sldId id="294" r:id="rId21"/>
    <p:sldId id="295" r:id="rId22"/>
    <p:sldId id="296" r:id="rId23"/>
    <p:sldId id="297" r:id="rId24"/>
    <p:sldId id="261" r:id="rId25"/>
    <p:sldId id="284" r:id="rId26"/>
    <p:sldId id="298" r:id="rId27"/>
    <p:sldId id="299" r:id="rId28"/>
    <p:sldId id="300" r:id="rId29"/>
    <p:sldId id="301" r:id="rId30"/>
    <p:sldId id="302" r:id="rId31"/>
    <p:sldId id="262" r:id="rId32"/>
    <p:sldId id="264" r:id="rId33"/>
    <p:sldId id="265" r:id="rId34"/>
    <p:sldId id="304" r:id="rId35"/>
    <p:sldId id="270" r:id="rId36"/>
    <p:sldId id="305" r:id="rId37"/>
    <p:sldId id="263" r:id="rId38"/>
    <p:sldId id="285" r:id="rId39"/>
    <p:sldId id="27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0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>
        <p:scale>
          <a:sx n="75" d="100"/>
          <a:sy n="75" d="100"/>
        </p:scale>
        <p:origin x="-1526" y="-187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B0AF6-2A7E-4186-A402-86AA7103AC87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0AB29-D930-498F-9E81-8EB510BE7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52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B29-D930-498F-9E81-8EB510BE71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1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4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3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4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9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7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8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9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7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0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08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702BD-1C05-4674-9A76-DD0B8CC4E3D6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E0C44-1DD7-41BC-A4C1-D974E14E7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br.com/ru/post/481294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y/otus/blog/443418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uice-health.ru/program/software-testing/495-software-testing-method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Тема 10. Тестирование и отладка программного средства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Принципы и виды отладки ПС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</a:rPr>
              <a:t>Кратко (слайды 10-12), подробнее на рисунках (слайды 14-23)</a:t>
            </a:r>
            <a:endParaRPr lang="ru-RU" sz="2400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При тестировании ПС возникает две задачи:</a:t>
            </a:r>
          </a:p>
          <a:p>
            <a:pPr marL="0" indent="0" algn="just">
              <a:buNone/>
            </a:pPr>
            <a:endParaRPr lang="ru-RU" sz="2400" dirty="0" smtClean="0">
              <a:solidFill>
                <a:srgbClr val="C00000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C00000"/>
                </a:solidFill>
              </a:rPr>
              <a:t>Подготовка набора тестов</a:t>
            </a:r>
          </a:p>
          <a:p>
            <a:pPr marL="0" indent="0" algn="just">
              <a:buNone/>
            </a:pPr>
            <a:r>
              <a:rPr lang="ru-RU" sz="2400" dirty="0" smtClean="0"/>
              <a:t>(чем дольше продолжается процесс тестирования, тем большей становится стоимость ПС)</a:t>
            </a:r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2. Определение момента окончания отладки ПС.</a:t>
            </a:r>
          </a:p>
          <a:p>
            <a:pPr marL="0" indent="0" algn="just">
              <a:buNone/>
            </a:pPr>
            <a:r>
              <a:rPr lang="ru-RU" sz="2400" dirty="0" smtClean="0"/>
              <a:t>(признак возможности окончания отладки является полнота охвата пропущенными через ПС тестами множества различных ситуаций, возникающих при выполнении программ и относительно редкое проявление ошибок в ПС на последнем отрезке процесса тестирования.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21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Проектирование тестов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А) левый крайний подход</a:t>
            </a:r>
          </a:p>
          <a:p>
            <a:pPr marL="0" indent="0" algn="just">
              <a:buNone/>
            </a:pPr>
            <a:r>
              <a:rPr lang="ru-RU" sz="2400" dirty="0" smtClean="0"/>
              <a:t>Тесты проектируются только на основании изучения спецификаций ПС, тестирование осуществляется путем перебора всех наборов входных данных, что практически неосуществимо.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Б) крайний правый подход</a:t>
            </a:r>
          </a:p>
          <a:p>
            <a:pPr marL="0" indent="0" algn="just">
              <a:buNone/>
            </a:pPr>
            <a:r>
              <a:rPr lang="ru-RU" sz="2400" dirty="0" smtClean="0"/>
              <a:t>Тесты </a:t>
            </a:r>
            <a:r>
              <a:rPr lang="ru-RU" sz="2400" dirty="0" smtClean="0"/>
              <a:t>проектируются на основании изучения текстов программ с целью протестировать все пути выполнения (много) каждой программы ПС, такое тестирование также практически неосуществимо.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В) оптимальная стратегия проектирования тестов</a:t>
            </a:r>
          </a:p>
          <a:p>
            <a:pPr marL="0" indent="0" algn="just">
              <a:buNone/>
            </a:pPr>
            <a:r>
              <a:rPr lang="ru-RU" sz="2400" dirty="0" smtClean="0"/>
              <a:t>Включает проектирование значительной части тестов по спецификациям, но она требует также и проектирования некоторых тестов и по текстам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29642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7647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Принципы оптимальной стратегии проектирование тестов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Вариант </a:t>
            </a:r>
            <a:r>
              <a:rPr lang="ru-RU" sz="2400" dirty="0" smtClean="0">
                <a:solidFill>
                  <a:srgbClr val="C00000"/>
                </a:solidFill>
              </a:rPr>
              <a:t>1</a:t>
            </a:r>
          </a:p>
          <a:p>
            <a:pPr algn="just"/>
            <a:r>
              <a:rPr lang="ru-RU" sz="2400" dirty="0" smtClean="0"/>
              <a:t>На каждую используемую функцию или возможность предусматривается хотя бы один тест.</a:t>
            </a:r>
          </a:p>
          <a:p>
            <a:pPr algn="just"/>
            <a:r>
              <a:rPr lang="ru-RU" sz="2400" dirty="0" smtClean="0"/>
              <a:t>На каждую область и на каждую границу изменения какой-либо входной величины – хотя бы один тест.</a:t>
            </a:r>
          </a:p>
          <a:p>
            <a:pPr algn="just"/>
            <a:r>
              <a:rPr lang="ru-RU" sz="2400" dirty="0" smtClean="0"/>
              <a:t>На каждую особую исключительную ситуацию – хотя бы один тест.</a:t>
            </a:r>
          </a:p>
          <a:p>
            <a:pPr marL="0" indent="0" algn="just">
              <a:buNone/>
            </a:pPr>
            <a:endParaRPr lang="ru-RU" sz="2400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Вариант 2</a:t>
            </a:r>
          </a:p>
          <a:p>
            <a:pPr marL="0" indent="0" algn="just">
              <a:buNone/>
            </a:pPr>
            <a:r>
              <a:rPr lang="ru-RU" sz="2400" dirty="0" smtClean="0"/>
              <a:t>Оптимальная стратегия базируется на принципе: каждая команда каждой программы ПС должна проработать хотя бы на одном тесте</a:t>
            </a:r>
            <a:r>
              <a:rPr lang="ru-RU" sz="2400" dirty="0" smtClean="0"/>
              <a:t>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A30D6A"/>
                </a:solidFill>
              </a:rPr>
              <a:t>См. рисунки</a:t>
            </a:r>
            <a:endParaRPr lang="ru-RU" sz="2400" b="1" dirty="0">
              <a:solidFill>
                <a:srgbClr val="A30D6A"/>
              </a:solidFill>
            </a:endParaRPr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3820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2400"/>
            <a:ext cx="89535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4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3838"/>
            <a:ext cx="9010650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47625"/>
            <a:ext cx="9172576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6804248" y="1052736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6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42875"/>
            <a:ext cx="904875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918"/>
            <a:ext cx="86868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355976" y="3717032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80963"/>
            <a:ext cx="903922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6732240" y="548680"/>
            <a:ext cx="115212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763"/>
            <a:ext cx="90678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8388424" y="1772816"/>
            <a:ext cx="50405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38939" cy="624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4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6675"/>
            <a:ext cx="8915400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2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7625"/>
            <a:ext cx="90678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7308304" y="5445224"/>
            <a:ext cx="79208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1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3813"/>
            <a:ext cx="897255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7452320" y="1124744"/>
            <a:ext cx="136815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9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9050"/>
            <a:ext cx="89820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1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7647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Часть 2. Отладка </a:t>
            </a:r>
            <a:r>
              <a:rPr lang="ru-RU" sz="3200" b="1" dirty="0" smtClean="0">
                <a:solidFill>
                  <a:srgbClr val="00B050"/>
                </a:solidFill>
              </a:rPr>
              <a:t>ПС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</a:rPr>
              <a:t>Виды отладки: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</a:rPr>
              <a:t>Автономная отладка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(последовательное раздельное тестирование различных частей программ, входящих в состав ПС</a:t>
            </a:r>
            <a:r>
              <a:rPr lang="en-US" sz="2000" dirty="0"/>
              <a:t> </a:t>
            </a:r>
            <a:r>
              <a:rPr lang="ru-RU" sz="2000" dirty="0" smtClean="0"/>
              <a:t>с  поиском и исправлением фиксируемых при тестировании ошибок).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</a:rPr>
              <a:t>Комплексная отладка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(тестирование ПС с поиском и исправлением ошибок во всех документах, включая тексты программ ПС, требования к ПС, спецификация качества ПС, описание архитектуры).</a:t>
            </a:r>
          </a:p>
          <a:p>
            <a:pPr marL="0" indent="0" algn="just">
              <a:buNone/>
            </a:pPr>
            <a:endParaRPr lang="ru-RU" sz="2400" b="1" dirty="0" smtClean="0">
              <a:solidFill>
                <a:srgbClr val="A30D6A"/>
              </a:solidFill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A30D6A"/>
                </a:solidFill>
              </a:rPr>
              <a:t>(См. рисунок)</a:t>
            </a:r>
            <a:endParaRPr lang="ru-RU" sz="2400" b="1" dirty="0" smtClean="0">
              <a:solidFill>
                <a:srgbClr val="A30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85775"/>
            <a:ext cx="901065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4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76200"/>
            <a:ext cx="907732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4279" y="126876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См. следующий рисунок</a:t>
            </a:r>
            <a:endParaRPr lang="ru-RU" sz="2000" b="1" dirty="0">
              <a:solidFill>
                <a:srgbClr val="00B0F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179512" y="234888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467544" y="1772816"/>
            <a:ext cx="5186735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475656" y="6309320"/>
            <a:ext cx="720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0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7625"/>
            <a:ext cx="9039225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699792" y="260648"/>
            <a:ext cx="93610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9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5"/>
            <a:ext cx="864870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139952" y="3140968"/>
            <a:ext cx="381642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9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9050"/>
            <a:ext cx="90963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8676456" y="2420888"/>
            <a:ext cx="14401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9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04775"/>
            <a:ext cx="904875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9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1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4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Автономная отладка ПС</a:t>
            </a:r>
          </a:p>
          <a:p>
            <a:pPr marL="0" indent="0">
              <a:buNone/>
            </a:pPr>
            <a:r>
              <a:rPr lang="ru-RU" sz="2400" dirty="0"/>
              <a:t>При автономной отладке ПС каждый модуль </a:t>
            </a:r>
            <a:r>
              <a:rPr lang="ru-RU" sz="2400" dirty="0" smtClean="0"/>
              <a:t>тестируется </a:t>
            </a:r>
            <a:r>
              <a:rPr lang="ru-RU" sz="2400" dirty="0"/>
              <a:t>в некотором программном окружении, </a:t>
            </a:r>
            <a:r>
              <a:rPr lang="ru-RU" sz="2400" dirty="0" smtClean="0"/>
              <a:t>состоящем  </a:t>
            </a:r>
            <a:r>
              <a:rPr lang="ru-RU" sz="2400" dirty="0"/>
              <a:t>из других модулей, часть которых является модулями отлаживаемой программы, которые уже отлажены, а часть - модулями, управляющими отладкой (</a:t>
            </a:r>
            <a:r>
              <a:rPr lang="ru-RU" sz="2400" i="1" dirty="0">
                <a:solidFill>
                  <a:srgbClr val="C00000"/>
                </a:solidFill>
              </a:rPr>
              <a:t>отладочными</a:t>
            </a:r>
            <a:r>
              <a:rPr lang="ru-RU" sz="2400" dirty="0">
                <a:solidFill>
                  <a:srgbClr val="C00000"/>
                </a:solidFill>
              </a:rPr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модулями</a:t>
            </a:r>
            <a:r>
              <a:rPr lang="ru-RU" sz="2400" dirty="0" smtClean="0"/>
              <a:t>). </a:t>
            </a:r>
          </a:p>
          <a:p>
            <a:pPr marL="0" indent="0">
              <a:buNone/>
            </a:pPr>
            <a:r>
              <a:rPr lang="ru-RU" sz="2400" dirty="0" smtClean="0"/>
              <a:t>Таким </a:t>
            </a:r>
            <a:r>
              <a:rPr lang="ru-RU" sz="2400" dirty="0"/>
              <a:t>образом, при автономной отладке тестируется всегда некоторая программа (</a:t>
            </a:r>
            <a:r>
              <a:rPr lang="ru-RU" sz="2400" i="1" dirty="0">
                <a:solidFill>
                  <a:srgbClr val="C00000"/>
                </a:solidFill>
              </a:rPr>
              <a:t>тестируемая программа</a:t>
            </a:r>
            <a:r>
              <a:rPr lang="ru-RU" sz="2400" dirty="0"/>
              <a:t>), построенная специально для тестирования отлаживаемого модуля. Эта программа лишь частично совпадает с отлаживаемой программой, кроме случая, когда отлаживается последний модуль отлаживаемой программы.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процессе автономной отладки ПС производится наращивание тестируемой программы отлаженными модулями: при переходе к отладке следующего модуля в его программное окружение добавляется последний отлаженный модуль. Такой процесс наращивания программного окружения отлаженными модулями называется </a:t>
            </a:r>
            <a:r>
              <a:rPr lang="ru-RU" sz="2400" i="1" dirty="0">
                <a:solidFill>
                  <a:srgbClr val="C00000"/>
                </a:solidFill>
              </a:rPr>
              <a:t>интеграцией</a:t>
            </a:r>
            <a:r>
              <a:rPr lang="ru-RU" sz="2400" dirty="0">
                <a:solidFill>
                  <a:srgbClr val="C00000"/>
                </a:solidFill>
              </a:rPr>
              <a:t> </a:t>
            </a:r>
            <a:r>
              <a:rPr lang="ru-RU" sz="2400" dirty="0" smtClean="0"/>
              <a:t>программы. </a:t>
            </a:r>
            <a:endParaRPr lang="ru-RU" sz="2400" dirty="0"/>
          </a:p>
          <a:p>
            <a:pPr marL="0" indent="0" algn="just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6895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При </a:t>
            </a:r>
            <a:r>
              <a:rPr lang="ru-RU" sz="2400" dirty="0">
                <a:solidFill>
                  <a:srgbClr val="00B050"/>
                </a:solidFill>
              </a:rPr>
              <a:t>восходящем тестировании </a:t>
            </a:r>
            <a:r>
              <a:rPr lang="ru-RU" sz="2400" dirty="0"/>
              <a:t>(см. лекцию 7) это окружение будет содержать </a:t>
            </a:r>
            <a:r>
              <a:rPr lang="ru-RU" sz="2400" dirty="0">
                <a:solidFill>
                  <a:srgbClr val="A30D6A"/>
                </a:solidFill>
              </a:rPr>
              <a:t>только один отладочный модуль </a:t>
            </a:r>
            <a:r>
              <a:rPr lang="ru-RU" sz="2400" dirty="0"/>
              <a:t>(кроме случая, когда отлаживается последний модуль отлаживаемой программы), который будет головным в тестируемой программе.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Такой </a:t>
            </a:r>
            <a:r>
              <a:rPr lang="ru-RU" sz="2400" dirty="0"/>
              <a:t>отладочный модуль называют</a:t>
            </a:r>
            <a:r>
              <a:rPr lang="ru-RU" sz="2400" i="1" dirty="0"/>
              <a:t> </a:t>
            </a:r>
            <a:r>
              <a:rPr lang="ru-RU" sz="2400" i="1" dirty="0">
                <a:solidFill>
                  <a:srgbClr val="00B050"/>
                </a:solidFill>
              </a:rPr>
              <a:t>ведущим</a:t>
            </a:r>
            <a:r>
              <a:rPr lang="ru-RU" sz="2400" dirty="0"/>
              <a:t> (или </a:t>
            </a:r>
            <a:r>
              <a:rPr lang="ru-RU" sz="2400" dirty="0" smtClean="0"/>
              <a:t>драйвером). </a:t>
            </a:r>
          </a:p>
          <a:p>
            <a:pPr marL="0" indent="0" algn="just">
              <a:buNone/>
            </a:pPr>
            <a:r>
              <a:rPr lang="ru-RU" sz="2400" dirty="0" smtClean="0"/>
              <a:t>Ведущий </a:t>
            </a:r>
            <a:r>
              <a:rPr lang="ru-RU" sz="2400" dirty="0"/>
              <a:t>отладочный модуль подготавливает информационную среду для тестирования отлаживаемого </a:t>
            </a:r>
            <a:r>
              <a:rPr lang="ru-RU" sz="2400" dirty="0" smtClean="0"/>
              <a:t>модуля, </a:t>
            </a:r>
            <a:r>
              <a:rPr lang="ru-RU" sz="2400" dirty="0"/>
              <a:t>осуществляет обращение к отлаживаемому модулю и после окончания его работы выдает необходимые сообщения.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При </a:t>
            </a:r>
            <a:r>
              <a:rPr lang="ru-RU" sz="2400" dirty="0"/>
              <a:t>отладке одного модуля для разных тестов могут составляться разные ведущие отладочные модули.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2138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При </a:t>
            </a:r>
            <a:r>
              <a:rPr lang="ru-RU" sz="2400" b="1" dirty="0">
                <a:solidFill>
                  <a:srgbClr val="00B050"/>
                </a:solidFill>
              </a:rPr>
              <a:t>нисходящем тестировании </a:t>
            </a:r>
            <a:r>
              <a:rPr lang="ru-RU" sz="2400" dirty="0"/>
              <a:t>(см. лекцию 7) окружение отлаживаемого модуля в качестве отладочных модулей содержит </a:t>
            </a:r>
            <a:r>
              <a:rPr lang="ru-RU" sz="2400" i="1" dirty="0">
                <a:solidFill>
                  <a:srgbClr val="C00000"/>
                </a:solidFill>
              </a:rPr>
              <a:t>отладочные имитаторы</a:t>
            </a:r>
            <a:r>
              <a:rPr lang="ru-RU" sz="2400" i="1" dirty="0"/>
              <a:t> </a:t>
            </a:r>
            <a:r>
              <a:rPr lang="ru-RU" sz="2400" dirty="0"/>
              <a:t>(заглушки) некоторых еще не отлаженных модулей.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К </a:t>
            </a:r>
            <a:r>
              <a:rPr lang="ru-RU" sz="2400" dirty="0"/>
              <a:t>таким модулям относятся, прежде всего, все модули, к которым может обращаться отлаживаемый модуль, а также еще не отлаженные модули, к которым могут обращаться уже отлаженные модули (включенные в это окружение). Некоторые из этих имитаторов при отладке одного модуля могут изменяться для разных тестов.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796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4288"/>
            <a:ext cx="9124950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9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Комплексная отладка ПС</a:t>
            </a:r>
          </a:p>
          <a:p>
            <a:pPr marL="0" indent="0" algn="just">
              <a:buNone/>
            </a:pPr>
            <a:r>
              <a:rPr lang="ru-RU" sz="2400" dirty="0" smtClean="0"/>
              <a:t>При комплексной отладке </a:t>
            </a:r>
            <a:r>
              <a:rPr lang="ru-RU" sz="2400" b="1" dirty="0" smtClean="0">
                <a:solidFill>
                  <a:srgbClr val="A30D6A"/>
                </a:solidFill>
              </a:rPr>
              <a:t>тестируется ПС в целом</a:t>
            </a:r>
            <a:r>
              <a:rPr lang="ru-RU" sz="2400" dirty="0" smtClean="0"/>
              <a:t>, при чем тесты готовятся по каждому из документов в порядке обратном их разработке.</a:t>
            </a:r>
          </a:p>
          <a:p>
            <a:pPr marL="0" indent="0" algn="just">
              <a:buNone/>
            </a:pPr>
            <a:r>
              <a:rPr lang="ru-RU" sz="2400" dirty="0" smtClean="0"/>
              <a:t>Исключение – тестирование документации по применению, которое разрабатывается по внешнему описанию параллельно с разработкой текстов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3151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71438"/>
            <a:ext cx="841057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8100392" y="476672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8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Заповеди отладки программного средства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i="1" dirty="0" smtClean="0">
                <a:solidFill>
                  <a:srgbClr val="A30D6A"/>
                </a:solidFill>
              </a:rPr>
              <a:t>Заповедь </a:t>
            </a:r>
            <a:r>
              <a:rPr lang="ru-RU" sz="2400" i="1" dirty="0">
                <a:solidFill>
                  <a:srgbClr val="A30D6A"/>
                </a:solidFill>
              </a:rPr>
              <a:t>1</a:t>
            </a:r>
            <a:r>
              <a:rPr lang="ru-RU" sz="2400" dirty="0">
                <a:solidFill>
                  <a:srgbClr val="A30D6A"/>
                </a:solidFill>
              </a:rPr>
              <a:t>.</a:t>
            </a:r>
            <a:r>
              <a:rPr lang="ru-RU" sz="2400" dirty="0"/>
              <a:t> Считайте тестирование ключевой задачей разработки ПС, поручайте его самым квалифицированным и одаренным программистам; нежелательно тестировать свою собственную программу.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A30D6A"/>
                </a:solidFill>
              </a:rPr>
              <a:t>Заповедь 2</a:t>
            </a:r>
            <a:r>
              <a:rPr lang="ru-RU" sz="2400" dirty="0">
                <a:solidFill>
                  <a:srgbClr val="A30D6A"/>
                </a:solidFill>
              </a:rPr>
              <a:t>.</a:t>
            </a:r>
            <a:r>
              <a:rPr lang="ru-RU" sz="2400" dirty="0"/>
              <a:t> Хорош тот тест, для которого высока вероятность обнаружить ошибку, а не тот, который демонстрирует правильную работу программы.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A30D6A"/>
                </a:solidFill>
              </a:rPr>
              <a:t>Заповедь 3</a:t>
            </a:r>
            <a:r>
              <a:rPr lang="ru-RU" sz="2400" dirty="0">
                <a:solidFill>
                  <a:srgbClr val="A30D6A"/>
                </a:solidFill>
              </a:rPr>
              <a:t>.</a:t>
            </a:r>
            <a:r>
              <a:rPr lang="ru-RU" sz="2400" dirty="0"/>
              <a:t> Готовьте тесты как для правильных, так и для неправильных данных.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A30D6A"/>
                </a:solidFill>
              </a:rPr>
              <a:t>Заповедь 4</a:t>
            </a:r>
            <a:r>
              <a:rPr lang="ru-RU" sz="2400" dirty="0">
                <a:solidFill>
                  <a:srgbClr val="A30D6A"/>
                </a:solidFill>
              </a:rPr>
              <a:t>. </a:t>
            </a:r>
            <a:r>
              <a:rPr lang="ru-RU" sz="2400" dirty="0"/>
              <a:t>Документируйте пропуск тестов через компьютер; детально изучайте результаты каждого теста; избегайте тестов, пропуск которых нельзя повторить.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A30D6A"/>
                </a:solidFill>
              </a:rPr>
              <a:t>Заповедь 5.</a:t>
            </a:r>
            <a:r>
              <a:rPr lang="ru-RU" sz="2400" dirty="0"/>
              <a:t> Каждый модуль подключайте к программе только один раз; никогда не изменяйте программу, чтобы облегчить ее тестирование.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A30D6A"/>
                </a:solidFill>
              </a:rPr>
              <a:t>Заповедь 6.</a:t>
            </a:r>
            <a:r>
              <a:rPr lang="ru-RU" sz="2400" dirty="0"/>
              <a:t> Пропускайте заново все тесты, связанные с проверкой работы какой-либо программы ПС или ее взаимодействия с другими программами, если в нее были внесены изменения (например, в результате устранения ошибки).</a:t>
            </a:r>
          </a:p>
          <a:p>
            <a:pPr marL="0" indent="0" algn="just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9817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85764"/>
            <a:ext cx="6286475" cy="426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15719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Подготовить презентацию по средствам автоматизации тестирования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://habr.com/ru/post/481294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r>
              <a:rPr lang="ru-RU" dirty="0" smtClean="0"/>
              <a:t>Ссылка для примера!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2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Почитать</a:t>
            </a:r>
          </a:p>
          <a:p>
            <a:pPr marL="0" indent="0" algn="just">
              <a:buNone/>
            </a:pPr>
            <a:r>
              <a:rPr lang="en-US" sz="2400" dirty="0">
                <a:hlinkClick r:id="rId3"/>
              </a:rPr>
              <a:t>https://habr.com/ru/company/otus/blog/443418</a:t>
            </a:r>
            <a:r>
              <a:rPr lang="en-US" sz="2400" dirty="0" smtClean="0">
                <a:hlinkClick r:id="rId3"/>
              </a:rPr>
              <a:t>/</a:t>
            </a:r>
            <a:endParaRPr lang="ru-RU" sz="2400" dirty="0" smtClean="0"/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juice-health.ru/program/software-testing/495-software-testing-methods</a:t>
            </a:r>
            <a:endParaRPr lang="ru-RU" sz="2400" dirty="0" smtClean="0"/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1588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Часть 1. Основные </a:t>
            </a:r>
            <a:r>
              <a:rPr lang="ru-RU" sz="2800" b="1" dirty="0" smtClean="0">
                <a:solidFill>
                  <a:srgbClr val="00B050"/>
                </a:solidFill>
              </a:rPr>
              <a:t>понятия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Отладка </a:t>
            </a:r>
            <a:r>
              <a:rPr lang="ru-RU" sz="2400" dirty="0" smtClean="0">
                <a:solidFill>
                  <a:srgbClr val="C00000"/>
                </a:solidFill>
              </a:rPr>
              <a:t>ПС </a:t>
            </a:r>
            <a:r>
              <a:rPr lang="ru-RU" sz="2400" dirty="0" smtClean="0"/>
              <a:t>– это деятельность, направленная на обнаружение и исправление ошибок в ПС</a:t>
            </a:r>
            <a:r>
              <a:rPr lang="ru-RU" sz="2400" dirty="0" smtClean="0"/>
              <a:t>.</a:t>
            </a:r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Тестирование ПС</a:t>
            </a:r>
            <a:r>
              <a:rPr lang="ru-RU" sz="2400" dirty="0" smtClean="0"/>
              <a:t> – это процесс выполнения программ на некотором </a:t>
            </a:r>
            <a:r>
              <a:rPr lang="ru-RU" sz="2400" dirty="0" smtClean="0">
                <a:solidFill>
                  <a:srgbClr val="00B0F0"/>
                </a:solidFill>
              </a:rPr>
              <a:t>наборе данных</a:t>
            </a:r>
            <a:r>
              <a:rPr lang="ru-RU" sz="2400" dirty="0" smtClean="0"/>
              <a:t>, для которого заранее известен результат применения или известны правила поведения этих программ</a:t>
            </a:r>
            <a:r>
              <a:rPr lang="ru-RU" sz="2400" dirty="0" smtClean="0"/>
              <a:t>. </a:t>
            </a:r>
            <a:r>
              <a:rPr lang="ru-RU" sz="2400" dirty="0" smtClean="0">
                <a:solidFill>
                  <a:srgbClr val="00B0F0"/>
                </a:solidFill>
              </a:rPr>
              <a:t>Набор </a:t>
            </a:r>
            <a:r>
              <a:rPr lang="ru-RU" sz="2400" dirty="0" smtClean="0">
                <a:solidFill>
                  <a:srgbClr val="00B0F0"/>
                </a:solidFill>
              </a:rPr>
              <a:t>данных</a:t>
            </a:r>
            <a:r>
              <a:rPr lang="ru-RU" sz="2400" dirty="0" smtClean="0"/>
              <a:t> называется тестовым.</a:t>
            </a:r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</a:rPr>
              <a:t>Отладка = Тестирование + Поиск ошибок</a:t>
            </a:r>
            <a:r>
              <a:rPr lang="ru-RU" sz="2400" dirty="0" smtClean="0"/>
              <a:t> (в программах и документации) </a:t>
            </a:r>
            <a:r>
              <a:rPr lang="ru-RU" sz="2400" dirty="0" smtClean="0">
                <a:solidFill>
                  <a:srgbClr val="00B050"/>
                </a:solidFill>
              </a:rPr>
              <a:t>+ Редактирование </a:t>
            </a:r>
            <a:r>
              <a:rPr lang="ru-RU" sz="2400" dirty="0" smtClean="0"/>
              <a:t>(с целью устранения ошибок</a:t>
            </a:r>
            <a:r>
              <a:rPr lang="ru-RU" sz="2400" dirty="0" smtClean="0"/>
              <a:t>).</a:t>
            </a:r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A30D6A"/>
                </a:solidFill>
              </a:rPr>
              <a:t>См. рисунок</a:t>
            </a:r>
            <a:endParaRPr lang="ru-RU" sz="2400" b="1" dirty="0">
              <a:solidFill>
                <a:srgbClr val="A30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76225"/>
            <a:ext cx="885825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5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6675"/>
            <a:ext cx="9039225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5250"/>
            <a:ext cx="909637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9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1938"/>
            <a:ext cx="8791575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0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23875"/>
            <a:ext cx="910590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3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8466</TotalTime>
  <Words>682</Words>
  <Application>Microsoft Office PowerPoint</Application>
  <PresentationFormat>Экран (4:3)</PresentationFormat>
  <Paragraphs>106</Paragraphs>
  <Slides>39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Тема 10. Тестирование и отладка программного средства</vt:lpstr>
      <vt:lpstr>Презентация PowerPoint</vt:lpstr>
      <vt:lpstr>Презентация PowerPoint</vt:lpstr>
      <vt:lpstr>Часть 1. Основные понятия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и виды отладки ПС</vt:lpstr>
      <vt:lpstr>Проектирование тестов</vt:lpstr>
      <vt:lpstr>Принципы оптимальной стратегии проектирование тестов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Часть 2. Отладка ПС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</dc:creator>
  <cp:lastModifiedBy>Den</cp:lastModifiedBy>
  <cp:revision>412</cp:revision>
  <dcterms:created xsi:type="dcterms:W3CDTF">2021-01-21T06:00:13Z</dcterms:created>
  <dcterms:modified xsi:type="dcterms:W3CDTF">2021-03-13T14:24:37Z</dcterms:modified>
</cp:coreProperties>
</file>