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7" r:id="rId4"/>
    <p:sldId id="266" r:id="rId5"/>
    <p:sldId id="265" r:id="rId6"/>
    <p:sldId id="264" r:id="rId7"/>
    <p:sldId id="263" r:id="rId8"/>
    <p:sldId id="262" r:id="rId9"/>
    <p:sldId id="259" r:id="rId10"/>
    <p:sldId id="260" r:id="rId11"/>
    <p:sldId id="261" r:id="rId12"/>
    <p:sldId id="258" r:id="rId13"/>
    <p:sldId id="269" r:id="rId14"/>
    <p:sldId id="270" r:id="rId15"/>
    <p:sldId id="271" r:id="rId16"/>
    <p:sldId id="272" r:id="rId17"/>
    <p:sldId id="273" r:id="rId18"/>
    <p:sldId id="274" r:id="rId19"/>
    <p:sldId id="275" r:id="rId20"/>
    <p:sldId id="276" r:id="rId21"/>
    <p:sldId id="277" r:id="rId22"/>
    <p:sldId id="268" r:id="rId23"/>
    <p:sldId id="278" r:id="rId24"/>
    <p:sldId id="279" r:id="rId2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7" d="100"/>
          <a:sy n="87" d="100"/>
        </p:scale>
        <p:origin x="-1253" y="8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299B4479-597A-4B82-8A86-E1E780FA4305}" type="datetimeFigureOut">
              <a:rPr lang="ru-RU" smtClean="0"/>
              <a:t>03.09.2021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AC1974B-2ACC-47F8-85AD-C7400DCA12F2}"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99B4479-597A-4B82-8A86-E1E780FA4305}" type="datetimeFigureOut">
              <a:rPr lang="ru-RU" smtClean="0"/>
              <a:t>03.09.2021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AC1974B-2ACC-47F8-85AD-C7400DCA12F2}"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99B4479-597A-4B82-8A86-E1E780FA4305}" type="datetimeFigureOut">
              <a:rPr lang="ru-RU" smtClean="0"/>
              <a:t>03.09.2021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AC1974B-2ACC-47F8-85AD-C7400DCA12F2}"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99B4479-597A-4B82-8A86-E1E780FA4305}" type="datetimeFigureOut">
              <a:rPr lang="ru-RU" smtClean="0"/>
              <a:t>03.09.2021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AC1974B-2ACC-47F8-85AD-C7400DCA12F2}"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299B4479-597A-4B82-8A86-E1E780FA4305}" type="datetimeFigureOut">
              <a:rPr lang="ru-RU" smtClean="0"/>
              <a:t>03.09.2021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AC1974B-2ACC-47F8-85AD-C7400DCA12F2}"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299B4479-597A-4B82-8A86-E1E780FA4305}" type="datetimeFigureOut">
              <a:rPr lang="ru-RU" smtClean="0"/>
              <a:t>03.09.2021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AC1974B-2ACC-47F8-85AD-C7400DCA12F2}"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299B4479-597A-4B82-8A86-E1E780FA4305}" type="datetimeFigureOut">
              <a:rPr lang="ru-RU" smtClean="0"/>
              <a:t>03.09.2021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AC1974B-2ACC-47F8-85AD-C7400DCA12F2}"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299B4479-597A-4B82-8A86-E1E780FA4305}" type="datetimeFigureOut">
              <a:rPr lang="ru-RU" smtClean="0"/>
              <a:t>03.09.2021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AC1974B-2ACC-47F8-85AD-C7400DCA12F2}"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99B4479-597A-4B82-8A86-E1E780FA4305}" type="datetimeFigureOut">
              <a:rPr lang="ru-RU" smtClean="0"/>
              <a:t>03.09.2021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AC1974B-2ACC-47F8-85AD-C7400DCA12F2}"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99B4479-597A-4B82-8A86-E1E780FA4305}" type="datetimeFigureOut">
              <a:rPr lang="ru-RU" smtClean="0"/>
              <a:t>03.09.2021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AC1974B-2ACC-47F8-85AD-C7400DCA12F2}"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99B4479-597A-4B82-8A86-E1E780FA4305}" type="datetimeFigureOut">
              <a:rPr lang="ru-RU" smtClean="0"/>
              <a:t>03.09.2021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AC1974B-2ACC-47F8-85AD-C7400DCA12F2}"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9B4479-597A-4B82-8A86-E1E780FA4305}" type="datetimeFigureOut">
              <a:rPr lang="ru-RU" smtClean="0"/>
              <a:t>03.09.2021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C1974B-2ACC-47F8-85AD-C7400DCA12F2}"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panchul.livejournal.com/" TargetMode="External"/><Relationship Id="rId2" Type="http://schemas.openxmlformats.org/officeDocument/2006/relationships/hyperlink" Target="http://panchul.livejournal.com/184647.html"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starling-software.com/employment/programmer-competency-matrix.html"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ru.wikipedia.org/wiki/%D0%98%D0%BD%D0%B6%D0%B5%D0%BD%D0%B5%D1%80"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b="1" dirty="0"/>
              <a:t>Классификация знаний в области программирования</a:t>
            </a:r>
            <a:r>
              <a:rPr lang="ru-RU" dirty="0"/>
              <a:t/>
            </a:r>
            <a:br>
              <a:rPr lang="ru-RU" dirty="0"/>
            </a:br>
            <a:endParaRPr lang="ru-RU" dirty="0"/>
          </a:p>
        </p:txBody>
      </p:sp>
      <p:sp>
        <p:nvSpPr>
          <p:cNvPr id="4" name="Подзаголовок 2"/>
          <p:cNvSpPr>
            <a:spLocks noGrp="1"/>
          </p:cNvSpPr>
          <p:nvPr>
            <p:ph type="subTitle" idx="1"/>
          </p:nvPr>
        </p:nvSpPr>
        <p:spPr>
          <a:xfrm>
            <a:off x="1371600" y="4857760"/>
            <a:ext cx="7058052" cy="781040"/>
          </a:xfrm>
        </p:spPr>
        <p:txBody>
          <a:bodyPr>
            <a:normAutofit/>
          </a:bodyPr>
          <a:lstStyle/>
          <a:p>
            <a:pPr algn="r"/>
            <a:r>
              <a:rPr lang="ru-RU" sz="1000" dirty="0" smtClean="0"/>
              <a:t>Магистранты</a:t>
            </a:r>
          </a:p>
          <a:p>
            <a:pPr algn="r"/>
            <a:r>
              <a:rPr lang="ru-RU" sz="1000" dirty="0" smtClean="0"/>
              <a:t>Кафедра ИС</a:t>
            </a:r>
          </a:p>
          <a:p>
            <a:pPr algn="r"/>
            <a:r>
              <a:rPr lang="ru-RU" sz="1000" dirty="0" err="1" smtClean="0"/>
              <a:t>ТвГТУ</a:t>
            </a:r>
            <a:endParaRPr lang="ru-RU"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srcRect/>
          <a:stretch>
            <a:fillRect/>
          </a:stretch>
        </p:blipFill>
        <p:spPr bwMode="auto">
          <a:xfrm>
            <a:off x="1473200" y="557132"/>
            <a:ext cx="6197600" cy="5743735"/>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868346"/>
          </a:xfrm>
        </p:spPr>
        <p:txBody>
          <a:bodyPr>
            <a:normAutofit fontScale="90000"/>
          </a:bodyPr>
          <a:lstStyle/>
          <a:p>
            <a:r>
              <a:rPr lang="ru-RU" sz="3200" b="1" dirty="0"/>
              <a:t>Теоретический минимум для программиста на основании наиболее ярких отраслей IT</a:t>
            </a:r>
            <a:r>
              <a:rPr lang="ru-RU" sz="3200" dirty="0"/>
              <a:t/>
            </a:r>
            <a:br>
              <a:rPr lang="ru-RU" sz="3200" dirty="0"/>
            </a:br>
            <a:endParaRPr lang="ru-RU" sz="3200" dirty="0"/>
          </a:p>
        </p:txBody>
      </p:sp>
      <p:sp>
        <p:nvSpPr>
          <p:cNvPr id="3" name="Содержимое 2"/>
          <p:cNvSpPr>
            <a:spLocks noGrp="1"/>
          </p:cNvSpPr>
          <p:nvPr>
            <p:ph idx="1"/>
          </p:nvPr>
        </p:nvSpPr>
        <p:spPr>
          <a:xfrm>
            <a:off x="457200" y="1071546"/>
            <a:ext cx="8229600" cy="5054617"/>
          </a:xfrm>
        </p:spPr>
        <p:txBody>
          <a:bodyPr>
            <a:normAutofit lnSpcReduction="10000"/>
          </a:bodyPr>
          <a:lstStyle/>
          <a:p>
            <a:pPr lvl="0">
              <a:buNone/>
            </a:pPr>
            <a:r>
              <a:rPr lang="ru-RU" sz="1600" b="1" dirty="0" smtClean="0"/>
              <a:t>1. C</a:t>
            </a:r>
            <a:r>
              <a:rPr lang="ru-RU" sz="1600" b="1" dirty="0"/>
              <a:t>++</a:t>
            </a:r>
            <a:r>
              <a:rPr lang="ru-RU" sz="1600" dirty="0"/>
              <a:t>, стандарт, </a:t>
            </a:r>
            <a:r>
              <a:rPr lang="ru-RU" sz="1600" dirty="0" err="1"/>
              <a:t>Comeau</a:t>
            </a:r>
            <a:r>
              <a:rPr lang="ru-RU" sz="1600" dirty="0"/>
              <a:t>, 1TBS, Страустрап/D&amp;E/</a:t>
            </a:r>
            <a:r>
              <a:rPr lang="ru-RU" sz="1600" dirty="0" err="1"/>
              <a:t>Джосаттис</a:t>
            </a:r>
            <a:r>
              <a:rPr lang="ru-RU" sz="1600" dirty="0"/>
              <a:t>/</a:t>
            </a:r>
            <a:r>
              <a:rPr lang="ru-RU" sz="1600" dirty="0" err="1"/>
              <a:t>Вандервуд</a:t>
            </a:r>
            <a:r>
              <a:rPr lang="ru-RU" sz="1600" dirty="0"/>
              <a:t>, </a:t>
            </a:r>
            <a:r>
              <a:rPr lang="ru-RU" sz="1600" dirty="0" err="1"/>
              <a:t>Дьюхэрст</a:t>
            </a:r>
            <a:r>
              <a:rPr lang="ru-RU" sz="1600" dirty="0"/>
              <a:t>/</a:t>
            </a:r>
            <a:r>
              <a:rPr lang="ru-RU" sz="1600" dirty="0" err="1"/>
              <a:t>Мейерс</a:t>
            </a:r>
            <a:r>
              <a:rPr lang="ru-RU" sz="1600" dirty="0"/>
              <a:t>/</a:t>
            </a:r>
            <a:r>
              <a:rPr lang="ru-RU" sz="1600" dirty="0" err="1"/>
              <a:t>Саттер</a:t>
            </a:r>
            <a:r>
              <a:rPr lang="ru-RU" sz="1600" dirty="0"/>
              <a:t>, RAII/</a:t>
            </a:r>
            <a:r>
              <a:rPr lang="ru-RU" sz="1600" dirty="0" err="1"/>
              <a:t>copy-and-swap</a:t>
            </a:r>
            <a:r>
              <a:rPr lang="ru-RU" sz="1600" dirty="0"/>
              <a:t>/</a:t>
            </a:r>
            <a:r>
              <a:rPr lang="ru-RU" sz="1600" dirty="0" err="1"/>
              <a:t>exception-safety</a:t>
            </a:r>
            <a:r>
              <a:rPr lang="ru-RU" sz="1600" dirty="0"/>
              <a:t>, правило пяти, </a:t>
            </a:r>
            <a:r>
              <a:rPr lang="ru-RU" sz="1600" dirty="0" err="1"/>
              <a:t>Александреску</a:t>
            </a:r>
            <a:r>
              <a:rPr lang="ru-RU" sz="1600" dirty="0"/>
              <a:t>/</a:t>
            </a:r>
            <a:r>
              <a:rPr lang="ru-RU" sz="1600" dirty="0" err="1"/>
              <a:t>Абрахамс-Гуртовой</a:t>
            </a:r>
            <a:r>
              <a:rPr lang="ru-RU" sz="1600" dirty="0"/>
              <a:t>, </a:t>
            </a:r>
            <a:r>
              <a:rPr lang="ru-RU" sz="1600" dirty="0" err="1"/>
              <a:t>type</a:t>
            </a:r>
            <a:r>
              <a:rPr lang="ru-RU" sz="1600" dirty="0"/>
              <a:t> </a:t>
            </a:r>
            <a:r>
              <a:rPr lang="ru-RU" sz="1600" dirty="0" err="1"/>
              <a:t>erasure</a:t>
            </a:r>
            <a:r>
              <a:rPr lang="ru-RU" sz="1600" dirty="0"/>
              <a:t>, CRTP, NVI, SFINAE, </a:t>
            </a:r>
            <a:r>
              <a:rPr lang="ru-RU" sz="1600" dirty="0" err="1"/>
              <a:t>Koenig</a:t>
            </a:r>
            <a:r>
              <a:rPr lang="ru-RU" sz="1600" dirty="0"/>
              <a:t> </a:t>
            </a:r>
            <a:r>
              <a:rPr lang="ru-RU" sz="1600" dirty="0" err="1"/>
              <a:t>lookup</a:t>
            </a:r>
            <a:r>
              <a:rPr lang="ru-RU" sz="1600" dirty="0"/>
              <a:t>, </a:t>
            </a:r>
            <a:r>
              <a:rPr lang="ru-RU" sz="1600" dirty="0" err="1"/>
              <a:t>Duff's</a:t>
            </a:r>
            <a:r>
              <a:rPr lang="ru-RU" sz="1600" dirty="0"/>
              <a:t> </a:t>
            </a:r>
            <a:r>
              <a:rPr lang="ru-RU" sz="1600" dirty="0" err="1"/>
              <a:t>device</a:t>
            </a:r>
            <a:r>
              <a:rPr lang="ru-RU" sz="1600" dirty="0"/>
              <a:t>, </a:t>
            </a:r>
            <a:r>
              <a:rPr lang="ru-RU" sz="1600" dirty="0" err="1"/>
              <a:t>Boost</a:t>
            </a:r>
            <a:r>
              <a:rPr lang="ru-RU" sz="1600" dirty="0"/>
              <a:t>, </a:t>
            </a:r>
            <a:r>
              <a:rPr lang="ru-RU" sz="1600" dirty="0" err="1"/>
              <a:t>Сик-Ламсдейн</a:t>
            </a:r>
            <a:r>
              <a:rPr lang="ru-RU" sz="1600" dirty="0"/>
              <a:t>/</a:t>
            </a:r>
            <a:r>
              <a:rPr lang="ru-RU" sz="1600" dirty="0" err="1"/>
              <a:t>Карлссон</a:t>
            </a:r>
            <a:r>
              <a:rPr lang="ru-RU" sz="1600" dirty="0"/>
              <a:t>, TR </a:t>
            </a:r>
            <a:r>
              <a:rPr lang="ru-RU" sz="1600" dirty="0" err="1"/>
              <a:t>on</a:t>
            </a:r>
            <a:r>
              <a:rPr lang="ru-RU" sz="1600" dirty="0"/>
              <a:t> C++ </a:t>
            </a:r>
            <a:r>
              <a:rPr lang="ru-RU" sz="1600" dirty="0" err="1"/>
              <a:t>performance</a:t>
            </a:r>
            <a:r>
              <a:rPr lang="ru-RU" sz="1600" dirty="0"/>
              <a:t>, тест Степанова, </a:t>
            </a:r>
            <a:r>
              <a:rPr lang="ru-RU" sz="1600" dirty="0" err="1"/>
              <a:t>forwarding</a:t>
            </a:r>
            <a:r>
              <a:rPr lang="ru-RU" sz="1600" dirty="0"/>
              <a:t> </a:t>
            </a:r>
            <a:r>
              <a:rPr lang="ru-RU" sz="1600" dirty="0" err="1"/>
              <a:t>problem</a:t>
            </a:r>
            <a:r>
              <a:rPr lang="ru-RU" sz="1600" dirty="0"/>
              <a:t>/</a:t>
            </a:r>
            <a:r>
              <a:rPr lang="ru-RU" sz="1600" dirty="0" err="1"/>
              <a:t>move</a:t>
            </a:r>
            <a:r>
              <a:rPr lang="ru-RU" sz="1600" dirty="0"/>
              <a:t> </a:t>
            </a:r>
            <a:r>
              <a:rPr lang="ru-RU" sz="1600" dirty="0" err="1"/>
              <a:t>semantics</a:t>
            </a:r>
            <a:r>
              <a:rPr lang="ru-RU" sz="1600" dirty="0"/>
              <a:t>, SPECS</a:t>
            </a:r>
          </a:p>
          <a:p>
            <a:endParaRPr lang="ru-RU" sz="1600" dirty="0"/>
          </a:p>
          <a:p>
            <a:pPr lvl="0">
              <a:buNone/>
            </a:pPr>
            <a:r>
              <a:rPr lang="ru-RU" sz="1600" b="1" dirty="0" smtClean="0"/>
              <a:t>2. Компиляторы</a:t>
            </a:r>
            <a:r>
              <a:rPr lang="ru-RU" sz="1600" dirty="0"/>
              <a:t>, особенности реализации стандарта, ограничения реализации, </a:t>
            </a:r>
            <a:r>
              <a:rPr lang="ru-RU" sz="1600" dirty="0" err="1"/>
              <a:t>интринсики</a:t>
            </a:r>
            <a:r>
              <a:rPr lang="ru-RU" sz="1600" dirty="0"/>
              <a:t>, отличия стандартных библиотек (контейнеры, </a:t>
            </a:r>
            <a:r>
              <a:rPr lang="ru-RU" sz="1600" dirty="0" err="1"/>
              <a:t>rand</a:t>
            </a:r>
            <a:r>
              <a:rPr lang="ru-RU" sz="1600" dirty="0"/>
              <a:t>), ABI, реализация виртуальных функций, виртуального наследования, исключений, RTTI, </a:t>
            </a:r>
            <a:r>
              <a:rPr lang="ru-RU" sz="1600" dirty="0" err="1"/>
              <a:t>switch</a:t>
            </a:r>
            <a:r>
              <a:rPr lang="ru-RU" sz="1600" dirty="0"/>
              <a:t>, указателей на функции и методы; оптимизации, </a:t>
            </a:r>
            <a:r>
              <a:rPr lang="ru-RU" sz="1600" dirty="0" err="1"/>
              <a:t>copy</a:t>
            </a:r>
            <a:r>
              <a:rPr lang="ru-RU" sz="1600" dirty="0"/>
              <a:t> </a:t>
            </a:r>
            <a:r>
              <a:rPr lang="ru-RU" sz="1600" dirty="0" err="1"/>
              <a:t>elision</a:t>
            </a:r>
            <a:r>
              <a:rPr lang="ru-RU" sz="1600" dirty="0"/>
              <a:t> (RVO, NRVO), </a:t>
            </a:r>
            <a:r>
              <a:rPr lang="ru-RU" sz="1600" dirty="0" err="1"/>
              <a:t>sizeof</a:t>
            </a:r>
            <a:r>
              <a:rPr lang="ru-RU" sz="1600" dirty="0"/>
              <a:t> на различных платформах, </a:t>
            </a:r>
            <a:r>
              <a:rPr lang="ru-RU" sz="1600" dirty="0" err="1"/>
              <a:t>дефайны</a:t>
            </a:r>
            <a:r>
              <a:rPr lang="ru-RU" sz="1600" dirty="0"/>
              <a:t> компилятора и среды, </a:t>
            </a:r>
            <a:r>
              <a:rPr lang="ru-RU" sz="1600" dirty="0" err="1"/>
              <a:t>__declspec</a:t>
            </a:r>
            <a:r>
              <a:rPr lang="ru-RU" sz="1600" dirty="0"/>
              <a:t>, ключи компилятора, </a:t>
            </a:r>
            <a:r>
              <a:rPr lang="ru-RU" sz="1600" dirty="0" err="1"/>
              <a:t>empty-base</a:t>
            </a:r>
            <a:r>
              <a:rPr lang="ru-RU" sz="1600" dirty="0"/>
              <a:t> </a:t>
            </a:r>
            <a:r>
              <a:rPr lang="ru-RU" sz="1600" dirty="0" err="1"/>
              <a:t>optimization</a:t>
            </a:r>
            <a:r>
              <a:rPr lang="ru-RU" sz="1600" dirty="0"/>
              <a:t>, статическая и динамическая линковка, </a:t>
            </a:r>
            <a:r>
              <a:rPr lang="ru-RU" sz="1600" dirty="0" err="1"/>
              <a:t>манглинг</a:t>
            </a:r>
            <a:r>
              <a:rPr lang="ru-RU" sz="1600" dirty="0"/>
              <a:t>, распределенная компиляция, </a:t>
            </a:r>
            <a:r>
              <a:rPr lang="ru-RU" sz="1600" dirty="0" err="1"/>
              <a:t>precompiled</a:t>
            </a:r>
            <a:r>
              <a:rPr lang="ru-RU" sz="1600" dirty="0"/>
              <a:t> </a:t>
            </a:r>
            <a:r>
              <a:rPr lang="ru-RU" sz="1600" dirty="0" err="1"/>
              <a:t>header</a:t>
            </a:r>
            <a:r>
              <a:rPr lang="ru-RU" sz="1600" dirty="0"/>
              <a:t>, </a:t>
            </a:r>
            <a:r>
              <a:rPr lang="ru-RU" sz="1600" dirty="0" err="1"/>
              <a:t>single</a:t>
            </a:r>
            <a:r>
              <a:rPr lang="ru-RU" sz="1600" dirty="0"/>
              <a:t> </a:t>
            </a:r>
            <a:r>
              <a:rPr lang="ru-RU" sz="1600" dirty="0" err="1"/>
              <a:t>compilation</a:t>
            </a:r>
            <a:r>
              <a:rPr lang="ru-RU" sz="1600" dirty="0"/>
              <a:t> </a:t>
            </a:r>
            <a:r>
              <a:rPr lang="ru-RU" sz="1600" dirty="0" err="1"/>
              <a:t>unit</a:t>
            </a:r>
            <a:r>
              <a:rPr lang="ru-RU" sz="1600" dirty="0"/>
              <a:t>, (</a:t>
            </a:r>
            <a:r>
              <a:rPr lang="ru-RU" sz="1600" dirty="0" err="1"/>
              <a:t>strict</a:t>
            </a:r>
            <a:r>
              <a:rPr lang="ru-RU" sz="1600" dirty="0"/>
              <a:t>) </a:t>
            </a:r>
            <a:r>
              <a:rPr lang="ru-RU" sz="1600" dirty="0" err="1"/>
              <a:t>aliasing</a:t>
            </a:r>
            <a:r>
              <a:rPr lang="ru-RU" sz="1600" dirty="0"/>
              <a:t>/</a:t>
            </a:r>
            <a:r>
              <a:rPr lang="ru-RU" sz="1600" dirty="0" err="1"/>
              <a:t>restrict</a:t>
            </a:r>
            <a:r>
              <a:rPr lang="ru-RU" sz="1600" dirty="0"/>
              <a:t>, </a:t>
            </a:r>
            <a:r>
              <a:rPr lang="ru-RU" sz="1600" dirty="0" err="1"/>
              <a:t>inline</a:t>
            </a:r>
            <a:r>
              <a:rPr lang="ru-RU" sz="1600" dirty="0"/>
              <a:t>/</a:t>
            </a:r>
            <a:r>
              <a:rPr lang="ru-RU" sz="1600" dirty="0" err="1"/>
              <a:t>_forceinline</a:t>
            </a:r>
            <a:r>
              <a:rPr lang="ru-RU" sz="1600" dirty="0"/>
              <a:t>, </a:t>
            </a:r>
            <a:r>
              <a:rPr lang="ru-RU" sz="1600" dirty="0" err="1"/>
              <a:t>volatile</a:t>
            </a:r>
            <a:endParaRPr lang="ru-RU" sz="1600" dirty="0"/>
          </a:p>
          <a:p>
            <a:endParaRPr lang="ru-RU" sz="1600" dirty="0"/>
          </a:p>
          <a:p>
            <a:pPr lvl="0">
              <a:buNone/>
            </a:pPr>
            <a:r>
              <a:rPr lang="ru-RU" sz="1600" b="1" dirty="0" smtClean="0"/>
              <a:t>3. </a:t>
            </a:r>
            <a:r>
              <a:rPr lang="ru-RU" sz="1600" b="1" dirty="0" err="1" smtClean="0"/>
              <a:t>Мультитрендность</a:t>
            </a:r>
            <a:r>
              <a:rPr lang="en-US" sz="1600" dirty="0"/>
              <a:t>, </a:t>
            </a:r>
            <a:r>
              <a:rPr lang="ru-RU" sz="1600" dirty="0"/>
              <a:t>обедающие философы</a:t>
            </a:r>
            <a:r>
              <a:rPr lang="en-US" sz="1600" dirty="0"/>
              <a:t>, deadlock/</a:t>
            </a:r>
            <a:r>
              <a:rPr lang="en-US" sz="1600" dirty="0" err="1"/>
              <a:t>livelock</a:t>
            </a:r>
            <a:r>
              <a:rPr lang="en-US" sz="1600" dirty="0"/>
              <a:t>/race condition/starvation, </a:t>
            </a:r>
            <a:r>
              <a:rPr lang="ru-RU" sz="1600" dirty="0"/>
              <a:t>атомарность</a:t>
            </a:r>
            <a:r>
              <a:rPr lang="en-US" sz="1600" dirty="0"/>
              <a:t>, lock </a:t>
            </a:r>
            <a:r>
              <a:rPr lang="ru-RU" sz="1600" dirty="0"/>
              <a:t>инструкции процессора</a:t>
            </a:r>
            <a:r>
              <a:rPr lang="en-US" sz="1600" dirty="0"/>
              <a:t>, memory model/barrier/ordering, CAS </a:t>
            </a:r>
            <a:r>
              <a:rPr lang="ru-RU" sz="1600" dirty="0"/>
              <a:t>или</a:t>
            </a:r>
            <a:r>
              <a:rPr lang="en-US" sz="1600" dirty="0"/>
              <a:t> LL/SC, wait/lock/obstruction-free, ABA problem, </a:t>
            </a:r>
            <a:r>
              <a:rPr lang="ru-RU" sz="1600" dirty="0"/>
              <a:t>написание</a:t>
            </a:r>
            <a:r>
              <a:rPr lang="en-US" sz="1600" dirty="0"/>
              <a:t> lock-free </a:t>
            </a:r>
            <a:r>
              <a:rPr lang="ru-RU" sz="1600" dirty="0"/>
              <a:t>контейнеров</a:t>
            </a:r>
            <a:r>
              <a:rPr lang="en-US" sz="1600" dirty="0"/>
              <a:t>, spin-lock, TLS/per-thread data, </a:t>
            </a:r>
            <a:r>
              <a:rPr lang="ru-RU" sz="1600" dirty="0"/>
              <a:t>закон Амдала</a:t>
            </a:r>
            <a:r>
              <a:rPr lang="en-US" sz="1600" dirty="0"/>
              <a:t>, </a:t>
            </a:r>
            <a:r>
              <a:rPr lang="en-US" sz="1600" dirty="0" err="1"/>
              <a:t>OpenMP</a:t>
            </a:r>
            <a:r>
              <a:rPr lang="en-US" sz="1600" dirty="0"/>
              <a:t>, MPI, map-reduce, critical section/</a:t>
            </a:r>
            <a:r>
              <a:rPr lang="en-US" sz="1600" dirty="0" err="1"/>
              <a:t>mutex</a:t>
            </a:r>
            <a:r>
              <a:rPr lang="en-US" sz="1600" dirty="0"/>
              <a:t>/semaphore/condition variable, </a:t>
            </a:r>
            <a:r>
              <a:rPr lang="en-US" sz="1600" dirty="0" err="1"/>
              <a:t>WaitForSingleObject</a:t>
            </a:r>
            <a:r>
              <a:rPr lang="en-US" sz="1600" dirty="0"/>
              <a:t>/</a:t>
            </a:r>
            <a:r>
              <a:rPr lang="en-US" sz="1600" dirty="0" err="1"/>
              <a:t>WaitForMultipleObjects</a:t>
            </a:r>
            <a:r>
              <a:rPr lang="en-US" sz="1600" dirty="0"/>
              <a:t>, green thread/</a:t>
            </a:r>
            <a:r>
              <a:rPr lang="en-US" sz="1600" dirty="0" err="1"/>
              <a:t>coroutine</a:t>
            </a:r>
            <a:r>
              <a:rPr lang="en-US" sz="1600" dirty="0"/>
              <a:t>, </a:t>
            </a:r>
            <a:r>
              <a:rPr lang="en-US" sz="1600" dirty="0" err="1"/>
              <a:t>pthreads</a:t>
            </a:r>
            <a:r>
              <a:rPr lang="en-US" sz="1600" dirty="0"/>
              <a:t>, future/deferred/promise, </a:t>
            </a:r>
            <a:r>
              <a:rPr lang="ru-RU" sz="1600" dirty="0"/>
              <a:t>модель </a:t>
            </a:r>
            <a:r>
              <a:rPr lang="ru-RU" sz="1600" dirty="0" err="1"/>
              <a:t>акторов</a:t>
            </a:r>
            <a:endParaRPr lang="ru-RU" sz="1600" dirty="0"/>
          </a:p>
          <a:p>
            <a:pPr>
              <a:buNone/>
            </a:pPr>
            <a:endParaRPr lang="ru-RU" sz="1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57166"/>
            <a:ext cx="8229600" cy="5768997"/>
          </a:xfrm>
        </p:spPr>
        <p:txBody>
          <a:bodyPr>
            <a:normAutofit lnSpcReduction="10000"/>
          </a:bodyPr>
          <a:lstStyle/>
          <a:p>
            <a:pPr lvl="0">
              <a:buNone/>
            </a:pPr>
            <a:r>
              <a:rPr lang="ru-RU" sz="1600" b="1" dirty="0" smtClean="0"/>
              <a:t>4. Язык </a:t>
            </a:r>
            <a:r>
              <a:rPr lang="ru-RU" sz="1600" b="1" dirty="0"/>
              <a:t>ассемблера</a:t>
            </a:r>
            <a:r>
              <a:rPr lang="en-US" sz="1600" dirty="0"/>
              <a:t>, </a:t>
            </a:r>
            <a:r>
              <a:rPr lang="ru-RU" sz="1600" dirty="0"/>
              <a:t>Зубков</a:t>
            </a:r>
            <a:r>
              <a:rPr lang="en-US" sz="1600" dirty="0"/>
              <a:t>/</a:t>
            </a:r>
            <a:r>
              <a:rPr lang="ru-RU" sz="1600" dirty="0" err="1"/>
              <a:t>Хайд</a:t>
            </a:r>
            <a:r>
              <a:rPr lang="en-US" sz="1600" dirty="0"/>
              <a:t>/</a:t>
            </a:r>
            <a:r>
              <a:rPr lang="ru-RU" sz="1600" dirty="0" err="1"/>
              <a:t>Дреппер</a:t>
            </a:r>
            <a:r>
              <a:rPr lang="en-US" sz="1600" dirty="0"/>
              <a:t>/</a:t>
            </a:r>
            <a:r>
              <a:rPr lang="ru-RU" sz="1600" dirty="0" smtClean="0"/>
              <a:t>Касперский</a:t>
            </a:r>
            <a:r>
              <a:rPr lang="en-US" sz="1600" dirty="0" smtClean="0"/>
              <a:t>/</a:t>
            </a:r>
            <a:r>
              <a:rPr lang="ru-RU" sz="1600" dirty="0" err="1"/>
              <a:t>Фог</a:t>
            </a:r>
            <a:r>
              <a:rPr lang="en-US" sz="1600" dirty="0"/>
              <a:t>/</a:t>
            </a:r>
            <a:r>
              <a:rPr lang="ru-RU" sz="1600" dirty="0" err="1"/>
              <a:t>Абраш</a:t>
            </a:r>
            <a:r>
              <a:rPr lang="en-US" sz="1600" dirty="0"/>
              <a:t>, x86, FPU/MMX/</a:t>
            </a:r>
            <a:r>
              <a:rPr lang="en-US" sz="1600" dirty="0" err="1"/>
              <a:t>SSEn</a:t>
            </a:r>
            <a:r>
              <a:rPr lang="en-US" sz="1600" dirty="0"/>
              <a:t>/AVX, AT&amp;T </a:t>
            </a:r>
            <a:r>
              <a:rPr lang="ru-RU" sz="1600" dirty="0"/>
              <a:t>и</a:t>
            </a:r>
            <a:r>
              <a:rPr lang="en-US" sz="1600" dirty="0"/>
              <a:t> Intel-</a:t>
            </a:r>
            <a:r>
              <a:rPr lang="ru-RU" sz="1600" dirty="0"/>
              <a:t>синтаксис</a:t>
            </a:r>
            <a:r>
              <a:rPr lang="en-US" sz="1600" dirty="0"/>
              <a:t>, masm32, </a:t>
            </a:r>
            <a:r>
              <a:rPr lang="ru-RU" sz="1600" dirty="0"/>
              <a:t>макросы</a:t>
            </a:r>
            <a:r>
              <a:rPr lang="en-US" sz="1600" dirty="0"/>
              <a:t>, </a:t>
            </a:r>
            <a:r>
              <a:rPr lang="ru-RU" sz="1600" dirty="0"/>
              <a:t>стек</a:t>
            </a:r>
            <a:r>
              <a:rPr lang="en-US" sz="1600" dirty="0"/>
              <a:t>, </a:t>
            </a:r>
            <a:r>
              <a:rPr lang="ru-RU" sz="1600" dirty="0"/>
              <a:t>куча</a:t>
            </a:r>
            <a:r>
              <a:rPr lang="en-US" sz="1600" dirty="0"/>
              <a:t>/</a:t>
            </a:r>
            <a:r>
              <a:rPr lang="ru-RU" sz="1600" dirty="0"/>
              <a:t>менеджеры кучи</a:t>
            </a:r>
            <a:r>
              <a:rPr lang="en-US" sz="1600" dirty="0"/>
              <a:t>, </a:t>
            </a:r>
            <a:r>
              <a:rPr lang="ru-RU" sz="1600" dirty="0"/>
              <a:t>соглашения вызова</a:t>
            </a:r>
            <a:r>
              <a:rPr lang="en-US" sz="1600" dirty="0"/>
              <a:t>, hex-</a:t>
            </a:r>
            <a:r>
              <a:rPr lang="ru-RU" sz="1600" dirty="0"/>
              <a:t>коды</a:t>
            </a:r>
            <a:r>
              <a:rPr lang="en-US" sz="1600" dirty="0"/>
              <a:t>, </a:t>
            </a:r>
            <a:r>
              <a:rPr lang="ru-RU" sz="1600" dirty="0"/>
              <a:t>машинное представление данных</a:t>
            </a:r>
            <a:r>
              <a:rPr lang="en-US" sz="1600" dirty="0"/>
              <a:t>, IEEE754, little/big </a:t>
            </a:r>
            <a:r>
              <a:rPr lang="en-US" sz="1600" dirty="0" err="1"/>
              <a:t>endian</a:t>
            </a:r>
            <a:r>
              <a:rPr lang="en-US" sz="1600" dirty="0"/>
              <a:t>, SIMD, </a:t>
            </a:r>
            <a:r>
              <a:rPr lang="ru-RU" sz="1600" dirty="0"/>
              <a:t>аппаратные исключения</a:t>
            </a:r>
            <a:r>
              <a:rPr lang="en-US" sz="1600" dirty="0"/>
              <a:t>, </a:t>
            </a:r>
            <a:r>
              <a:rPr lang="ru-RU" sz="1600" dirty="0"/>
              <a:t>прерывания</a:t>
            </a:r>
            <a:r>
              <a:rPr lang="en-US" sz="1600" dirty="0"/>
              <a:t>, </a:t>
            </a:r>
            <a:r>
              <a:rPr lang="ru-RU" sz="1600" dirty="0"/>
              <a:t>виртуальная память</a:t>
            </a:r>
            <a:r>
              <a:rPr lang="en-US" sz="1600" dirty="0"/>
              <a:t>, </a:t>
            </a:r>
            <a:r>
              <a:rPr lang="ru-RU" sz="1600" dirty="0" err="1"/>
              <a:t>реверсинг</a:t>
            </a:r>
            <a:r>
              <a:rPr lang="en-US" sz="1600" dirty="0"/>
              <a:t>, </a:t>
            </a:r>
            <a:r>
              <a:rPr lang="ru-RU" sz="1600" dirty="0"/>
              <a:t>срыв стека и кучи</a:t>
            </a:r>
            <a:r>
              <a:rPr lang="en-US" sz="1600" dirty="0"/>
              <a:t>, return oriented programming, alphanumeric </a:t>
            </a:r>
            <a:r>
              <a:rPr lang="en-US" sz="1600" dirty="0" err="1"/>
              <a:t>shellcode</a:t>
            </a:r>
            <a:r>
              <a:rPr lang="en-US" sz="1600" dirty="0"/>
              <a:t>, L1/L2/RAM/page fault </a:t>
            </a:r>
            <a:r>
              <a:rPr lang="ru-RU" sz="1600" dirty="0"/>
              <a:t>и их </a:t>
            </a:r>
            <a:r>
              <a:rPr lang="ru-RU" sz="1600" dirty="0" err="1"/>
              <a:t>тайминг</a:t>
            </a:r>
            <a:r>
              <a:rPr lang="en-US" sz="1600" dirty="0"/>
              <a:t>, </a:t>
            </a:r>
            <a:r>
              <a:rPr lang="ru-RU" sz="1600" dirty="0"/>
              <a:t>язык ассемблера</a:t>
            </a:r>
            <a:r>
              <a:rPr lang="en-US" sz="1600" dirty="0"/>
              <a:t> ARM</a:t>
            </a:r>
            <a:endParaRPr lang="ru-RU" sz="1600" dirty="0"/>
          </a:p>
          <a:p>
            <a:pPr lvl="0">
              <a:buNone/>
            </a:pPr>
            <a:r>
              <a:rPr lang="ru-RU" sz="1600" b="1" dirty="0" smtClean="0"/>
              <a:t>5. Аппаратное </a:t>
            </a:r>
            <a:r>
              <a:rPr lang="ru-RU" sz="1600" b="1" dirty="0"/>
              <a:t>обеспечение</a:t>
            </a:r>
            <a:r>
              <a:rPr lang="en-US" sz="1600" dirty="0"/>
              <a:t>, </a:t>
            </a:r>
            <a:r>
              <a:rPr lang="ru-RU" sz="1600" dirty="0" err="1"/>
              <a:t>Хоровиц</a:t>
            </a:r>
            <a:r>
              <a:rPr lang="en-US" sz="1600" dirty="0"/>
              <a:t>-</a:t>
            </a:r>
            <a:r>
              <a:rPr lang="ru-RU" sz="1600" dirty="0"/>
              <a:t>Хилл</a:t>
            </a:r>
            <a:r>
              <a:rPr lang="en-US" sz="1600" dirty="0"/>
              <a:t>/</a:t>
            </a:r>
            <a:r>
              <a:rPr lang="ru-RU" sz="1600" dirty="0" err="1"/>
              <a:t>Титце</a:t>
            </a:r>
            <a:r>
              <a:rPr lang="en-US" sz="1600" dirty="0"/>
              <a:t>-</a:t>
            </a:r>
            <a:r>
              <a:rPr lang="ru-RU" sz="1600" dirty="0" err="1"/>
              <a:t>Шенк</a:t>
            </a:r>
            <a:r>
              <a:rPr lang="en-US" sz="1600" dirty="0"/>
              <a:t>/</a:t>
            </a:r>
            <a:r>
              <a:rPr lang="ru-RU" sz="1600" dirty="0">
                <a:hlinkClick r:id="rId2"/>
              </a:rPr>
              <a:t>От физики к Си</a:t>
            </a:r>
            <a:r>
              <a:rPr lang="ru-RU" sz="1600" dirty="0"/>
              <a:t> от </a:t>
            </a:r>
            <a:r>
              <a:rPr lang="en-US" sz="1600" b="1" dirty="0" err="1">
                <a:hlinkClick r:id="rId3"/>
              </a:rPr>
              <a:t>panchul</a:t>
            </a:r>
            <a:r>
              <a:rPr lang="en-US" sz="1600" dirty="0"/>
              <a:t>, </a:t>
            </a:r>
            <a:r>
              <a:rPr lang="ru-RU" sz="1600" dirty="0"/>
              <a:t>полупроводниковая электроника</a:t>
            </a:r>
            <a:r>
              <a:rPr lang="en-US" sz="1600" dirty="0"/>
              <a:t>/</a:t>
            </a:r>
            <a:r>
              <a:rPr lang="ru-RU" sz="1600" dirty="0" err="1"/>
              <a:t>спинтроника</a:t>
            </a:r>
            <a:r>
              <a:rPr lang="en-US" sz="1600" dirty="0"/>
              <a:t>/</a:t>
            </a:r>
            <a:r>
              <a:rPr lang="ru-RU" sz="1600" dirty="0" err="1"/>
              <a:t>фотоника</a:t>
            </a:r>
            <a:r>
              <a:rPr lang="en-US" sz="1600" dirty="0"/>
              <a:t>, </a:t>
            </a:r>
            <a:r>
              <a:rPr lang="ru-RU" sz="1600" dirty="0"/>
              <a:t>транзистор</a:t>
            </a:r>
            <a:r>
              <a:rPr lang="en-US" sz="1600" dirty="0"/>
              <a:t>, </a:t>
            </a:r>
            <a:r>
              <a:rPr lang="ru-RU" sz="1600" dirty="0"/>
              <a:t>триггер</a:t>
            </a:r>
            <a:r>
              <a:rPr lang="en-US" sz="1600" dirty="0"/>
              <a:t>, </a:t>
            </a:r>
            <a:r>
              <a:rPr lang="ru-RU" sz="1600" dirty="0" err="1"/>
              <a:t>схемотехника</a:t>
            </a:r>
            <a:r>
              <a:rPr lang="en-US" sz="1600" dirty="0"/>
              <a:t>, </a:t>
            </a:r>
            <a:r>
              <a:rPr lang="ru-RU" sz="1600" dirty="0"/>
              <a:t>микрокод</a:t>
            </a:r>
            <a:r>
              <a:rPr lang="en-US" sz="1600" dirty="0"/>
              <a:t>, </a:t>
            </a:r>
            <a:r>
              <a:rPr lang="ru-RU" sz="1600" dirty="0"/>
              <a:t>технология создания процессоров</a:t>
            </a:r>
            <a:r>
              <a:rPr lang="en-US" sz="1600" dirty="0"/>
              <a:t>, logic synthesis, static timing analysis, FPGA, </a:t>
            </a:r>
            <a:r>
              <a:rPr lang="en-US" sz="1600" dirty="0" err="1"/>
              <a:t>Verilog</a:t>
            </a:r>
            <a:r>
              <a:rPr lang="en-US" sz="1600" dirty="0"/>
              <a:t>/VHDL/</a:t>
            </a:r>
            <a:r>
              <a:rPr lang="en-US" sz="1600" dirty="0" err="1"/>
              <a:t>SystemC</a:t>
            </a:r>
            <a:r>
              <a:rPr lang="en-US" sz="1600" dirty="0"/>
              <a:t>, SISAL, </a:t>
            </a:r>
            <a:r>
              <a:rPr lang="en-US" sz="1600" dirty="0" err="1"/>
              <a:t>Arduino</a:t>
            </a:r>
            <a:r>
              <a:rPr lang="en-US" sz="1600" dirty="0"/>
              <a:t>, </a:t>
            </a:r>
            <a:r>
              <a:rPr lang="ru-RU" sz="1600" dirty="0"/>
              <a:t>устройства памяти</a:t>
            </a:r>
            <a:r>
              <a:rPr lang="en-US" sz="1600" dirty="0"/>
              <a:t> (ROM → EEPROM, RAM, SSD, HDD, DVD), RISC/CISC, Flynn's taxonomy ([SM]I[SM]D), </a:t>
            </a:r>
            <a:r>
              <a:rPr lang="ru-RU" sz="1600" dirty="0"/>
              <a:t>принстонский и гарвардский подход</a:t>
            </a:r>
            <a:r>
              <a:rPr lang="en-US" sz="1600" dirty="0"/>
              <a:t>, </a:t>
            </a:r>
            <a:r>
              <a:rPr lang="ru-RU" sz="1600" dirty="0"/>
              <a:t>архитектуры процессоров</a:t>
            </a:r>
            <a:r>
              <a:rPr lang="en-US" sz="1600" dirty="0"/>
              <a:t>, </a:t>
            </a:r>
            <a:r>
              <a:rPr lang="ru-RU" sz="1600" dirty="0"/>
              <a:t>архитектуры</a:t>
            </a:r>
            <a:r>
              <a:rPr lang="en-US" sz="1600" dirty="0"/>
              <a:t> x86, VID/PID</a:t>
            </a:r>
            <a:endParaRPr lang="ru-RU" sz="1600" dirty="0"/>
          </a:p>
          <a:p>
            <a:pPr lvl="0">
              <a:buNone/>
            </a:pPr>
            <a:r>
              <a:rPr lang="ru-RU" sz="1600" b="1" dirty="0" smtClean="0"/>
              <a:t>6. Процессоры</a:t>
            </a:r>
            <a:r>
              <a:rPr lang="en-US" sz="1600" dirty="0"/>
              <a:t>, </a:t>
            </a:r>
            <a:r>
              <a:rPr lang="ru-RU" sz="1600" dirty="0"/>
              <a:t>конвейеризация</a:t>
            </a:r>
            <a:r>
              <a:rPr lang="en-US" sz="1600" dirty="0"/>
              <a:t>, hyper-threading, out-of-order execution, </a:t>
            </a:r>
            <a:r>
              <a:rPr lang="ru-RU" sz="1600" dirty="0"/>
              <a:t>спекулятивное исполнение</a:t>
            </a:r>
            <a:r>
              <a:rPr lang="en-US" sz="1600" dirty="0"/>
              <a:t>, static/dynamic branch prediction, </a:t>
            </a:r>
            <a:r>
              <a:rPr lang="ru-RU" sz="1600" dirty="0" err="1"/>
              <a:t>префетчинг</a:t>
            </a:r>
            <a:r>
              <a:rPr lang="en-US" sz="1600" dirty="0"/>
              <a:t>, </a:t>
            </a:r>
            <a:r>
              <a:rPr lang="ru-RU" sz="1600" dirty="0"/>
              <a:t>множественный ассоциативный кэш</a:t>
            </a:r>
            <a:r>
              <a:rPr lang="en-US" sz="1600" dirty="0"/>
              <a:t>, </a:t>
            </a:r>
            <a:r>
              <a:rPr lang="ru-RU" sz="1600" dirty="0"/>
              <a:t>кэш</a:t>
            </a:r>
            <a:r>
              <a:rPr lang="en-US" sz="1600" dirty="0"/>
              <a:t>-</a:t>
            </a:r>
            <a:r>
              <a:rPr lang="ru-RU" sz="1600" dirty="0"/>
              <a:t>линия</a:t>
            </a:r>
            <a:r>
              <a:rPr lang="en-US" sz="1600" dirty="0"/>
              <a:t>/</a:t>
            </a:r>
            <a:r>
              <a:rPr lang="ru-RU" sz="1600" dirty="0"/>
              <a:t>кэш</a:t>
            </a:r>
            <a:r>
              <a:rPr lang="en-US" sz="1600" dirty="0"/>
              <a:t>-</a:t>
            </a:r>
            <a:r>
              <a:rPr lang="ru-RU" sz="1600" dirty="0"/>
              <a:t>промах</a:t>
            </a:r>
            <a:r>
              <a:rPr lang="en-US" sz="1600" dirty="0"/>
              <a:t>, </a:t>
            </a:r>
            <a:r>
              <a:rPr lang="ru-RU" sz="1600" dirty="0"/>
              <a:t>такты</a:t>
            </a:r>
            <a:r>
              <a:rPr lang="en-US" sz="1600" dirty="0"/>
              <a:t>, </a:t>
            </a:r>
            <a:r>
              <a:rPr lang="ru-RU" sz="1600" dirty="0"/>
              <a:t>кольца защиты</a:t>
            </a:r>
            <a:r>
              <a:rPr lang="en-US" sz="1600" dirty="0"/>
              <a:t>, </a:t>
            </a:r>
            <a:r>
              <a:rPr lang="ru-RU" sz="1600" dirty="0"/>
              <a:t>память в мультипроцессорных системах</a:t>
            </a:r>
            <a:r>
              <a:rPr lang="en-US" sz="1600" dirty="0"/>
              <a:t> (SMP/NUMA), </a:t>
            </a:r>
            <a:r>
              <a:rPr lang="ru-RU" sz="1600" dirty="0" err="1"/>
              <a:t>тайминг</a:t>
            </a:r>
            <a:r>
              <a:rPr lang="ru-RU" sz="1600" dirty="0"/>
              <a:t> памяти</a:t>
            </a:r>
          </a:p>
          <a:p>
            <a:pPr lvl="0">
              <a:buNone/>
            </a:pPr>
            <a:r>
              <a:rPr lang="ru-RU" sz="1600" b="1" dirty="0" smtClean="0"/>
              <a:t>7. Дискретная </a:t>
            </a:r>
            <a:r>
              <a:rPr lang="ru-RU" sz="1600" b="1" dirty="0"/>
              <a:t>математика</a:t>
            </a:r>
            <a:r>
              <a:rPr lang="ru-RU" sz="1600" dirty="0"/>
              <a:t>, K2, теорема Поста, схемы, конечные автоматы (ДКА и НДКА), автомат Калашникова, клеточные автоматы</a:t>
            </a:r>
          </a:p>
          <a:p>
            <a:pPr lvl="0">
              <a:buNone/>
            </a:pPr>
            <a:r>
              <a:rPr lang="ru-RU" sz="1600" b="1" dirty="0" smtClean="0"/>
              <a:t>8. Вычислимость</a:t>
            </a:r>
            <a:r>
              <a:rPr lang="ru-RU" sz="1600" dirty="0"/>
              <a:t>, машина Тьюринга, нормальные алгоритмы Маркова, машина Поста, </a:t>
            </a:r>
            <a:r>
              <a:rPr lang="ru-RU" sz="1600" dirty="0" err="1"/>
              <a:t>диофантовы</a:t>
            </a:r>
            <a:r>
              <a:rPr lang="ru-RU" sz="1600" dirty="0"/>
              <a:t> уравнения </a:t>
            </a:r>
            <a:r>
              <a:rPr lang="ru-RU" sz="1600" dirty="0" err="1"/>
              <a:t>Матиясевича</a:t>
            </a:r>
            <a:r>
              <a:rPr lang="ru-RU" sz="1600" dirty="0"/>
              <a:t>, </a:t>
            </a:r>
            <a:r>
              <a:rPr lang="ru-RU" sz="1600" dirty="0" err="1"/>
              <a:t>лямбда-функции</a:t>
            </a:r>
            <a:r>
              <a:rPr lang="ru-RU" sz="1600" dirty="0"/>
              <a:t> Черча, частично рекурсивные функции Клини, комбинаторное программирование </a:t>
            </a:r>
            <a:r>
              <a:rPr lang="ru-RU" sz="1600" dirty="0" err="1"/>
              <a:t>Шейнфинкеля</a:t>
            </a:r>
            <a:r>
              <a:rPr lang="ru-RU" sz="1600" dirty="0"/>
              <a:t>, </a:t>
            </a:r>
            <a:r>
              <a:rPr lang="ru-RU" sz="1600" dirty="0" err="1"/>
              <a:t>Brainfuck</a:t>
            </a:r>
            <a:r>
              <a:rPr lang="ru-RU" sz="1600" dirty="0"/>
              <a:t>, эквивалентность </a:t>
            </a:r>
            <a:r>
              <a:rPr lang="ru-RU" sz="1600" dirty="0" err="1"/>
              <a:t>тьюринговых</a:t>
            </a:r>
            <a:r>
              <a:rPr lang="ru-RU" sz="1600" dirty="0"/>
              <a:t> трясин, проблема останова и </a:t>
            </a:r>
            <a:r>
              <a:rPr lang="ru-RU" sz="1600" dirty="0" err="1"/>
              <a:t>самоприменимости</a:t>
            </a:r>
            <a:r>
              <a:rPr lang="ru-RU" sz="1600" dirty="0"/>
              <a:t>, </a:t>
            </a:r>
            <a:r>
              <a:rPr lang="ru-RU" sz="1600" dirty="0" err="1"/>
              <a:t>счетность</a:t>
            </a:r>
            <a:r>
              <a:rPr lang="ru-RU" sz="1600" dirty="0"/>
              <a:t> множества вычислимых функций, RAM-машина, алгоритм Тарского, SAT/</a:t>
            </a:r>
            <a:r>
              <a:rPr lang="ru-RU" sz="1600" dirty="0" err="1"/>
              <a:t>SMT-солверы</a:t>
            </a:r>
            <a:r>
              <a:rPr lang="ru-RU" sz="1600" dirty="0"/>
              <a:t>, теория формальных систем</a:t>
            </a:r>
          </a:p>
          <a:p>
            <a:pPr>
              <a:buNone/>
            </a:pPr>
            <a:endParaRPr lang="ru-RU" sz="1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57166"/>
            <a:ext cx="8229600" cy="5768997"/>
          </a:xfrm>
        </p:spPr>
        <p:txBody>
          <a:bodyPr>
            <a:normAutofit lnSpcReduction="10000"/>
          </a:bodyPr>
          <a:lstStyle/>
          <a:p>
            <a:pPr lvl="0">
              <a:buNone/>
            </a:pPr>
            <a:r>
              <a:rPr lang="ru-RU" sz="1600" b="1" dirty="0" smtClean="0"/>
              <a:t>9. Языки </a:t>
            </a:r>
            <a:r>
              <a:rPr lang="ru-RU" sz="1600" b="1" dirty="0"/>
              <a:t>программирования</a:t>
            </a:r>
            <a:r>
              <a:rPr lang="ru-RU" sz="1600" dirty="0"/>
              <a:t>, грамматики, иерархия Хомского, теорема </a:t>
            </a:r>
            <a:r>
              <a:rPr lang="ru-RU" sz="1600" dirty="0" err="1"/>
              <a:t>Майхилла-Нероуда</a:t>
            </a:r>
            <a:r>
              <a:rPr lang="ru-RU" sz="1600" dirty="0"/>
              <a:t>, лемма о накачке и лемма Огдена, алгебра Клини, НДКА → ДКА, алгоритмически неразрешимые задачи в формальных языках, </a:t>
            </a:r>
            <a:r>
              <a:rPr lang="ru-RU" sz="1600" dirty="0" err="1"/>
              <a:t>Драгонбук</a:t>
            </a:r>
            <a:r>
              <a:rPr lang="ru-RU" sz="1600" dirty="0"/>
              <a:t>, </a:t>
            </a:r>
            <a:r>
              <a:rPr lang="ru-RU" sz="1600" dirty="0" err="1"/>
              <a:t>Фридл</a:t>
            </a:r>
            <a:r>
              <a:rPr lang="ru-RU" sz="1600" dirty="0"/>
              <a:t>, </a:t>
            </a:r>
            <a:r>
              <a:rPr lang="ru-RU" sz="1600" dirty="0" err="1"/>
              <a:t>регекспы</a:t>
            </a:r>
            <a:r>
              <a:rPr lang="ru-RU" sz="1600" dirty="0"/>
              <a:t> и их сложность, PCRE, БНФ, </a:t>
            </a:r>
            <a:r>
              <a:rPr lang="ru-RU" sz="1600" dirty="0" err="1"/>
              <a:t>Boost.Spirit</a:t>
            </a:r>
            <a:r>
              <a:rPr lang="ru-RU" sz="1600" dirty="0"/>
              <a:t> + </a:t>
            </a:r>
            <a:r>
              <a:rPr lang="ru-RU" sz="1600" dirty="0" err="1"/>
              <a:t>Karma</a:t>
            </a:r>
            <a:r>
              <a:rPr lang="ru-RU" sz="1600" dirty="0"/>
              <a:t> + </a:t>
            </a:r>
            <a:r>
              <a:rPr lang="ru-RU" sz="1600" dirty="0" err="1"/>
              <a:t>Qi</a:t>
            </a:r>
            <a:r>
              <a:rPr lang="ru-RU" sz="1600" dirty="0"/>
              <a:t>/</a:t>
            </a:r>
            <a:r>
              <a:rPr lang="ru-RU" sz="1600" dirty="0" err="1"/>
              <a:t>Ragel</a:t>
            </a:r>
            <a:r>
              <a:rPr lang="ru-RU" sz="1600" dirty="0"/>
              <a:t>, LL, LR/SLR/LALR/GLR, PEG/</a:t>
            </a:r>
            <a:r>
              <a:rPr lang="ru-RU" sz="1600" dirty="0" err="1"/>
              <a:t>packrat</a:t>
            </a:r>
            <a:r>
              <a:rPr lang="ru-RU" sz="1600" dirty="0"/>
              <a:t>, </a:t>
            </a:r>
            <a:r>
              <a:rPr lang="ru-RU" sz="1600" dirty="0" err="1"/>
              <a:t>yacc</a:t>
            </a:r>
            <a:r>
              <a:rPr lang="ru-RU" sz="1600" dirty="0"/>
              <a:t>/</a:t>
            </a:r>
            <a:r>
              <a:rPr lang="ru-RU" sz="1600" dirty="0" err="1"/>
              <a:t>bison</a:t>
            </a:r>
            <a:r>
              <a:rPr lang="ru-RU" sz="1600" dirty="0"/>
              <a:t>/</a:t>
            </a:r>
            <a:r>
              <a:rPr lang="ru-RU" sz="1600" dirty="0" err="1"/>
              <a:t>flex</a:t>
            </a:r>
            <a:r>
              <a:rPr lang="ru-RU" sz="1600" dirty="0"/>
              <a:t>/</a:t>
            </a:r>
            <a:r>
              <a:rPr lang="ru-RU" sz="1600" dirty="0" err="1"/>
              <a:t>antlr</a:t>
            </a:r>
            <a:r>
              <a:rPr lang="ru-RU" sz="1600" dirty="0"/>
              <a:t>, статический анализ кода, компиляция/декомпиляция/</a:t>
            </a:r>
            <a:r>
              <a:rPr lang="ru-RU" sz="1600" dirty="0" err="1"/>
              <a:t>обфускация</a:t>
            </a:r>
            <a:r>
              <a:rPr lang="ru-RU" sz="1600" dirty="0"/>
              <a:t>/</a:t>
            </a:r>
            <a:r>
              <a:rPr lang="ru-RU" sz="1600" dirty="0" err="1"/>
              <a:t>деобфускация</a:t>
            </a:r>
            <a:r>
              <a:rPr lang="ru-RU" sz="1600" dirty="0"/>
              <a:t>, </a:t>
            </a:r>
            <a:r>
              <a:rPr lang="ru-RU" sz="1600" dirty="0" err="1"/>
              <a:t>Clang</a:t>
            </a:r>
            <a:r>
              <a:rPr lang="ru-RU" sz="1600" dirty="0"/>
              <a:t>/LLVM/XMLVM/</a:t>
            </a:r>
            <a:r>
              <a:rPr lang="ru-RU" sz="1600" dirty="0" err="1"/>
              <a:t>Emscripten</a:t>
            </a:r>
            <a:r>
              <a:rPr lang="ru-RU" sz="1600" dirty="0"/>
              <a:t>, GCCXML, </a:t>
            </a:r>
            <a:r>
              <a:rPr lang="ru-RU" sz="1600" dirty="0" err="1"/>
              <a:t>OpenC++</a:t>
            </a:r>
            <a:r>
              <a:rPr lang="ru-RU" sz="1600" dirty="0"/>
              <a:t>, построение виртуальных машин, </a:t>
            </a:r>
            <a:r>
              <a:rPr lang="ru-RU" sz="1600" dirty="0" err="1"/>
              <a:t>JiT</a:t>
            </a:r>
            <a:r>
              <a:rPr lang="ru-RU" sz="1600" dirty="0"/>
              <a:t>/</a:t>
            </a:r>
            <a:r>
              <a:rPr lang="ru-RU" sz="1600" dirty="0" err="1"/>
              <a:t>AoT</a:t>
            </a:r>
            <a:r>
              <a:rPr lang="ru-RU" sz="1600" dirty="0"/>
              <a:t>/GC, DSL/DSEL</a:t>
            </a:r>
          </a:p>
          <a:p>
            <a:pPr>
              <a:buNone/>
            </a:pPr>
            <a:r>
              <a:rPr lang="ru-RU" sz="1600" dirty="0"/>
              <a:t> </a:t>
            </a:r>
          </a:p>
          <a:p>
            <a:pPr lvl="0">
              <a:buNone/>
            </a:pPr>
            <a:r>
              <a:rPr lang="ru-RU" sz="1600" b="1" dirty="0" smtClean="0"/>
              <a:t>10. Алгоритмы </a:t>
            </a:r>
            <a:r>
              <a:rPr lang="ru-RU" sz="1600" b="1" dirty="0"/>
              <a:t>и комбинаторная оптимизация</a:t>
            </a:r>
            <a:r>
              <a:rPr lang="ru-RU" sz="1600" dirty="0"/>
              <a:t>, </a:t>
            </a:r>
            <a:r>
              <a:rPr lang="ru-RU" sz="1600" dirty="0" err="1"/>
              <a:t>Кормен</a:t>
            </a:r>
            <a:r>
              <a:rPr lang="ru-RU" sz="1600" dirty="0"/>
              <a:t>/</a:t>
            </a:r>
            <a:r>
              <a:rPr lang="ru-RU" sz="1600" dirty="0" err="1"/>
              <a:t>Скиена</a:t>
            </a:r>
            <a:r>
              <a:rPr lang="ru-RU" sz="1600" dirty="0"/>
              <a:t>/</a:t>
            </a:r>
            <a:r>
              <a:rPr lang="ru-RU" sz="1600" dirty="0" err="1"/>
              <a:t>Седжвик</a:t>
            </a:r>
            <a:r>
              <a:rPr lang="ru-RU" sz="1600" dirty="0"/>
              <a:t>/Кнут/</a:t>
            </a:r>
            <a:r>
              <a:rPr lang="ru-RU" sz="1600" dirty="0" err="1"/>
              <a:t>Ахо-Хопкрофт-Ульман</a:t>
            </a:r>
            <a:r>
              <a:rPr lang="ru-RU" sz="1600" dirty="0"/>
              <a:t>/Пападимитриу/</a:t>
            </a:r>
            <a:r>
              <a:rPr lang="ru-RU" sz="1600" dirty="0" err="1"/>
              <a:t>Шрайвер-Голдберг</a:t>
            </a:r>
            <a:r>
              <a:rPr lang="ru-RU" sz="1600" dirty="0"/>
              <a:t>/</a:t>
            </a:r>
            <a:r>
              <a:rPr lang="ru-RU" sz="1600" dirty="0" err="1"/>
              <a:t>Препарата-Шеймос</a:t>
            </a:r>
            <a:r>
              <a:rPr lang="ru-RU" sz="1600" dirty="0"/>
              <a:t>/</a:t>
            </a:r>
            <a:r>
              <a:rPr lang="ru-RU" sz="1600" dirty="0" err="1"/>
              <a:t>e-maxx.ru</a:t>
            </a:r>
            <a:r>
              <a:rPr lang="ru-RU" sz="1600" dirty="0"/>
              <a:t>, структуры данных, алгоритмы, сложность, символика Ландау, теорема </a:t>
            </a:r>
            <a:r>
              <a:rPr lang="ru-RU" sz="1600" dirty="0" err="1"/>
              <a:t>Акра-Баззи</a:t>
            </a:r>
            <a:r>
              <a:rPr lang="ru-RU" sz="1600" dirty="0"/>
              <a:t>, </a:t>
            </a:r>
            <a:r>
              <a:rPr lang="ru-RU" sz="1600" dirty="0" err="1"/>
              <a:t>time-space</a:t>
            </a:r>
            <a:r>
              <a:rPr lang="ru-RU" sz="1600" dirty="0"/>
              <a:t> </a:t>
            </a:r>
            <a:r>
              <a:rPr lang="ru-RU" sz="1600" dirty="0" err="1"/>
              <a:t>tradeoff</a:t>
            </a:r>
            <a:r>
              <a:rPr lang="ru-RU" sz="1600" dirty="0"/>
              <a:t>, классы сложности, NP-полные задачи, КМП, графы и деревья, потоки в сетях, матрица Кирхгофа, деревья поиска (особенно RB-дерево и B-дерево), </a:t>
            </a:r>
            <a:r>
              <a:rPr lang="ru-RU" sz="1600" dirty="0" err="1"/>
              <a:t>occlusion</a:t>
            </a:r>
            <a:r>
              <a:rPr lang="ru-RU" sz="1600" dirty="0"/>
              <a:t> </a:t>
            </a:r>
            <a:r>
              <a:rPr lang="ru-RU" sz="1600" dirty="0" err="1"/>
              <a:t>detection</a:t>
            </a:r>
            <a:r>
              <a:rPr lang="ru-RU" sz="1600" dirty="0"/>
              <a:t>, куча, хэш-таблицы и идеальный </a:t>
            </a:r>
            <a:r>
              <a:rPr lang="ru-RU" sz="1600" dirty="0" err="1"/>
              <a:t>хэш</a:t>
            </a:r>
            <a:r>
              <a:rPr lang="ru-RU" sz="1600" dirty="0"/>
              <a:t>, сети Петри, алгоритм русского крестьянина, метод </a:t>
            </a:r>
            <a:r>
              <a:rPr lang="ru-RU" sz="1600" dirty="0" err="1"/>
              <a:t>Карацубы</a:t>
            </a:r>
            <a:r>
              <a:rPr lang="ru-RU" sz="1600" dirty="0"/>
              <a:t> и матричное умножение </a:t>
            </a:r>
            <a:r>
              <a:rPr lang="ru-RU" sz="1600" dirty="0" err="1"/>
              <a:t>Винограда-Штрассена</a:t>
            </a:r>
            <a:r>
              <a:rPr lang="ru-RU" sz="1600" dirty="0"/>
              <a:t>, сортировки, жадные алгоритмы и </a:t>
            </a:r>
            <a:r>
              <a:rPr lang="ru-RU" sz="1600" dirty="0" err="1"/>
              <a:t>матроиды</a:t>
            </a:r>
            <a:r>
              <a:rPr lang="ru-RU" sz="1600" dirty="0"/>
              <a:t>, динамическое программирование, линейное программирование, diff-алгоритмы, </a:t>
            </a:r>
            <a:r>
              <a:rPr lang="ru-RU" sz="1600" dirty="0" err="1"/>
              <a:t>рандомизированные</a:t>
            </a:r>
            <a:r>
              <a:rPr lang="ru-RU" sz="1600" dirty="0"/>
              <a:t> алгоритмы и алгоритмы нечеткого поиска, псевдослучайные числа, нечеткая логика</a:t>
            </a:r>
          </a:p>
          <a:p>
            <a:pPr>
              <a:buNone/>
            </a:pPr>
            <a:r>
              <a:rPr lang="ru-RU" sz="1600" dirty="0"/>
              <a:t> </a:t>
            </a:r>
            <a:endParaRPr lang="ru-RU" sz="1600" dirty="0" smtClean="0"/>
          </a:p>
          <a:p>
            <a:pPr>
              <a:buNone/>
            </a:pPr>
            <a:r>
              <a:rPr lang="ru-RU" sz="1600" b="1" dirty="0" smtClean="0"/>
              <a:t>11. Численные </a:t>
            </a:r>
            <a:r>
              <a:rPr lang="ru-RU" sz="1600" b="1" dirty="0"/>
              <a:t>методы</a:t>
            </a:r>
            <a:r>
              <a:rPr lang="ru-RU" sz="1600" dirty="0"/>
              <a:t>, дихотомия/метод Ньютона, </a:t>
            </a:r>
            <a:r>
              <a:rPr lang="ru-RU" sz="1600" dirty="0" err="1"/>
              <a:t>интер</a:t>
            </a:r>
            <a:r>
              <a:rPr lang="ru-RU" sz="1600" dirty="0"/>
              <a:t>- и экстраполяция, сплайны, метод Гаусса/Якоби/Зейделя, QR и LU-декомпозиция, SVD, МНК, методы Рунге-Кутты, метод Адамса, формулы </a:t>
            </a:r>
            <a:r>
              <a:rPr lang="ru-RU" sz="1600" dirty="0" err="1"/>
              <a:t>Ньютона-Котеса</a:t>
            </a:r>
            <a:r>
              <a:rPr lang="ru-RU" sz="1600" dirty="0"/>
              <a:t>, метод Ритца, метод </a:t>
            </a:r>
            <a:r>
              <a:rPr lang="ru-RU" sz="1600" dirty="0" err="1"/>
              <a:t>Бубнова-Галеркина</a:t>
            </a:r>
            <a:r>
              <a:rPr lang="ru-RU" sz="1600" dirty="0"/>
              <a:t>, </a:t>
            </a:r>
            <a:r>
              <a:rPr lang="ru-RU" sz="1600" dirty="0" err="1"/>
              <a:t>метод</a:t>
            </a:r>
            <a:r>
              <a:rPr lang="ru-RU" sz="1600" dirty="0"/>
              <a:t> конечных разностей/элементов, FFT/STFT, сходимость и устойчивость</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57166"/>
            <a:ext cx="8229600" cy="5768997"/>
          </a:xfrm>
        </p:spPr>
        <p:txBody>
          <a:bodyPr>
            <a:normAutofit/>
          </a:bodyPr>
          <a:lstStyle/>
          <a:p>
            <a:pPr lvl="0">
              <a:buNone/>
            </a:pPr>
            <a:r>
              <a:rPr lang="ru-RU" sz="1600" b="1" dirty="0" smtClean="0"/>
              <a:t>12. Машинное </a:t>
            </a:r>
            <a:r>
              <a:rPr lang="ru-RU" sz="1600" b="1" dirty="0"/>
              <a:t>обучение</a:t>
            </a:r>
            <a:r>
              <a:rPr lang="ru-RU" sz="1600" dirty="0"/>
              <a:t>, </a:t>
            </a:r>
            <a:r>
              <a:rPr lang="ru-RU" sz="1600" dirty="0" err="1"/>
              <a:t>Рассел-Норвиг</a:t>
            </a:r>
            <a:r>
              <a:rPr lang="ru-RU" sz="1600" dirty="0"/>
              <a:t>/</a:t>
            </a:r>
            <a:r>
              <a:rPr lang="ru-RU" sz="1600" dirty="0" err="1"/>
              <a:t>Bishop</a:t>
            </a:r>
            <a:r>
              <a:rPr lang="ru-RU" sz="1600" dirty="0"/>
              <a:t>, подходы к моделированию AI, переобучение/</a:t>
            </a:r>
            <a:r>
              <a:rPr lang="ru-RU" sz="1600" dirty="0" err="1"/>
              <a:t>кроссвалидация</a:t>
            </a:r>
            <a:r>
              <a:rPr lang="ru-RU" sz="1600" dirty="0"/>
              <a:t>, байесовские сети, </a:t>
            </a:r>
            <a:r>
              <a:rPr lang="ru-RU" sz="1600" dirty="0" err="1"/>
              <a:t>нейросети</a:t>
            </a:r>
            <a:r>
              <a:rPr lang="ru-RU" sz="1600" dirty="0"/>
              <a:t>, сети </a:t>
            </a:r>
            <a:r>
              <a:rPr lang="ru-RU" sz="1600" dirty="0" err="1"/>
              <a:t>Кохонена</a:t>
            </a:r>
            <a:r>
              <a:rPr lang="ru-RU" sz="1600" dirty="0"/>
              <a:t>, </a:t>
            </a:r>
            <a:r>
              <a:rPr lang="ru-RU" sz="1600" dirty="0" err="1"/>
              <a:t>Restricted</a:t>
            </a:r>
            <a:r>
              <a:rPr lang="ru-RU" sz="1600" dirty="0"/>
              <a:t> </a:t>
            </a:r>
            <a:r>
              <a:rPr lang="ru-RU" sz="1600" dirty="0" err="1"/>
              <a:t>Boltzmann</a:t>
            </a:r>
            <a:r>
              <a:rPr lang="ru-RU" sz="1600" dirty="0"/>
              <a:t> </a:t>
            </a:r>
            <a:r>
              <a:rPr lang="ru-RU" sz="1600" dirty="0" err="1"/>
              <a:t>machine</a:t>
            </a:r>
            <a:r>
              <a:rPr lang="ru-RU" sz="1600" dirty="0"/>
              <a:t>, градиентный спуск/</a:t>
            </a:r>
            <a:r>
              <a:rPr lang="ru-RU" sz="1600" dirty="0" err="1"/>
              <a:t>hill</a:t>
            </a:r>
            <a:r>
              <a:rPr lang="ru-RU" sz="1600" dirty="0"/>
              <a:t> </a:t>
            </a:r>
            <a:r>
              <a:rPr lang="ru-RU" sz="1600" dirty="0" err="1"/>
              <a:t>climbing</a:t>
            </a:r>
            <a:r>
              <a:rPr lang="ru-RU" sz="1600" dirty="0"/>
              <a:t>, стохастическая оптимизация (метод Монте-Карло, метод отжига, генетические алгоритмы, муравьиные алгоритмы), SVM, </a:t>
            </a:r>
            <a:r>
              <a:rPr lang="ru-RU" sz="1600" dirty="0" err="1"/>
              <a:t>gradient</a:t>
            </a:r>
            <a:r>
              <a:rPr lang="ru-RU" sz="1600" dirty="0"/>
              <a:t> </a:t>
            </a:r>
            <a:r>
              <a:rPr lang="ru-RU" sz="1600" dirty="0" err="1"/>
              <a:t>boosting</a:t>
            </a:r>
            <a:r>
              <a:rPr lang="ru-RU" sz="1600" dirty="0"/>
              <a:t>, кластерный анализ, метод главных компонент, LSH, обучение с подкреплением, MDP, </a:t>
            </a:r>
            <a:r>
              <a:rPr lang="ru-RU" sz="1600" dirty="0" err="1"/>
              <a:t>information</a:t>
            </a:r>
            <a:r>
              <a:rPr lang="ru-RU" sz="1600" dirty="0"/>
              <a:t> </a:t>
            </a:r>
            <a:r>
              <a:rPr lang="ru-RU" sz="1600" dirty="0" err="1"/>
              <a:t>retrieval</a:t>
            </a:r>
            <a:r>
              <a:rPr lang="ru-RU" sz="1600" dirty="0"/>
              <a:t>/</a:t>
            </a:r>
            <a:r>
              <a:rPr lang="ru-RU" sz="1600" dirty="0" err="1"/>
              <a:t>data</a:t>
            </a:r>
            <a:r>
              <a:rPr lang="ru-RU" sz="1600" dirty="0"/>
              <a:t> </a:t>
            </a:r>
            <a:r>
              <a:rPr lang="ru-RU" sz="1600" dirty="0" err="1"/>
              <a:t>mining</a:t>
            </a:r>
            <a:r>
              <a:rPr lang="ru-RU" sz="1600" dirty="0"/>
              <a:t>/</a:t>
            </a:r>
            <a:r>
              <a:rPr lang="ru-RU" sz="1600" dirty="0" err="1"/>
              <a:t>natural</a:t>
            </a:r>
            <a:r>
              <a:rPr lang="ru-RU" sz="1600" dirty="0"/>
              <a:t> </a:t>
            </a:r>
            <a:r>
              <a:rPr lang="ru-RU" sz="1600" dirty="0" err="1"/>
              <a:t>language</a:t>
            </a:r>
            <a:r>
              <a:rPr lang="ru-RU" sz="1600" dirty="0"/>
              <a:t> </a:t>
            </a:r>
            <a:r>
              <a:rPr lang="ru-RU" sz="1600" dirty="0" err="1"/>
              <a:t>processing</a:t>
            </a:r>
            <a:r>
              <a:rPr lang="ru-RU" sz="1600" dirty="0"/>
              <a:t>, машинное зрение, </a:t>
            </a:r>
            <a:r>
              <a:rPr lang="ru-RU" sz="1600" dirty="0" err="1"/>
              <a:t>Szeliski</a:t>
            </a:r>
            <a:r>
              <a:rPr lang="ru-RU" sz="1600" dirty="0"/>
              <a:t>, </a:t>
            </a:r>
            <a:r>
              <a:rPr lang="ru-RU" sz="1600" dirty="0" err="1"/>
              <a:t>OpenCV</a:t>
            </a:r>
            <a:r>
              <a:rPr lang="ru-RU" sz="1600" dirty="0"/>
              <a:t>, </a:t>
            </a:r>
            <a:r>
              <a:rPr lang="ru-RU" sz="1600" dirty="0" err="1"/>
              <a:t>image</a:t>
            </a:r>
            <a:r>
              <a:rPr lang="ru-RU" sz="1600" dirty="0"/>
              <a:t> </a:t>
            </a:r>
            <a:r>
              <a:rPr lang="ru-RU" sz="1600" dirty="0" err="1"/>
              <a:t>processing</a:t>
            </a:r>
            <a:r>
              <a:rPr lang="ru-RU" sz="1600" dirty="0"/>
              <a:t>, OCR, фильтры </a:t>
            </a:r>
            <a:r>
              <a:rPr lang="ru-RU" sz="1600" dirty="0" err="1"/>
              <a:t>Собеля</a:t>
            </a:r>
            <a:r>
              <a:rPr lang="ru-RU" sz="1600" dirty="0"/>
              <a:t>, каскад Хаара, </a:t>
            </a:r>
            <a:r>
              <a:rPr lang="ru-RU" sz="1600" dirty="0" err="1"/>
              <a:t>Viola-Jones</a:t>
            </a:r>
            <a:r>
              <a:rPr lang="ru-RU" sz="1600" dirty="0"/>
              <a:t> </a:t>
            </a:r>
            <a:r>
              <a:rPr lang="ru-RU" sz="1600" dirty="0" err="1"/>
              <a:t>framework</a:t>
            </a:r>
            <a:r>
              <a:rPr lang="ru-RU" sz="1600" dirty="0"/>
              <a:t>, SURF, введение в психофизиологию зрения, </a:t>
            </a:r>
            <a:r>
              <a:rPr lang="ru-RU" sz="1600" dirty="0" err="1"/>
              <a:t>IPython</a:t>
            </a:r>
            <a:r>
              <a:rPr lang="ru-RU" sz="1600" dirty="0"/>
              <a:t>/</a:t>
            </a:r>
            <a:r>
              <a:rPr lang="ru-RU" sz="1600" dirty="0" err="1"/>
              <a:t>pandas</a:t>
            </a:r>
            <a:r>
              <a:rPr lang="ru-RU" sz="1600" dirty="0"/>
              <a:t>/</a:t>
            </a:r>
            <a:r>
              <a:rPr lang="ru-RU" sz="1600" dirty="0" err="1"/>
              <a:t>scikit-learn</a:t>
            </a:r>
            <a:endParaRPr lang="ru-RU" sz="1600" dirty="0"/>
          </a:p>
          <a:p>
            <a:pPr>
              <a:buNone/>
            </a:pPr>
            <a:r>
              <a:rPr lang="ru-RU" sz="1600" dirty="0"/>
              <a:t> </a:t>
            </a:r>
          </a:p>
          <a:p>
            <a:pPr lvl="0">
              <a:buNone/>
            </a:pPr>
            <a:r>
              <a:rPr lang="ru-RU" sz="1600" b="1" dirty="0" smtClean="0"/>
              <a:t>13. Теория </a:t>
            </a:r>
            <a:r>
              <a:rPr lang="ru-RU" sz="1600" b="1" dirty="0"/>
              <a:t>информации</a:t>
            </a:r>
            <a:r>
              <a:rPr lang="ru-RU" sz="1600" dirty="0"/>
              <a:t>, сжатие, Хаффман, RLE, BWT, LZ, коды коррекции ошибок, сжатие с потерями (изображения, аудио, видео), информационная энтропия, формула Шеннона, сложность Колмогорова</a:t>
            </a:r>
          </a:p>
          <a:p>
            <a:pPr>
              <a:buNone/>
            </a:pPr>
            <a:r>
              <a:rPr lang="ru-RU" sz="1600" dirty="0"/>
              <a:t> </a:t>
            </a:r>
          </a:p>
          <a:p>
            <a:pPr lvl="0">
              <a:buNone/>
            </a:pPr>
            <a:r>
              <a:rPr lang="ru-RU" sz="1600" b="1" dirty="0" smtClean="0"/>
              <a:t>14. Криптография</a:t>
            </a:r>
            <a:r>
              <a:rPr lang="ru-RU" sz="1600" dirty="0"/>
              <a:t>, </a:t>
            </a:r>
            <a:r>
              <a:rPr lang="ru-RU" sz="1600" dirty="0" err="1"/>
              <a:t>Шнайер</a:t>
            </a:r>
            <a:r>
              <a:rPr lang="ru-RU" sz="1600" dirty="0"/>
              <a:t>/Ященко, Принцип </a:t>
            </a:r>
            <a:r>
              <a:rPr lang="ru-RU" sz="1600" dirty="0" err="1"/>
              <a:t>Керкгоффса</a:t>
            </a:r>
            <a:r>
              <a:rPr lang="ru-RU" sz="1600" dirty="0"/>
              <a:t>, симметричная (DES, AES), асимметричная (RSA), качество ГПСЧ, алгоритм </a:t>
            </a:r>
            <a:r>
              <a:rPr lang="ru-RU" sz="1600" dirty="0" err="1"/>
              <a:t>Диффи-Хеллмана</a:t>
            </a:r>
            <a:r>
              <a:rPr lang="ru-RU" sz="1600" dirty="0"/>
              <a:t>, эллиптические кривые, </a:t>
            </a:r>
            <a:r>
              <a:rPr lang="ru-RU" sz="1600" dirty="0" err="1"/>
              <a:t>хэширование</a:t>
            </a:r>
            <a:r>
              <a:rPr lang="ru-RU" sz="1600" dirty="0"/>
              <a:t> (MD5, SHA, </a:t>
            </a:r>
            <a:r>
              <a:rPr lang="ru-RU" sz="1600" dirty="0" err="1"/>
              <a:t>CRCn</a:t>
            </a:r>
            <a:r>
              <a:rPr lang="ru-RU" sz="1600" dirty="0"/>
              <a:t>), DHT, </a:t>
            </a:r>
            <a:r>
              <a:rPr lang="ru-RU" sz="1600" dirty="0" err="1"/>
              <a:t>криптостойкость</a:t>
            </a:r>
            <a:r>
              <a:rPr lang="ru-RU" sz="1600" dirty="0"/>
              <a:t>, </a:t>
            </a:r>
            <a:r>
              <a:rPr lang="ru-RU" sz="1600" dirty="0" err="1"/>
              <a:t>криптоатаки</a:t>
            </a:r>
            <a:r>
              <a:rPr lang="ru-RU" sz="1600" dirty="0"/>
              <a:t> (атака гроссмейстера), WEP/WPA/WPA2 и атаки на них, цифровая подпись и сертификаты, PKI, HTTPS/SSL, доказательство с нулевым разглашением, пороговая схема</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57166"/>
            <a:ext cx="8229600" cy="5768997"/>
          </a:xfrm>
        </p:spPr>
        <p:txBody>
          <a:bodyPr>
            <a:normAutofit/>
          </a:bodyPr>
          <a:lstStyle/>
          <a:p>
            <a:pPr lvl="0">
              <a:buNone/>
            </a:pPr>
            <a:r>
              <a:rPr lang="ru-RU" sz="1600" b="1" dirty="0" smtClean="0"/>
              <a:t>15. Математика</a:t>
            </a:r>
            <a:r>
              <a:rPr lang="ru-RU" sz="1600" dirty="0"/>
              <a:t>, </a:t>
            </a:r>
            <a:r>
              <a:rPr lang="ru-RU" sz="1600" dirty="0" err="1"/>
              <a:t>Кнут-Грэхем-Паташник</a:t>
            </a:r>
            <a:r>
              <a:rPr lang="ru-RU" sz="1600" dirty="0"/>
              <a:t>/Зорич/</a:t>
            </a:r>
            <a:r>
              <a:rPr lang="ru-RU" sz="1600" dirty="0" err="1"/>
              <a:t>Винберг</a:t>
            </a:r>
            <a:r>
              <a:rPr lang="ru-RU" sz="1600" dirty="0"/>
              <a:t>, </a:t>
            </a:r>
            <a:r>
              <a:rPr lang="ru-RU" sz="1600" dirty="0" err="1"/>
              <a:t>Spivak</a:t>
            </a:r>
            <a:r>
              <a:rPr lang="ru-RU" sz="1600" dirty="0"/>
              <a:t>/</a:t>
            </a:r>
            <a:r>
              <a:rPr lang="ru-RU" sz="1600" dirty="0" err="1"/>
              <a:t>Dummit-Foote</a:t>
            </a:r>
            <a:r>
              <a:rPr lang="ru-RU" sz="1600" dirty="0"/>
              <a:t>, </a:t>
            </a:r>
            <a:r>
              <a:rPr lang="ru-RU" sz="1600" dirty="0" err="1"/>
              <a:t>матан</a:t>
            </a:r>
            <a:r>
              <a:rPr lang="ru-RU" sz="1600" dirty="0"/>
              <a:t>, </a:t>
            </a:r>
            <a:r>
              <a:rPr lang="ru-RU" sz="1600" dirty="0" err="1"/>
              <a:t>линал</a:t>
            </a:r>
            <a:r>
              <a:rPr lang="ru-RU" sz="1600" dirty="0"/>
              <a:t>, </a:t>
            </a:r>
            <a:r>
              <a:rPr lang="ru-RU" sz="1600" dirty="0" err="1"/>
              <a:t>комплан</a:t>
            </a:r>
            <a:r>
              <a:rPr lang="ru-RU" sz="1600" dirty="0"/>
              <a:t>, </a:t>
            </a:r>
            <a:r>
              <a:rPr lang="ru-RU" sz="1600" dirty="0" err="1"/>
              <a:t>функан</a:t>
            </a:r>
            <a:r>
              <a:rPr lang="ru-RU" sz="1600" dirty="0"/>
              <a:t>, </a:t>
            </a:r>
            <a:r>
              <a:rPr lang="ru-RU" sz="1600" dirty="0" err="1"/>
              <a:t>диффгем</a:t>
            </a:r>
            <a:r>
              <a:rPr lang="ru-RU" sz="1600" dirty="0"/>
              <a:t>, теория чисел, </a:t>
            </a:r>
            <a:r>
              <a:rPr lang="ru-RU" sz="1600" dirty="0" err="1"/>
              <a:t>дифуры</a:t>
            </a:r>
            <a:r>
              <a:rPr lang="ru-RU" sz="1600" dirty="0"/>
              <a:t>/</a:t>
            </a:r>
            <a:r>
              <a:rPr lang="ru-RU" sz="1600" dirty="0" err="1"/>
              <a:t>интуры</a:t>
            </a:r>
            <a:r>
              <a:rPr lang="ru-RU" sz="1600" dirty="0"/>
              <a:t>/</a:t>
            </a:r>
            <a:r>
              <a:rPr lang="ru-RU" sz="1600" dirty="0" err="1"/>
              <a:t>урчпы</a:t>
            </a:r>
            <a:r>
              <a:rPr lang="ru-RU" sz="1600" dirty="0"/>
              <a:t>/вариационное исчисление/оптимальное управление, производящие функции, ряды, комбинаторика, </a:t>
            </a:r>
            <a:r>
              <a:rPr lang="ru-RU" sz="1600" dirty="0" err="1"/>
              <a:t>теорвер</a:t>
            </a:r>
            <a:r>
              <a:rPr lang="ru-RU" sz="1600" dirty="0"/>
              <a:t>/</a:t>
            </a:r>
            <a:r>
              <a:rPr lang="ru-RU" sz="1600" dirty="0" err="1"/>
              <a:t>матстат</a:t>
            </a:r>
            <a:r>
              <a:rPr lang="ru-RU" sz="1600" dirty="0"/>
              <a:t>/</a:t>
            </a:r>
            <a:r>
              <a:rPr lang="ru-RU" sz="1600" dirty="0" err="1"/>
              <a:t>слупы</a:t>
            </a:r>
            <a:r>
              <a:rPr lang="ru-RU" sz="1600" dirty="0"/>
              <a:t>/теория массового обслуживания, цепи Маркова, интегральные преобразования (Фурье, Лаплас, </a:t>
            </a:r>
            <a:r>
              <a:rPr lang="ru-RU" sz="1600" dirty="0" err="1"/>
              <a:t>вейвлет</a:t>
            </a:r>
            <a:r>
              <a:rPr lang="ru-RU" sz="1600" dirty="0"/>
              <a:t>), NZQRCHOS, </a:t>
            </a:r>
            <a:r>
              <a:rPr lang="ru-RU" sz="1600" dirty="0" err="1"/>
              <a:t>матпакеты</a:t>
            </a:r>
            <a:r>
              <a:rPr lang="ru-RU" sz="1600" dirty="0"/>
              <a:t> (</a:t>
            </a:r>
            <a:r>
              <a:rPr lang="ru-RU" sz="1600" dirty="0" err="1"/>
              <a:t>Mathematica</a:t>
            </a:r>
            <a:r>
              <a:rPr lang="ru-RU" sz="1600" dirty="0"/>
              <a:t>, </a:t>
            </a:r>
            <a:r>
              <a:rPr lang="ru-RU" sz="1600" dirty="0" err="1"/>
              <a:t>Maple</a:t>
            </a:r>
            <a:r>
              <a:rPr lang="ru-RU" sz="1600" dirty="0"/>
              <a:t>)</a:t>
            </a:r>
          </a:p>
          <a:p>
            <a:endParaRPr lang="ru-RU" sz="1600" dirty="0"/>
          </a:p>
          <a:p>
            <a:pPr lvl="0">
              <a:buNone/>
            </a:pPr>
            <a:r>
              <a:rPr lang="ru-RU" sz="1600" b="1" dirty="0" smtClean="0"/>
              <a:t>16. Физика</a:t>
            </a:r>
            <a:r>
              <a:rPr lang="ru-RU" sz="1600" dirty="0"/>
              <a:t>, правила Кирхгофа, закон </a:t>
            </a:r>
            <a:r>
              <a:rPr lang="ru-RU" sz="1600" dirty="0" err="1"/>
              <a:t>Джоуля-Ленца</a:t>
            </a:r>
            <a:r>
              <a:rPr lang="ru-RU" sz="1600" dirty="0"/>
              <a:t>, комплексное сопротивление, скорость и частота света, уравнения Максвелла, </a:t>
            </a:r>
            <a:r>
              <a:rPr lang="ru-RU" sz="1600" dirty="0" err="1"/>
              <a:t>лагранжиан</a:t>
            </a:r>
            <a:r>
              <a:rPr lang="ru-RU" sz="1600" dirty="0"/>
              <a:t> и гамильтониан</a:t>
            </a:r>
          </a:p>
          <a:p>
            <a:endParaRPr lang="ru-RU" sz="1600" dirty="0"/>
          </a:p>
          <a:p>
            <a:pPr lvl="0">
              <a:buNone/>
            </a:pPr>
            <a:r>
              <a:rPr lang="ru-RU" sz="1600" b="1" dirty="0" smtClean="0"/>
              <a:t>17. Химия</a:t>
            </a:r>
            <a:r>
              <a:rPr lang="ru-RU" sz="1600" dirty="0"/>
              <a:t>, стехиометрия, химия кремния :)</a:t>
            </a:r>
          </a:p>
          <a:p>
            <a:endParaRPr lang="ru-RU" sz="1600" dirty="0"/>
          </a:p>
          <a:p>
            <a:pPr lvl="0">
              <a:buNone/>
            </a:pPr>
            <a:r>
              <a:rPr lang="ru-RU" sz="1600" b="1" dirty="0" smtClean="0"/>
              <a:t>18. Архитектура </a:t>
            </a:r>
            <a:r>
              <a:rPr lang="ru-RU" sz="1600" b="1" dirty="0"/>
              <a:t>и стиль кода</a:t>
            </a:r>
            <a:r>
              <a:rPr lang="ru-RU" sz="1600" dirty="0"/>
              <a:t>, </a:t>
            </a:r>
            <a:r>
              <a:rPr lang="ru-RU" sz="1600" dirty="0" err="1"/>
              <a:t>Макконнелл</a:t>
            </a:r>
            <a:r>
              <a:rPr lang="ru-RU" sz="1600" dirty="0"/>
              <a:t>/</a:t>
            </a:r>
            <a:r>
              <a:rPr lang="ru-RU" sz="1600" dirty="0" err="1"/>
              <a:t>Фаулер</a:t>
            </a:r>
            <a:r>
              <a:rPr lang="ru-RU" sz="1600" dirty="0"/>
              <a:t>/</a:t>
            </a:r>
            <a:r>
              <a:rPr lang="ru-RU" sz="1600" dirty="0" err="1"/>
              <a:t>Лебланк</a:t>
            </a:r>
            <a:r>
              <a:rPr lang="ru-RU" sz="1600" dirty="0"/>
              <a:t>/Гамма/</a:t>
            </a:r>
            <a:r>
              <a:rPr lang="ru-RU" sz="1600" dirty="0" err="1"/>
              <a:t>Александреску-Саттер</a:t>
            </a:r>
            <a:r>
              <a:rPr lang="ru-RU" sz="1600" dirty="0"/>
              <a:t>/Буч, защитное программирование, паттерны, SOLID/GRASP/KISS DRY SPOT/YAGNI, UML, OOP (</a:t>
            </a:r>
            <a:r>
              <a:rPr lang="ru-RU" sz="1600" dirty="0" err="1"/>
              <a:t>Smalltalk</a:t>
            </a:r>
            <a:r>
              <a:rPr lang="ru-RU" sz="1600" dirty="0"/>
              <a:t>), OOD/OOA, метрики кода</a:t>
            </a:r>
          </a:p>
          <a:p>
            <a:pPr>
              <a:buNone/>
            </a:pPr>
            <a:r>
              <a:rPr lang="ru-RU" sz="1600" dirty="0"/>
              <a:t> </a:t>
            </a:r>
          </a:p>
          <a:p>
            <a:pPr lvl="0">
              <a:buNone/>
            </a:pPr>
            <a:r>
              <a:rPr lang="ru-RU" sz="1600" b="1" dirty="0" smtClean="0"/>
              <a:t>19. Методологии </a:t>
            </a:r>
            <a:r>
              <a:rPr lang="ru-RU" sz="1600" b="1" dirty="0"/>
              <a:t>разработки</a:t>
            </a:r>
            <a:r>
              <a:rPr lang="ru-RU" sz="1600" dirty="0"/>
              <a:t>, </a:t>
            </a:r>
            <a:r>
              <a:rPr lang="ru-RU" sz="1600" dirty="0" err="1"/>
              <a:t>Waterfall</a:t>
            </a:r>
            <a:r>
              <a:rPr lang="ru-RU" sz="1600" dirty="0"/>
              <a:t>/RUP/</a:t>
            </a:r>
            <a:r>
              <a:rPr lang="ru-RU" sz="1600" dirty="0" err="1"/>
              <a:t>Agile</a:t>
            </a:r>
            <a:r>
              <a:rPr lang="ru-RU" sz="1600" dirty="0"/>
              <a:t>/</a:t>
            </a:r>
            <a:r>
              <a:rPr lang="ru-RU" sz="1600" dirty="0" err="1"/>
              <a:t>Scrum</a:t>
            </a:r>
            <a:r>
              <a:rPr lang="ru-RU" sz="1600" dirty="0"/>
              <a:t>/</a:t>
            </a:r>
            <a:r>
              <a:rPr lang="ru-RU" sz="1600" dirty="0" err="1"/>
              <a:t>Kanban</a:t>
            </a:r>
            <a:r>
              <a:rPr lang="ru-RU" sz="1600" dirty="0"/>
              <a:t>/XP, TDD/BDD, </a:t>
            </a:r>
            <a:r>
              <a:rPr lang="ru-RU" sz="1600" dirty="0" smtClean="0"/>
              <a:t>CASE</a:t>
            </a:r>
          </a:p>
          <a:p>
            <a:pPr lvl="0">
              <a:buNone/>
            </a:pPr>
            <a:endParaRPr lang="ru-RU" sz="1600" dirty="0"/>
          </a:p>
          <a:p>
            <a:pPr>
              <a:buNone/>
            </a:pPr>
            <a:r>
              <a:rPr lang="ru-RU" sz="1600" b="1" dirty="0" smtClean="0"/>
              <a:t>20. Тестирование</a:t>
            </a:r>
            <a:r>
              <a:rPr lang="ru-RU" sz="1600" dirty="0"/>
              <a:t>, </a:t>
            </a:r>
            <a:r>
              <a:rPr lang="ru-RU" sz="1600" dirty="0" err="1"/>
              <a:t>юнит-тесты</a:t>
            </a:r>
            <a:r>
              <a:rPr lang="ru-RU" sz="1600" dirty="0"/>
              <a:t>, функциональное, нагрузочное, интеграционное тестирование, тестирование UI</a:t>
            </a:r>
          </a:p>
          <a:p>
            <a:pPr lvl="0">
              <a:buNone/>
            </a:pPr>
            <a:endParaRPr lang="ru-RU" sz="1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57166"/>
            <a:ext cx="8229600" cy="5768997"/>
          </a:xfrm>
        </p:spPr>
        <p:txBody>
          <a:bodyPr>
            <a:normAutofit/>
          </a:bodyPr>
          <a:lstStyle/>
          <a:p>
            <a:pPr lvl="0">
              <a:buNone/>
            </a:pPr>
            <a:r>
              <a:rPr lang="ru-RU" sz="1600" b="1" dirty="0" smtClean="0"/>
              <a:t>21. Инструментальные </a:t>
            </a:r>
            <a:r>
              <a:rPr lang="ru-RU" sz="1600" b="1" dirty="0"/>
              <a:t>средства разработки</a:t>
            </a:r>
            <a:r>
              <a:rPr lang="ru-RU" sz="1600" dirty="0"/>
              <a:t>, IDE, </a:t>
            </a:r>
            <a:r>
              <a:rPr lang="ru-RU" sz="1600" dirty="0" err="1"/>
              <a:t>IntelliSense</a:t>
            </a:r>
            <a:r>
              <a:rPr lang="ru-RU" sz="1600" dirty="0"/>
              <a:t>, отладчики (VS/</a:t>
            </a:r>
            <a:r>
              <a:rPr lang="ru-RU" sz="1600" dirty="0" err="1"/>
              <a:t>Olly</a:t>
            </a:r>
            <a:r>
              <a:rPr lang="ru-RU" sz="1600" dirty="0"/>
              <a:t>/</a:t>
            </a:r>
            <a:r>
              <a:rPr lang="ru-RU" sz="1600" dirty="0" err="1"/>
              <a:t>WinDbg</a:t>
            </a:r>
            <a:r>
              <a:rPr lang="ru-RU" sz="1600" dirty="0"/>
              <a:t>/</a:t>
            </a:r>
            <a:r>
              <a:rPr lang="ru-RU" sz="1600" dirty="0" err="1"/>
              <a:t>kdb</a:t>
            </a:r>
            <a:r>
              <a:rPr lang="ru-RU" sz="1600" dirty="0"/>
              <a:t>/</a:t>
            </a:r>
            <a:r>
              <a:rPr lang="ru-RU" sz="1600" dirty="0" err="1"/>
              <a:t>gdb</a:t>
            </a:r>
            <a:r>
              <a:rPr lang="ru-RU" sz="1600" dirty="0"/>
              <a:t>) и </a:t>
            </a:r>
            <a:r>
              <a:rPr lang="ru-RU" sz="1600" dirty="0" err="1"/>
              <a:t>трейсеры</a:t>
            </a:r>
            <a:r>
              <a:rPr lang="ru-RU" sz="1600" dirty="0"/>
              <a:t> (</a:t>
            </a:r>
            <a:r>
              <a:rPr lang="ru-RU" sz="1600" dirty="0" err="1"/>
              <a:t>strace</a:t>
            </a:r>
            <a:r>
              <a:rPr lang="ru-RU" sz="1600" dirty="0"/>
              <a:t>/</a:t>
            </a:r>
            <a:r>
              <a:rPr lang="ru-RU" sz="1600" dirty="0" err="1"/>
              <a:t>ltrace</a:t>
            </a:r>
            <a:r>
              <a:rPr lang="ru-RU" sz="1600" dirty="0"/>
              <a:t>), DWARF </a:t>
            </a:r>
            <a:r>
              <a:rPr lang="ru-RU" sz="1600" dirty="0" err="1"/>
              <a:t>debug</a:t>
            </a:r>
            <a:r>
              <a:rPr lang="ru-RU" sz="1600" dirty="0"/>
              <a:t> </a:t>
            </a:r>
            <a:r>
              <a:rPr lang="ru-RU" sz="1600" dirty="0" err="1"/>
              <a:t>information</a:t>
            </a:r>
            <a:r>
              <a:rPr lang="ru-RU" sz="1600" dirty="0"/>
              <a:t> </a:t>
            </a:r>
            <a:r>
              <a:rPr lang="ru-RU" sz="1600" dirty="0" err="1"/>
              <a:t>format</a:t>
            </a:r>
            <a:r>
              <a:rPr lang="ru-RU" sz="1600" dirty="0"/>
              <a:t>, дизассемблеры и </a:t>
            </a:r>
            <a:r>
              <a:rPr lang="ru-RU" sz="1600" dirty="0" err="1"/>
              <a:t>декомпиляторы</a:t>
            </a:r>
            <a:r>
              <a:rPr lang="ru-RU" sz="1600" dirty="0"/>
              <a:t> (IDA/</a:t>
            </a:r>
            <a:r>
              <a:rPr lang="ru-RU" sz="1600" dirty="0" err="1"/>
              <a:t>HexRays</a:t>
            </a:r>
            <a:r>
              <a:rPr lang="ru-RU" sz="1600" dirty="0"/>
              <a:t>/</a:t>
            </a:r>
            <a:r>
              <a:rPr lang="ru-RU" sz="1600" dirty="0" err="1"/>
              <a:t>Reflector</a:t>
            </a:r>
            <a:r>
              <a:rPr lang="ru-RU" sz="1600" dirty="0"/>
              <a:t>), системы контроля версий (SVN, GIT), </a:t>
            </a:r>
            <a:r>
              <a:rPr lang="ru-RU" sz="1600" dirty="0" err="1"/>
              <a:t>merge</a:t>
            </a:r>
            <a:r>
              <a:rPr lang="ru-RU" sz="1600" dirty="0"/>
              <a:t>/</a:t>
            </a:r>
            <a:r>
              <a:rPr lang="ru-RU" sz="1600" dirty="0" err="1"/>
              <a:t>branch</a:t>
            </a:r>
            <a:r>
              <a:rPr lang="ru-RU" sz="1600" dirty="0"/>
              <a:t>/</a:t>
            </a:r>
            <a:r>
              <a:rPr lang="ru-RU" sz="1600" dirty="0" err="1"/>
              <a:t>trunk</a:t>
            </a:r>
            <a:r>
              <a:rPr lang="ru-RU" sz="1600" dirty="0"/>
              <a:t>, системы именования файлов и </a:t>
            </a:r>
            <a:r>
              <a:rPr lang="ru-RU" sz="1600" dirty="0" err="1"/>
              <a:t>бранчей</a:t>
            </a:r>
            <a:r>
              <a:rPr lang="ru-RU" sz="1600" dirty="0"/>
              <a:t>, </a:t>
            </a:r>
            <a:r>
              <a:rPr lang="ru-RU" sz="1600" dirty="0" err="1"/>
              <a:t>continuous</a:t>
            </a:r>
            <a:r>
              <a:rPr lang="ru-RU" sz="1600" dirty="0"/>
              <a:t> </a:t>
            </a:r>
            <a:r>
              <a:rPr lang="ru-RU" sz="1600" dirty="0" err="1"/>
              <a:t>integration</a:t>
            </a:r>
            <a:r>
              <a:rPr lang="ru-RU" sz="1600" dirty="0"/>
              <a:t>, </a:t>
            </a:r>
            <a:r>
              <a:rPr lang="ru-RU" sz="1600" dirty="0" err="1"/>
              <a:t>ant</a:t>
            </a:r>
            <a:r>
              <a:rPr lang="ru-RU" sz="1600" dirty="0"/>
              <a:t>, </a:t>
            </a:r>
            <a:r>
              <a:rPr lang="ru-RU" sz="1600" dirty="0" err="1"/>
              <a:t>code</a:t>
            </a:r>
            <a:r>
              <a:rPr lang="ru-RU" sz="1600" dirty="0"/>
              <a:t> </a:t>
            </a:r>
            <a:r>
              <a:rPr lang="ru-RU" sz="1600" dirty="0" err="1"/>
              <a:t>coverage</a:t>
            </a:r>
            <a:r>
              <a:rPr lang="ru-RU" sz="1600" dirty="0"/>
              <a:t>, статический анализ (</a:t>
            </a:r>
            <a:r>
              <a:rPr lang="ru-RU" sz="1600" dirty="0" err="1"/>
              <a:t>lint</a:t>
            </a:r>
            <a:r>
              <a:rPr lang="ru-RU" sz="1600" dirty="0"/>
              <a:t>, </a:t>
            </a:r>
            <a:r>
              <a:rPr lang="ru-RU" sz="1600" dirty="0" err="1"/>
              <a:t>cppcheck</a:t>
            </a:r>
            <a:r>
              <a:rPr lang="ru-RU" sz="1600" dirty="0"/>
              <a:t>), динамический анализ (</a:t>
            </a:r>
            <a:r>
              <a:rPr lang="ru-RU" sz="1600" dirty="0" err="1"/>
              <a:t>valgrind</a:t>
            </a:r>
            <a:r>
              <a:rPr lang="ru-RU" sz="1600" dirty="0"/>
              <a:t>, </a:t>
            </a:r>
            <a:r>
              <a:rPr lang="ru-RU" sz="1600" dirty="0" err="1"/>
              <a:t>фаззинг</a:t>
            </a:r>
            <a:r>
              <a:rPr lang="ru-RU" sz="1600" dirty="0"/>
              <a:t>), верификация и </a:t>
            </a:r>
            <a:r>
              <a:rPr lang="ru-RU" sz="1600" dirty="0" err="1"/>
              <a:t>валидация</a:t>
            </a:r>
            <a:r>
              <a:rPr lang="ru-RU" sz="1600" dirty="0"/>
              <a:t> ПО (</a:t>
            </a:r>
            <a:r>
              <a:rPr lang="ru-RU" sz="1600" dirty="0" err="1"/>
              <a:t>Frama-C</a:t>
            </a:r>
            <a:r>
              <a:rPr lang="ru-RU" sz="1600" dirty="0"/>
              <a:t>, RAISE (RSL), </a:t>
            </a:r>
            <a:r>
              <a:rPr lang="ru-RU" sz="1600" dirty="0" err="1"/>
              <a:t>Coq</a:t>
            </a:r>
            <a:r>
              <a:rPr lang="ru-RU" sz="1600" dirty="0"/>
              <a:t>), </a:t>
            </a:r>
            <a:r>
              <a:rPr lang="ru-RU" sz="1600" dirty="0" err="1"/>
              <a:t>профайлинг</a:t>
            </a:r>
            <a:r>
              <a:rPr lang="ru-RU" sz="1600" dirty="0"/>
              <a:t>, </a:t>
            </a:r>
            <a:r>
              <a:rPr lang="ru-RU" sz="1600" dirty="0" err="1"/>
              <a:t>багтрекеры</a:t>
            </a:r>
            <a:r>
              <a:rPr lang="ru-RU" sz="1600" dirty="0"/>
              <a:t>, документирование кода, системы сборки (</a:t>
            </a:r>
            <a:r>
              <a:rPr lang="ru-RU" sz="1600" dirty="0" err="1"/>
              <a:t>CMake</a:t>
            </a:r>
            <a:r>
              <a:rPr lang="ru-RU" sz="1600" dirty="0"/>
              <a:t>), пакетные менеджеры (</a:t>
            </a:r>
            <a:r>
              <a:rPr lang="ru-RU" sz="1600" dirty="0" err="1"/>
              <a:t>NuGet</a:t>
            </a:r>
            <a:r>
              <a:rPr lang="ru-RU" sz="1600" dirty="0"/>
              <a:t>)</a:t>
            </a:r>
          </a:p>
          <a:p>
            <a:pPr>
              <a:buNone/>
            </a:pPr>
            <a:r>
              <a:rPr lang="ru-RU" sz="1600" dirty="0"/>
              <a:t> </a:t>
            </a:r>
          </a:p>
          <a:p>
            <a:pPr lvl="0">
              <a:buNone/>
            </a:pPr>
            <a:r>
              <a:rPr lang="ru-RU" sz="1600" b="1" dirty="0" smtClean="0"/>
              <a:t>22. Фреймворки</a:t>
            </a:r>
            <a:r>
              <a:rPr lang="ru-RU" sz="1600" dirty="0"/>
              <a:t>, </a:t>
            </a:r>
            <a:r>
              <a:rPr lang="ru-RU" sz="1600" dirty="0" err="1"/>
              <a:t>Qt</a:t>
            </a:r>
            <a:r>
              <a:rPr lang="ru-RU" sz="1600" dirty="0"/>
              <a:t>, </a:t>
            </a:r>
            <a:r>
              <a:rPr lang="ru-RU" sz="1600" dirty="0" err="1"/>
              <a:t>moc</a:t>
            </a:r>
            <a:r>
              <a:rPr lang="ru-RU" sz="1600" dirty="0"/>
              <a:t> и метаинформация, концепция слот-сигнал, </a:t>
            </a:r>
            <a:r>
              <a:rPr lang="ru-RU" sz="1600" dirty="0" err="1"/>
              <a:t>Саммерфилд-Бланшет</a:t>
            </a:r>
            <a:r>
              <a:rPr lang="ru-RU" sz="1600" dirty="0"/>
              <a:t>/Шлее, </a:t>
            </a:r>
            <a:r>
              <a:rPr lang="ru-RU" sz="1600" dirty="0" err="1"/>
              <a:t>PoCo</a:t>
            </a:r>
            <a:r>
              <a:rPr lang="ru-RU" sz="1600" dirty="0"/>
              <a:t>, промышленные библиотеки: GMP, i18n, </a:t>
            </a:r>
            <a:r>
              <a:rPr lang="ru-RU" sz="1600" dirty="0" err="1"/>
              <a:t>lapack</a:t>
            </a:r>
            <a:r>
              <a:rPr lang="ru-RU" sz="1600" dirty="0"/>
              <a:t>, </a:t>
            </a:r>
            <a:r>
              <a:rPr lang="ru-RU" sz="1600" dirty="0" err="1"/>
              <a:t>fftw</a:t>
            </a:r>
            <a:r>
              <a:rPr lang="ru-RU" sz="1600" dirty="0"/>
              <a:t>, </a:t>
            </a:r>
            <a:r>
              <a:rPr lang="ru-RU" sz="1600" dirty="0" err="1"/>
              <a:t>pcre</a:t>
            </a:r>
            <a:endParaRPr lang="ru-RU" sz="1600" dirty="0"/>
          </a:p>
          <a:p>
            <a:pPr>
              <a:buNone/>
            </a:pPr>
            <a:r>
              <a:rPr lang="ru-RU" sz="1600" dirty="0"/>
              <a:t> </a:t>
            </a:r>
          </a:p>
          <a:p>
            <a:pPr lvl="0">
              <a:buNone/>
            </a:pPr>
            <a:r>
              <a:rPr lang="ru-RU" sz="1600" b="1" dirty="0" smtClean="0"/>
              <a:t>23. Операционные </a:t>
            </a:r>
            <a:r>
              <a:rPr lang="ru-RU" sz="1600" b="1" dirty="0"/>
              <a:t>системы</a:t>
            </a:r>
            <a:r>
              <a:rPr lang="ru-RU" sz="1600" dirty="0"/>
              <a:t>, </a:t>
            </a:r>
            <a:r>
              <a:rPr lang="ru-RU" sz="1600" dirty="0" err="1"/>
              <a:t>Silberschatz</a:t>
            </a:r>
            <a:r>
              <a:rPr lang="ru-RU" sz="1600" dirty="0"/>
              <a:t>/Рихтер/</a:t>
            </a:r>
            <a:r>
              <a:rPr lang="ru-RU" sz="1600" dirty="0" err="1"/>
              <a:t>Соломон-Руссинович</a:t>
            </a:r>
            <a:r>
              <a:rPr lang="ru-RU" sz="1600" dirty="0"/>
              <a:t>/</a:t>
            </a:r>
            <a:r>
              <a:rPr lang="ru-RU" sz="1600" dirty="0" err="1"/>
              <a:t>Робачевский</a:t>
            </a:r>
            <a:r>
              <a:rPr lang="ru-RU" sz="1600" dirty="0"/>
              <a:t>/</a:t>
            </a:r>
            <a:r>
              <a:rPr lang="ru-RU" sz="1600" dirty="0" err="1"/>
              <a:t>Вахалия</a:t>
            </a:r>
            <a:r>
              <a:rPr lang="ru-RU" sz="1600" dirty="0"/>
              <a:t>/</a:t>
            </a:r>
            <a:r>
              <a:rPr lang="ru-RU" sz="1600" dirty="0" err="1"/>
              <a:t>Стивенс</a:t>
            </a:r>
            <a:r>
              <a:rPr lang="ru-RU" sz="1600" dirty="0"/>
              <a:t>/</a:t>
            </a:r>
            <a:r>
              <a:rPr lang="ru-RU" sz="1600" dirty="0" err="1"/>
              <a:t>Love</a:t>
            </a:r>
            <a:r>
              <a:rPr lang="ru-RU" sz="1600" dirty="0"/>
              <a:t>/</a:t>
            </a:r>
            <a:r>
              <a:rPr lang="ru-RU" sz="1600" dirty="0" err="1"/>
              <a:t>Linux</a:t>
            </a:r>
            <a:r>
              <a:rPr lang="ru-RU" sz="1600" dirty="0"/>
              <a:t> </a:t>
            </a:r>
            <a:r>
              <a:rPr lang="ru-RU" sz="1600" dirty="0" err="1"/>
              <a:t>Kernel</a:t>
            </a:r>
            <a:r>
              <a:rPr lang="ru-RU" sz="1600" dirty="0"/>
              <a:t> </a:t>
            </a:r>
            <a:r>
              <a:rPr lang="ru-RU" sz="1600" dirty="0" err="1"/>
              <a:t>Internals</a:t>
            </a:r>
            <a:r>
              <a:rPr lang="ru-RU" sz="1600" dirty="0"/>
              <a:t>, менеджер памяти, менеджер кучи и ее устройство (LAL/LFH/</a:t>
            </a:r>
            <a:r>
              <a:rPr lang="ru-RU" sz="1600" dirty="0" err="1"/>
              <a:t>slab</a:t>
            </a:r>
            <a:r>
              <a:rPr lang="ru-RU" sz="1600" dirty="0"/>
              <a:t>), менеджер устройств, менеджер процессов, </a:t>
            </a:r>
            <a:r>
              <a:rPr lang="ru-RU" sz="1600" dirty="0" err="1"/>
              <a:t>context</a:t>
            </a:r>
            <a:r>
              <a:rPr lang="ru-RU" sz="1600" dirty="0"/>
              <a:t> </a:t>
            </a:r>
            <a:r>
              <a:rPr lang="ru-RU" sz="1600" dirty="0" err="1"/>
              <a:t>switch</a:t>
            </a:r>
            <a:r>
              <a:rPr lang="ru-RU" sz="1600" dirty="0"/>
              <a:t>, реальный и защищенный режим, исполнимые файлы (PE/ELF/</a:t>
            </a:r>
            <a:r>
              <a:rPr lang="ru-RU" sz="1600" dirty="0" err="1"/>
              <a:t>Mach</a:t>
            </a:r>
            <a:r>
              <a:rPr lang="ru-RU" sz="1600" dirty="0"/>
              <a:t>), объекты ядра, отладочные механизмы (</a:t>
            </a:r>
            <a:r>
              <a:rPr lang="ru-RU" sz="1600" dirty="0" err="1"/>
              <a:t>strace</a:t>
            </a:r>
            <a:r>
              <a:rPr lang="ru-RU" sz="1600" dirty="0"/>
              <a:t>/</a:t>
            </a:r>
            <a:r>
              <a:rPr lang="ru-RU" sz="1600" dirty="0" err="1"/>
              <a:t>ptrace</a:t>
            </a:r>
            <a:r>
              <a:rPr lang="ru-RU" sz="1600" dirty="0"/>
              <a:t>/</a:t>
            </a:r>
            <a:r>
              <a:rPr lang="ru-RU" sz="1600" dirty="0" err="1"/>
              <a:t>dtrace</a:t>
            </a:r>
            <a:r>
              <a:rPr lang="ru-RU" sz="1600" dirty="0"/>
              <a:t>/</a:t>
            </a:r>
            <a:r>
              <a:rPr lang="ru-RU" sz="1600" dirty="0" err="1"/>
              <a:t>pydbg</a:t>
            </a:r>
            <a:r>
              <a:rPr lang="ru-RU" sz="1600" dirty="0"/>
              <a:t>, </a:t>
            </a:r>
            <a:r>
              <a:rPr lang="ru-RU" sz="1600" dirty="0" err="1"/>
              <a:t>Debug</a:t>
            </a:r>
            <a:r>
              <a:rPr lang="ru-RU" sz="1600" dirty="0"/>
              <a:t> API) и </a:t>
            </a:r>
            <a:r>
              <a:rPr lang="ru-RU" sz="1600" dirty="0" err="1"/>
              <a:t>минидампы</a:t>
            </a:r>
            <a:r>
              <a:rPr lang="ru-RU" sz="1600" dirty="0"/>
              <a:t>, </a:t>
            </a:r>
            <a:r>
              <a:rPr lang="ru-RU" sz="1600" dirty="0" err="1"/>
              <a:t>bash</a:t>
            </a:r>
            <a:r>
              <a:rPr lang="ru-RU" sz="1600" dirty="0"/>
              <a:t>, сетевой стек и высокопроизводительные сервера, </a:t>
            </a:r>
            <a:r>
              <a:rPr lang="ru-RU" sz="1600" dirty="0" err="1"/>
              <a:t>netgraph</a:t>
            </a:r>
            <a:r>
              <a:rPr lang="ru-RU" sz="1600" dirty="0"/>
              <a:t>, CR0, IPC, оконная подсистема, система безопасности: ACE/ACL и права доступа, технологии виртуализации, RTOS (QNX), программирование драйверов, IRQL, IRP, файловые системы, </a:t>
            </a:r>
            <a:r>
              <a:rPr lang="ru-RU" sz="1600" dirty="0" err="1"/>
              <a:t>BigTable</a:t>
            </a:r>
            <a:r>
              <a:rPr lang="ru-RU" sz="1600" dirty="0"/>
              <a:t>, NDIS/</a:t>
            </a:r>
            <a:r>
              <a:rPr lang="ru-RU" sz="1600" dirty="0" err="1"/>
              <a:t>miniport</a:t>
            </a:r>
            <a:r>
              <a:rPr lang="ru-RU" sz="1600" dirty="0"/>
              <a:t>/FS </a:t>
            </a:r>
            <a:r>
              <a:rPr lang="ru-RU" sz="1600" dirty="0" err="1"/>
              <a:t>drivers</a:t>
            </a:r>
            <a:r>
              <a:rPr lang="ru-RU" sz="1600" dirty="0"/>
              <a:t>/</a:t>
            </a:r>
            <a:r>
              <a:rPr lang="ru-RU" sz="1600" dirty="0" err="1"/>
              <a:t>filter</a:t>
            </a:r>
            <a:r>
              <a:rPr lang="ru-RU" sz="1600" dirty="0"/>
              <a:t> </a:t>
            </a:r>
            <a:r>
              <a:rPr lang="ru-RU" sz="1600" dirty="0" err="1"/>
              <a:t>driver</a:t>
            </a:r>
            <a:r>
              <a:rPr lang="ru-RU" sz="1600" dirty="0"/>
              <a:t>, </a:t>
            </a:r>
            <a:r>
              <a:rPr lang="ru-RU" sz="1600" dirty="0" err="1"/>
              <a:t>Mm</a:t>
            </a:r>
            <a:r>
              <a:rPr lang="ru-RU" sz="1600" dirty="0"/>
              <a:t>-, </a:t>
            </a:r>
            <a:r>
              <a:rPr lang="ru-RU" sz="1600" dirty="0" err="1"/>
              <a:t>Io</a:t>
            </a:r>
            <a:r>
              <a:rPr lang="ru-RU" sz="1600" dirty="0"/>
              <a:t>-, Ldr-функции, DKOM и </a:t>
            </a:r>
            <a:r>
              <a:rPr lang="ru-RU" sz="1600" dirty="0" err="1"/>
              <a:t>руткиты</a:t>
            </a:r>
            <a:r>
              <a:rPr lang="ru-RU" sz="1600" dirty="0"/>
              <a:t>, GDT/IDT/SDT, ядра </a:t>
            </a:r>
            <a:r>
              <a:rPr lang="ru-RU" sz="1600" dirty="0" err="1"/>
              <a:t>Windows</a:t>
            </a:r>
            <a:r>
              <a:rPr lang="ru-RU" sz="1600" dirty="0"/>
              <a:t>/</a:t>
            </a:r>
            <a:r>
              <a:rPr lang="ru-RU" sz="1600" dirty="0" err="1"/>
              <a:t>Linux</a:t>
            </a:r>
            <a:r>
              <a:rPr lang="ru-RU" sz="1600" dirty="0"/>
              <a:t>/BSD, POSIX</a:t>
            </a:r>
          </a:p>
          <a:p>
            <a:pPr lvl="0">
              <a:buNone/>
            </a:pPr>
            <a:endParaRPr lang="ru-RU" sz="16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57166"/>
            <a:ext cx="8229600" cy="5768997"/>
          </a:xfrm>
        </p:spPr>
        <p:txBody>
          <a:bodyPr>
            <a:normAutofit/>
          </a:bodyPr>
          <a:lstStyle/>
          <a:p>
            <a:pPr lvl="0">
              <a:buNone/>
            </a:pPr>
            <a:r>
              <a:rPr lang="ru-RU" sz="1600" b="1" dirty="0" smtClean="0"/>
              <a:t>24. Компонентно-ориентированные </a:t>
            </a:r>
            <a:r>
              <a:rPr lang="ru-RU" sz="1600" b="1" dirty="0"/>
              <a:t>модели</a:t>
            </a:r>
            <a:r>
              <a:rPr lang="ru-RU" sz="1600" dirty="0"/>
              <a:t>, </a:t>
            </a:r>
            <a:r>
              <a:rPr lang="ru-RU" sz="1600" dirty="0" err="1"/>
              <a:t>Роджерсон</a:t>
            </a:r>
            <a:r>
              <a:rPr lang="ru-RU" sz="1600" dirty="0"/>
              <a:t>/</a:t>
            </a:r>
            <a:r>
              <a:rPr lang="ru-RU" sz="1600" dirty="0" err="1"/>
              <a:t>Таварес</a:t>
            </a:r>
            <a:r>
              <a:rPr lang="ru-RU" sz="1600" dirty="0"/>
              <a:t>, COM/OLE/</a:t>
            </a:r>
            <a:r>
              <a:rPr lang="ru-RU" sz="1600" dirty="0" err="1"/>
              <a:t>ActiveX</a:t>
            </a:r>
            <a:r>
              <a:rPr lang="ru-RU" sz="1600" dirty="0"/>
              <a:t>/COM+/DCOM RPC, ATL, </a:t>
            </a:r>
            <a:r>
              <a:rPr lang="ru-RU" sz="1600" dirty="0" err="1"/>
              <a:t>апартменты</a:t>
            </a:r>
            <a:r>
              <a:rPr lang="ru-RU" sz="1600" dirty="0"/>
              <a:t>, </a:t>
            </a:r>
            <a:r>
              <a:rPr lang="ru-RU" sz="1600" dirty="0" err="1"/>
              <a:t>моникеры</a:t>
            </a:r>
            <a:r>
              <a:rPr lang="ru-RU" sz="1600" dirty="0"/>
              <a:t>, MIDL, XPCOM, CORBA, TAO, </a:t>
            </a:r>
            <a:r>
              <a:rPr lang="ru-RU" sz="1600" dirty="0" err="1"/>
              <a:t>D-Bus</a:t>
            </a:r>
            <a:endParaRPr lang="ru-RU" sz="1600" dirty="0"/>
          </a:p>
          <a:p>
            <a:pPr>
              <a:buNone/>
            </a:pPr>
            <a:r>
              <a:rPr lang="ru-RU" sz="1600" dirty="0"/>
              <a:t> </a:t>
            </a:r>
          </a:p>
          <a:p>
            <a:pPr lvl="0">
              <a:buNone/>
            </a:pPr>
            <a:r>
              <a:rPr lang="ru-RU" sz="1600" b="1" dirty="0" smtClean="0"/>
              <a:t>25. Сеть</a:t>
            </a:r>
            <a:r>
              <a:rPr lang="ru-RU" sz="1600" dirty="0"/>
              <a:t>, </a:t>
            </a:r>
            <a:r>
              <a:rPr lang="ru-RU" sz="1600" dirty="0" err="1"/>
              <a:t>Стивенс</a:t>
            </a:r>
            <a:r>
              <a:rPr lang="ru-RU" sz="1600" dirty="0"/>
              <a:t>, OSI </a:t>
            </a:r>
            <a:r>
              <a:rPr lang="ru-RU" sz="1600" dirty="0" err="1"/>
              <a:t>model</a:t>
            </a:r>
            <a:r>
              <a:rPr lang="ru-RU" sz="1600" dirty="0"/>
              <a:t>/</a:t>
            </a:r>
            <a:r>
              <a:rPr lang="ru-RU" sz="1600" dirty="0" err="1"/>
              <a:t>Internet</a:t>
            </a:r>
            <a:r>
              <a:rPr lang="ru-RU" sz="1600" dirty="0"/>
              <a:t> </a:t>
            </a:r>
            <a:r>
              <a:rPr lang="ru-RU" sz="1600" dirty="0" err="1"/>
              <a:t>model</a:t>
            </a:r>
            <a:r>
              <a:rPr lang="ru-RU" sz="1600" dirty="0"/>
              <a:t>, </a:t>
            </a:r>
            <a:r>
              <a:rPr lang="ru-RU" sz="1600" dirty="0" err="1"/>
              <a:t>Ethernet</a:t>
            </a:r>
            <a:r>
              <a:rPr lang="ru-RU" sz="1600" dirty="0"/>
              <a:t>, TCP/IP, TCP </a:t>
            </a:r>
            <a:r>
              <a:rPr lang="ru-RU" sz="1600" dirty="0" err="1"/>
              <a:t>window</a:t>
            </a:r>
            <a:r>
              <a:rPr lang="ru-RU" sz="1600" dirty="0"/>
              <a:t>, алгоритм </a:t>
            </a:r>
            <a:r>
              <a:rPr lang="ru-RU" sz="1600" dirty="0" err="1"/>
              <a:t>Нейгла</a:t>
            </a:r>
            <a:r>
              <a:rPr lang="ru-RU" sz="1600" dirty="0"/>
              <a:t>, </a:t>
            </a:r>
            <a:r>
              <a:rPr lang="ru-RU" sz="1600" dirty="0" err="1"/>
              <a:t>сокеты</a:t>
            </a:r>
            <a:r>
              <a:rPr lang="ru-RU" sz="1600" dirty="0"/>
              <a:t>, </a:t>
            </a:r>
            <a:r>
              <a:rPr lang="ru-RU" sz="1600" dirty="0" err="1"/>
              <a:t>Protocol</a:t>
            </a:r>
            <a:r>
              <a:rPr lang="ru-RU" sz="1600" dirty="0"/>
              <a:t> </a:t>
            </a:r>
            <a:r>
              <a:rPr lang="ru-RU" sz="1600" dirty="0" err="1"/>
              <a:t>buffers</a:t>
            </a:r>
            <a:r>
              <a:rPr lang="ru-RU" sz="1600" dirty="0"/>
              <a:t>/</a:t>
            </a:r>
            <a:r>
              <a:rPr lang="ru-RU" sz="1600" dirty="0" err="1"/>
              <a:t>Thrift</a:t>
            </a:r>
            <a:r>
              <a:rPr lang="ru-RU" sz="1600" dirty="0"/>
              <a:t>/</a:t>
            </a:r>
            <a:r>
              <a:rPr lang="ru-RU" sz="1600" dirty="0" err="1"/>
              <a:t>Avro</a:t>
            </a:r>
            <a:r>
              <a:rPr lang="ru-RU" sz="1600" dirty="0"/>
              <a:t>/ASN.1, AMQP, ICMP, </a:t>
            </a:r>
            <a:r>
              <a:rPr lang="ru-RU" sz="1600" dirty="0" err="1"/>
              <a:t>роутинг</a:t>
            </a:r>
            <a:r>
              <a:rPr lang="ru-RU" sz="1600" dirty="0"/>
              <a:t>/BGP/OSPF, ARP, атака </a:t>
            </a:r>
            <a:r>
              <a:rPr lang="ru-RU" sz="1600" dirty="0" err="1"/>
              <a:t>Митника</a:t>
            </a:r>
            <a:r>
              <a:rPr lang="ru-RU" sz="1600" dirty="0"/>
              <a:t>, </a:t>
            </a:r>
            <a:r>
              <a:rPr lang="ru-RU" sz="1600" dirty="0" err="1"/>
              <a:t>syn</a:t>
            </a:r>
            <a:r>
              <a:rPr lang="ru-RU" sz="1600" dirty="0"/>
              <a:t> </a:t>
            </a:r>
            <a:r>
              <a:rPr lang="ru-RU" sz="1600" dirty="0" err="1"/>
              <a:t>flood</a:t>
            </a:r>
            <a:r>
              <a:rPr lang="ru-RU" sz="1600" dirty="0"/>
              <a:t>, HTTP/FTP, P2P/DHT, DHCP, SMB/NBNS, IRC/XMPP, POP3/SMTP/ESMTP/IMAP, DNS, </a:t>
            </a:r>
            <a:r>
              <a:rPr lang="ru-RU" sz="1600" dirty="0" err="1"/>
              <a:t>WiFi</a:t>
            </a:r>
            <a:r>
              <a:rPr lang="ru-RU" sz="1600" dirty="0"/>
              <a:t>/</a:t>
            </a:r>
            <a:r>
              <a:rPr lang="ru-RU" sz="1600" dirty="0" err="1"/>
              <a:t>WiMax</a:t>
            </a:r>
            <a:r>
              <a:rPr lang="ru-RU" sz="1600" dirty="0"/>
              <a:t>/GSM/CDMA/EDGE/</a:t>
            </a:r>
            <a:r>
              <a:rPr lang="ru-RU" sz="1600" dirty="0" err="1"/>
              <a:t>Bluetooth</a:t>
            </a:r>
            <a:r>
              <a:rPr lang="ru-RU" sz="1600" dirty="0"/>
              <a:t>/GPS, ACE, </a:t>
            </a:r>
            <a:r>
              <a:rPr lang="ru-RU" sz="1600" dirty="0" err="1"/>
              <a:t>Wireshark</a:t>
            </a:r>
            <a:endParaRPr lang="ru-RU" sz="1600" dirty="0"/>
          </a:p>
          <a:p>
            <a:pPr>
              <a:buNone/>
            </a:pPr>
            <a:r>
              <a:rPr lang="ru-RU" sz="1600" dirty="0"/>
              <a:t> </a:t>
            </a:r>
          </a:p>
          <a:p>
            <a:pPr lvl="0">
              <a:buNone/>
            </a:pPr>
            <a:r>
              <a:rPr lang="ru-RU" sz="1600" b="1" dirty="0" smtClean="0"/>
              <a:t>26. Графика </a:t>
            </a:r>
            <a:r>
              <a:rPr lang="ru-RU" sz="1600" b="1" dirty="0"/>
              <a:t>и GPGPU</a:t>
            </a:r>
            <a:r>
              <a:rPr lang="ru-RU" sz="1600" dirty="0"/>
              <a:t>, алгоритм </a:t>
            </a:r>
            <a:r>
              <a:rPr lang="ru-RU" sz="1600" dirty="0" err="1"/>
              <a:t>Брезенхема</a:t>
            </a:r>
            <a:r>
              <a:rPr lang="ru-RU" sz="1600" dirty="0"/>
              <a:t>, цветовые модели, трассировка лучей </a:t>
            </a:r>
            <a:r>
              <a:rPr lang="ru-RU" sz="1600" dirty="0" err="1"/>
              <a:t>vs</a:t>
            </a:r>
            <a:r>
              <a:rPr lang="ru-RU" sz="1600" dirty="0"/>
              <a:t> полигональная графика, </a:t>
            </a:r>
            <a:r>
              <a:rPr lang="ru-RU" sz="1600" dirty="0" err="1"/>
              <a:t>OpenGL</a:t>
            </a:r>
            <a:r>
              <a:rPr lang="ru-RU" sz="1600" dirty="0"/>
              <a:t>/GLSL/</a:t>
            </a:r>
            <a:r>
              <a:rPr lang="ru-RU" sz="1600" dirty="0" err="1"/>
              <a:t>Open</a:t>
            </a:r>
            <a:r>
              <a:rPr lang="ru-RU" sz="1600" dirty="0"/>
              <a:t> </a:t>
            </a:r>
            <a:r>
              <a:rPr lang="ru-RU" sz="1600" dirty="0" err="1"/>
              <a:t>Inventor</a:t>
            </a:r>
            <a:r>
              <a:rPr lang="ru-RU" sz="1600" dirty="0"/>
              <a:t>, </a:t>
            </a:r>
            <a:r>
              <a:rPr lang="ru-RU" sz="1600" dirty="0" err="1"/>
              <a:t>DirectX</a:t>
            </a:r>
            <a:r>
              <a:rPr lang="ru-RU" sz="1600" dirty="0"/>
              <a:t>/</a:t>
            </a:r>
            <a:r>
              <a:rPr lang="ru-RU" sz="1600" dirty="0" err="1"/>
              <a:t>DirectShow</a:t>
            </a:r>
            <a:r>
              <a:rPr lang="ru-RU" sz="1600" dirty="0"/>
              <a:t>/</a:t>
            </a:r>
            <a:r>
              <a:rPr lang="ru-RU" sz="1600" dirty="0" err="1"/>
              <a:t>DirectAudio</a:t>
            </a:r>
            <a:r>
              <a:rPr lang="ru-RU" sz="1600" dirty="0"/>
              <a:t>/HLSL, </a:t>
            </a:r>
            <a:r>
              <a:rPr lang="ru-RU" sz="1600" dirty="0" err="1"/>
              <a:t>stencil</a:t>
            </a:r>
            <a:r>
              <a:rPr lang="ru-RU" sz="1600" dirty="0"/>
              <a:t>/</a:t>
            </a:r>
            <a:r>
              <a:rPr lang="ru-RU" sz="1600" dirty="0" err="1"/>
              <a:t>depth</a:t>
            </a:r>
            <a:r>
              <a:rPr lang="ru-RU" sz="1600" dirty="0"/>
              <a:t>/</a:t>
            </a:r>
            <a:r>
              <a:rPr lang="ru-RU" sz="1600" dirty="0" err="1"/>
              <a:t>alpha-test</a:t>
            </a:r>
            <a:r>
              <a:rPr lang="ru-RU" sz="1600" dirty="0"/>
              <a:t>, графический конвейер в </a:t>
            </a:r>
            <a:r>
              <a:rPr lang="ru-RU" sz="1600" dirty="0" err="1"/>
              <a:t>DirectX</a:t>
            </a:r>
            <a:r>
              <a:rPr lang="ru-RU" sz="1600" dirty="0"/>
              <a:t> 11, </a:t>
            </a:r>
            <a:r>
              <a:rPr lang="ru-RU" sz="1600" dirty="0" err="1"/>
              <a:t>шейдеры</a:t>
            </a:r>
            <a:r>
              <a:rPr lang="ru-RU" sz="1600" dirty="0"/>
              <a:t>, модели освещения (</a:t>
            </a:r>
            <a:r>
              <a:rPr lang="ru-RU" sz="1600" dirty="0" err="1"/>
              <a:t>Фонг</a:t>
            </a:r>
            <a:r>
              <a:rPr lang="ru-RU" sz="1600" dirty="0"/>
              <a:t>), пропускная способность, </a:t>
            </a:r>
            <a:r>
              <a:rPr lang="ru-RU" sz="1600" dirty="0" err="1"/>
              <a:t>fillrate</a:t>
            </a:r>
            <a:r>
              <a:rPr lang="ru-RU" sz="1600" dirty="0"/>
              <a:t>, </a:t>
            </a:r>
            <a:r>
              <a:rPr lang="ru-RU" sz="1600" dirty="0" err="1"/>
              <a:t>OpenCL</a:t>
            </a:r>
            <a:r>
              <a:rPr lang="ru-RU" sz="1600" dirty="0"/>
              <a:t>/CUDA/AMP, ландшафты, </a:t>
            </a:r>
            <a:r>
              <a:rPr lang="ru-RU" sz="1600" dirty="0" err="1"/>
              <a:t>лоды</a:t>
            </a:r>
            <a:r>
              <a:rPr lang="ru-RU" sz="1600" dirty="0"/>
              <a:t>, тени, </a:t>
            </a:r>
            <a:r>
              <a:rPr lang="ru-RU" sz="1600" dirty="0" err="1"/>
              <a:t>deferred</a:t>
            </a:r>
            <a:r>
              <a:rPr lang="ru-RU" sz="1600" dirty="0"/>
              <a:t> </a:t>
            </a:r>
            <a:r>
              <a:rPr lang="ru-RU" sz="1600" dirty="0" err="1"/>
              <a:t>shading</a:t>
            </a:r>
            <a:r>
              <a:rPr lang="ru-RU" sz="1600" dirty="0"/>
              <a:t>, </a:t>
            </a:r>
            <a:r>
              <a:rPr lang="ru-RU" sz="1600" dirty="0" err="1"/>
              <a:t>текстурирование</a:t>
            </a:r>
            <a:r>
              <a:rPr lang="ru-RU" sz="1600" dirty="0"/>
              <a:t> и фильтрация, </a:t>
            </a:r>
            <a:r>
              <a:rPr lang="ru-RU" sz="1600" dirty="0" err="1"/>
              <a:t>антиалиасинг</a:t>
            </a:r>
            <a:r>
              <a:rPr lang="ru-RU" sz="1600" dirty="0"/>
              <a:t>, HDR, </a:t>
            </a:r>
            <a:r>
              <a:rPr lang="ru-RU" sz="1600" dirty="0" err="1"/>
              <a:t>tone</a:t>
            </a:r>
            <a:r>
              <a:rPr lang="ru-RU" sz="1600" dirty="0"/>
              <a:t> </a:t>
            </a:r>
            <a:r>
              <a:rPr lang="ru-RU" sz="1600" dirty="0" err="1"/>
              <a:t>mapping</a:t>
            </a:r>
            <a:r>
              <a:rPr lang="ru-RU" sz="1600" dirty="0"/>
              <a:t>, </a:t>
            </a:r>
            <a:r>
              <a:rPr lang="ru-RU" sz="1600" dirty="0" err="1"/>
              <a:t>virtual</a:t>
            </a:r>
            <a:r>
              <a:rPr lang="ru-RU" sz="1600" dirty="0"/>
              <a:t>/</a:t>
            </a:r>
            <a:r>
              <a:rPr lang="ru-RU" sz="1600" dirty="0" err="1"/>
              <a:t>augmented</a:t>
            </a:r>
            <a:r>
              <a:rPr lang="ru-RU" sz="1600" dirty="0"/>
              <a:t> </a:t>
            </a:r>
            <a:r>
              <a:rPr lang="ru-RU" sz="1600" dirty="0" err="1"/>
              <a:t>reality</a:t>
            </a:r>
            <a:endParaRPr lang="ru-RU" sz="1600" dirty="0"/>
          </a:p>
          <a:p>
            <a:pPr>
              <a:buNone/>
            </a:pPr>
            <a:endParaRPr lang="ru-RU" sz="1600" b="1" dirty="0" smtClean="0"/>
          </a:p>
          <a:p>
            <a:pPr>
              <a:buNone/>
            </a:pPr>
            <a:r>
              <a:rPr lang="ru-RU" sz="1600" b="1" dirty="0" smtClean="0"/>
              <a:t>27. Форматы</a:t>
            </a:r>
            <a:r>
              <a:rPr lang="ru-RU" sz="1600" dirty="0"/>
              <a:t>, XML/XSLT/</a:t>
            </a:r>
            <a:r>
              <a:rPr lang="ru-RU" sz="1600" dirty="0" err="1"/>
              <a:t>XPath</a:t>
            </a:r>
            <a:r>
              <a:rPr lang="ru-RU" sz="1600" dirty="0"/>
              <a:t>/</a:t>
            </a:r>
            <a:r>
              <a:rPr lang="ru-RU" sz="1600" dirty="0" err="1"/>
              <a:t>XMLStarlet</a:t>
            </a:r>
            <a:r>
              <a:rPr lang="ru-RU" sz="1600" dirty="0"/>
              <a:t>/DOM/SAX, RTF/ODF, JSON/BSON/</a:t>
            </a:r>
            <a:r>
              <a:rPr lang="ru-RU" sz="1600" dirty="0" err="1"/>
              <a:t>bencode</a:t>
            </a:r>
            <a:r>
              <a:rPr lang="ru-RU" sz="1600" dirty="0"/>
              <a:t>, YAML, JPEG/PNG/</a:t>
            </a:r>
            <a:r>
              <a:rPr lang="ru-RU" sz="1600" dirty="0" err="1"/>
              <a:t>WebP</a:t>
            </a:r>
            <a:r>
              <a:rPr lang="ru-RU" sz="1600" dirty="0"/>
              <a:t>, AVI/MPEG/RIFF/WAV/MP3/OGG/</a:t>
            </a:r>
            <a:r>
              <a:rPr lang="ru-RU" sz="1600" dirty="0" err="1"/>
              <a:t>WebM</a:t>
            </a:r>
            <a:r>
              <a:rPr lang="ru-RU" sz="1600" dirty="0"/>
              <a:t>, SVG, </a:t>
            </a:r>
            <a:r>
              <a:rPr lang="ru-RU" sz="1600" dirty="0" err="1"/>
              <a:t>Unicode</a:t>
            </a:r>
            <a:r>
              <a:rPr lang="ru-RU" sz="1600" dirty="0"/>
              <a:t>, кодировки однобайтные/UTF-8/UTF-16/UCS-2/UTF-32, проблемы длины и сравнения Unicode-строк</a:t>
            </a:r>
          </a:p>
          <a:p>
            <a:pPr lvl="0">
              <a:buNone/>
            </a:pPr>
            <a:endParaRPr lang="ru-RU" sz="16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57166"/>
            <a:ext cx="8229600" cy="5768997"/>
          </a:xfrm>
        </p:spPr>
        <p:txBody>
          <a:bodyPr>
            <a:normAutofit/>
          </a:bodyPr>
          <a:lstStyle/>
          <a:p>
            <a:pPr lvl="0">
              <a:buNone/>
            </a:pPr>
            <a:r>
              <a:rPr lang="ru-RU" sz="1600" b="1" dirty="0" smtClean="0"/>
              <a:t>28. Базы </a:t>
            </a:r>
            <a:r>
              <a:rPr lang="ru-RU" sz="1600" b="1" dirty="0"/>
              <a:t>данных</a:t>
            </a:r>
            <a:r>
              <a:rPr lang="ru-RU" sz="1600" dirty="0"/>
              <a:t>, </a:t>
            </a:r>
            <a:r>
              <a:rPr lang="ru-RU" sz="1600" dirty="0" err="1"/>
              <a:t>Грубер</a:t>
            </a:r>
            <a:r>
              <a:rPr lang="ru-RU" sz="1600" dirty="0"/>
              <a:t>/</a:t>
            </a:r>
            <a:r>
              <a:rPr lang="ru-RU" sz="1600" dirty="0" err="1"/>
              <a:t>Дейт</a:t>
            </a:r>
            <a:r>
              <a:rPr lang="ru-RU" sz="1600" dirty="0"/>
              <a:t>, ANSI SQL, T-SQL, ODBC, </a:t>
            </a:r>
            <a:r>
              <a:rPr lang="ru-RU" sz="1600" dirty="0" err="1"/>
              <a:t>MySQL</a:t>
            </a:r>
            <a:r>
              <a:rPr lang="ru-RU" sz="1600" dirty="0"/>
              <a:t>/</a:t>
            </a:r>
            <a:r>
              <a:rPr lang="ru-RU" sz="1600" dirty="0" err="1"/>
              <a:t>PostgreSQL</a:t>
            </a:r>
            <a:r>
              <a:rPr lang="ru-RU" sz="1600" dirty="0"/>
              <a:t>/MS SQL/BDB/</a:t>
            </a:r>
            <a:r>
              <a:rPr lang="ru-RU" sz="1600" dirty="0" err="1"/>
              <a:t>SQLite</a:t>
            </a:r>
            <a:r>
              <a:rPr lang="ru-RU" sz="1600" dirty="0"/>
              <a:t>/</a:t>
            </a:r>
            <a:r>
              <a:rPr lang="ru-RU" sz="1600" dirty="0" err="1"/>
              <a:t>Sphinx</a:t>
            </a:r>
            <a:r>
              <a:rPr lang="ru-RU" sz="1600" dirty="0"/>
              <a:t>, хранимые процедуры, триггеры, алгебра Кодда/А, </a:t>
            </a:r>
            <a:r>
              <a:rPr lang="ru-RU" sz="1600" dirty="0" err="1"/>
              <a:t>Tutorial</a:t>
            </a:r>
            <a:r>
              <a:rPr lang="ru-RU" sz="1600" dirty="0"/>
              <a:t> D, нормальные формы, оптимизация и выполнение запросов, структуры данных индексов, транзакции и ACID, CAP-теорема </a:t>
            </a:r>
            <a:r>
              <a:rPr lang="ru-RU" sz="1600" dirty="0" err="1"/>
              <a:t>Брюера</a:t>
            </a:r>
            <a:r>
              <a:rPr lang="ru-RU" sz="1600" dirty="0"/>
              <a:t>, </a:t>
            </a:r>
            <a:r>
              <a:rPr lang="ru-RU" sz="1600" dirty="0" err="1"/>
              <a:t>NoSQL</a:t>
            </a:r>
            <a:r>
              <a:rPr lang="ru-RU" sz="1600" dirty="0"/>
              <a:t>, </a:t>
            </a:r>
            <a:r>
              <a:rPr lang="ru-RU" sz="1600" dirty="0" err="1"/>
              <a:t>key-value</a:t>
            </a:r>
            <a:r>
              <a:rPr lang="ru-RU" sz="1600" dirty="0"/>
              <a:t> </a:t>
            </a:r>
            <a:r>
              <a:rPr lang="ru-RU" sz="1600" dirty="0" err="1"/>
              <a:t>storage</a:t>
            </a:r>
            <a:r>
              <a:rPr lang="ru-RU" sz="1600" dirty="0"/>
              <a:t>, </a:t>
            </a:r>
            <a:r>
              <a:rPr lang="ru-RU" sz="1600" dirty="0" err="1"/>
              <a:t>шардинг</a:t>
            </a:r>
            <a:r>
              <a:rPr lang="ru-RU" sz="1600" dirty="0"/>
              <a:t>, ORM (C++ ODB), ERD, OLAP, семантическая сеть, </a:t>
            </a:r>
            <a:r>
              <a:rPr lang="ru-RU" sz="1600" dirty="0" err="1"/>
              <a:t>triplestore</a:t>
            </a:r>
            <a:r>
              <a:rPr lang="ru-RU" sz="1600" dirty="0"/>
              <a:t>, RDF/</a:t>
            </a:r>
            <a:r>
              <a:rPr lang="ru-RU" sz="1600" dirty="0" err="1"/>
              <a:t>Turtle</a:t>
            </a:r>
            <a:r>
              <a:rPr lang="ru-RU" sz="1600" dirty="0"/>
              <a:t>, SPARQL, OWL, </a:t>
            </a:r>
            <a:r>
              <a:rPr lang="ru-RU" sz="1600" dirty="0" err="1"/>
              <a:t>Semanticscience</a:t>
            </a:r>
            <a:r>
              <a:rPr lang="ru-RU" sz="1600" dirty="0"/>
              <a:t> </a:t>
            </a:r>
            <a:r>
              <a:rPr lang="ru-RU" sz="1600" dirty="0" err="1"/>
              <a:t>Integrated</a:t>
            </a:r>
            <a:r>
              <a:rPr lang="ru-RU" sz="1600" dirty="0"/>
              <a:t> </a:t>
            </a:r>
            <a:r>
              <a:rPr lang="ru-RU" sz="1600" dirty="0" err="1"/>
              <a:t>Ontology</a:t>
            </a:r>
            <a:r>
              <a:rPr lang="ru-RU" sz="1600" dirty="0"/>
              <a:t>, </a:t>
            </a:r>
            <a:r>
              <a:rPr lang="ru-RU" sz="1600" dirty="0" err="1"/>
              <a:t>reasoner</a:t>
            </a:r>
            <a:r>
              <a:rPr lang="ru-RU" sz="1600" dirty="0"/>
              <a:t>, </a:t>
            </a:r>
            <a:r>
              <a:rPr lang="ru-RU" sz="1600" dirty="0" err="1"/>
              <a:t>DBpedia</a:t>
            </a:r>
            <a:endParaRPr lang="ru-RU" sz="1600" dirty="0"/>
          </a:p>
          <a:p>
            <a:pPr>
              <a:buNone/>
            </a:pPr>
            <a:r>
              <a:rPr lang="ru-RU" sz="1600" dirty="0"/>
              <a:t> </a:t>
            </a:r>
          </a:p>
          <a:p>
            <a:pPr lvl="0">
              <a:buNone/>
            </a:pPr>
            <a:r>
              <a:rPr lang="ru-RU" sz="1600" b="1" dirty="0" smtClean="0"/>
              <a:t>29. Прикладное </a:t>
            </a:r>
            <a:r>
              <a:rPr lang="ru-RU" sz="1600" b="1" dirty="0"/>
              <a:t>программирование</a:t>
            </a:r>
            <a:r>
              <a:rPr lang="ru-RU" sz="1600" dirty="0"/>
              <a:t>, C#/F#, </a:t>
            </a:r>
            <a:r>
              <a:rPr lang="ru-RU" sz="1600" dirty="0" err="1"/>
              <a:t>Шилдт</a:t>
            </a:r>
            <a:r>
              <a:rPr lang="ru-RU" sz="1600" dirty="0"/>
              <a:t>/</a:t>
            </a:r>
            <a:r>
              <a:rPr lang="ru-RU" sz="1600" dirty="0" err="1"/>
              <a:t>Троелсен</a:t>
            </a:r>
            <a:r>
              <a:rPr lang="ru-RU" sz="1600" dirty="0"/>
              <a:t>/Рихтер, </a:t>
            </a:r>
            <a:r>
              <a:rPr lang="ru-RU" sz="1600" dirty="0" err="1"/>
              <a:t>генерики</a:t>
            </a:r>
            <a:r>
              <a:rPr lang="ru-RU" sz="1600" dirty="0"/>
              <a:t>, </a:t>
            </a:r>
            <a:r>
              <a:rPr lang="ru-RU" sz="1600" dirty="0" err="1"/>
              <a:t>yield</a:t>
            </a:r>
            <a:r>
              <a:rPr lang="ru-RU" sz="1600" dirty="0"/>
              <a:t>, </a:t>
            </a:r>
            <a:r>
              <a:rPr lang="ru-RU" sz="1600" dirty="0" err="1"/>
              <a:t>linq</a:t>
            </a:r>
            <a:r>
              <a:rPr lang="ru-RU" sz="1600" dirty="0"/>
              <a:t>/</a:t>
            </a:r>
            <a:r>
              <a:rPr lang="ru-RU" sz="1600" dirty="0" err="1"/>
              <a:t>plinq</a:t>
            </a:r>
            <a:r>
              <a:rPr lang="ru-RU" sz="1600" dirty="0"/>
              <a:t>, рефлексия, AST, WCF, </a:t>
            </a:r>
            <a:r>
              <a:rPr lang="ru-RU" sz="1600" dirty="0" err="1"/>
              <a:t>WinForms</a:t>
            </a:r>
            <a:r>
              <a:rPr lang="ru-RU" sz="1600" dirty="0"/>
              <a:t>/WPF/</a:t>
            </a:r>
            <a:r>
              <a:rPr lang="ru-RU" sz="1600" dirty="0" err="1"/>
              <a:t>Silverlight</a:t>
            </a:r>
            <a:r>
              <a:rPr lang="ru-RU" sz="1600" dirty="0"/>
              <a:t>, AOP, </a:t>
            </a:r>
            <a:r>
              <a:rPr lang="ru-RU" sz="1600" dirty="0" err="1"/>
              <a:t>фреймворки</a:t>
            </a:r>
            <a:r>
              <a:rPr lang="ru-RU" sz="1600" dirty="0"/>
              <a:t> </a:t>
            </a:r>
            <a:r>
              <a:rPr lang="ru-RU" sz="1600" dirty="0" err="1"/>
              <a:t>логгирования</a:t>
            </a:r>
            <a:r>
              <a:rPr lang="ru-RU" sz="1600" dirty="0"/>
              <a:t>, .NET </a:t>
            </a:r>
            <a:r>
              <a:rPr lang="ru-RU" sz="1600" dirty="0" err="1"/>
              <a:t>assembly</a:t>
            </a:r>
            <a:r>
              <a:rPr lang="ru-RU" sz="1600" dirty="0"/>
              <a:t>, </a:t>
            </a:r>
            <a:r>
              <a:rPr lang="ru-RU" sz="1600" dirty="0" err="1"/>
              <a:t>Scala</a:t>
            </a:r>
            <a:r>
              <a:rPr lang="ru-RU" sz="1600" dirty="0"/>
              <a:t>, </a:t>
            </a:r>
            <a:r>
              <a:rPr lang="ru-RU" sz="1600" dirty="0" err="1"/>
              <a:t>Хорстманн</a:t>
            </a:r>
            <a:r>
              <a:rPr lang="ru-RU" sz="1600" dirty="0"/>
              <a:t>/</a:t>
            </a:r>
            <a:r>
              <a:rPr lang="ru-RU" sz="1600" dirty="0" err="1"/>
              <a:t>Одерски</a:t>
            </a:r>
            <a:r>
              <a:rPr lang="ru-RU" sz="1600" dirty="0"/>
              <a:t>, </a:t>
            </a:r>
            <a:r>
              <a:rPr lang="ru-RU" sz="1600" dirty="0" err="1"/>
              <a:t>pattern</a:t>
            </a:r>
            <a:r>
              <a:rPr lang="ru-RU" sz="1600" dirty="0"/>
              <a:t> </a:t>
            </a:r>
            <a:r>
              <a:rPr lang="ru-RU" sz="1600" dirty="0" err="1"/>
              <a:t>matching</a:t>
            </a:r>
            <a:r>
              <a:rPr lang="ru-RU" sz="1600" dirty="0"/>
              <a:t>, макросы/</a:t>
            </a:r>
            <a:r>
              <a:rPr lang="ru-RU" sz="1600" dirty="0" err="1"/>
              <a:t>квазицитаты</a:t>
            </a:r>
            <a:endParaRPr lang="ru-RU" sz="1600" dirty="0"/>
          </a:p>
          <a:p>
            <a:pPr>
              <a:buNone/>
            </a:pPr>
            <a:r>
              <a:rPr lang="ru-RU" sz="1600" dirty="0"/>
              <a:t> </a:t>
            </a:r>
          </a:p>
          <a:p>
            <a:pPr lvl="0">
              <a:buNone/>
            </a:pPr>
            <a:r>
              <a:rPr lang="ru-RU" sz="1600" b="1" dirty="0" smtClean="0"/>
              <a:t>30. Квантовые </a:t>
            </a:r>
            <a:r>
              <a:rPr lang="ru-RU" sz="1600" b="1" dirty="0"/>
              <a:t>вычисления</a:t>
            </a:r>
            <a:r>
              <a:rPr lang="ru-RU" sz="1600" dirty="0"/>
              <a:t>, алгоритм </a:t>
            </a:r>
            <a:r>
              <a:rPr lang="ru-RU" sz="1600" dirty="0" err="1"/>
              <a:t>Шора</a:t>
            </a:r>
            <a:r>
              <a:rPr lang="ru-RU" sz="1600" dirty="0"/>
              <a:t>, квантовая криптография</a:t>
            </a:r>
          </a:p>
          <a:p>
            <a:pPr>
              <a:buNone/>
            </a:pPr>
            <a:r>
              <a:rPr lang="ru-RU" sz="1600" dirty="0"/>
              <a:t> </a:t>
            </a:r>
          </a:p>
          <a:p>
            <a:pPr lvl="0">
              <a:buNone/>
            </a:pPr>
            <a:r>
              <a:rPr lang="ru-RU" sz="1600" b="1" dirty="0" smtClean="0"/>
              <a:t>31. Функциональное </a:t>
            </a:r>
            <a:r>
              <a:rPr lang="ru-RU" sz="1600" b="1" dirty="0"/>
              <a:t>программирование</a:t>
            </a:r>
            <a:r>
              <a:rPr lang="ru-RU" sz="1600" dirty="0"/>
              <a:t>, </a:t>
            </a:r>
            <a:r>
              <a:rPr lang="ru-RU" sz="1600" dirty="0" err="1"/>
              <a:t>Haskell</a:t>
            </a:r>
            <a:r>
              <a:rPr lang="ru-RU" sz="1600" dirty="0"/>
              <a:t>/</a:t>
            </a:r>
            <a:r>
              <a:rPr lang="ru-RU" sz="1600" dirty="0" err="1"/>
              <a:t>Ocaml</a:t>
            </a:r>
            <a:r>
              <a:rPr lang="ru-RU" sz="1600" dirty="0"/>
              <a:t>/</a:t>
            </a:r>
            <a:r>
              <a:rPr lang="ru-RU" sz="1600" dirty="0" err="1"/>
              <a:t>Scheme</a:t>
            </a:r>
            <a:r>
              <a:rPr lang="ru-RU" sz="1600" dirty="0"/>
              <a:t>/</a:t>
            </a:r>
            <a:r>
              <a:rPr lang="ru-RU" sz="1600" dirty="0" err="1"/>
              <a:t>Alice</a:t>
            </a:r>
            <a:r>
              <a:rPr lang="ru-RU" sz="1600" dirty="0"/>
              <a:t> или </a:t>
            </a:r>
            <a:r>
              <a:rPr lang="ru-RU" sz="1600" dirty="0" err="1"/>
              <a:t>Oz</a:t>
            </a:r>
            <a:r>
              <a:rPr lang="ru-RU" sz="1600" dirty="0"/>
              <a:t>, SICP/</a:t>
            </a:r>
            <a:r>
              <a:rPr lang="ru-RU" sz="1600" dirty="0" err="1"/>
              <a:t>TaPL</a:t>
            </a:r>
            <a:r>
              <a:rPr lang="ru-RU" sz="1600" dirty="0"/>
              <a:t>/YAHT/</a:t>
            </a:r>
            <a:r>
              <a:rPr lang="ru-RU" sz="1600" dirty="0" err="1"/>
              <a:t>Purely</a:t>
            </a:r>
            <a:r>
              <a:rPr lang="ru-RU" sz="1600" dirty="0"/>
              <a:t> </a:t>
            </a:r>
            <a:r>
              <a:rPr lang="ru-RU" sz="1600" dirty="0" err="1"/>
              <a:t>Functional</a:t>
            </a:r>
            <a:r>
              <a:rPr lang="ru-RU" sz="1600" dirty="0"/>
              <a:t> </a:t>
            </a:r>
            <a:r>
              <a:rPr lang="ru-RU" sz="1600" dirty="0" err="1"/>
              <a:t>Data</a:t>
            </a:r>
            <a:r>
              <a:rPr lang="ru-RU" sz="1600" dirty="0"/>
              <a:t> </a:t>
            </a:r>
            <a:r>
              <a:rPr lang="ru-RU" sz="1600" dirty="0" err="1"/>
              <a:t>Structures</a:t>
            </a:r>
            <a:r>
              <a:rPr lang="ru-RU" sz="1600" dirty="0"/>
              <a:t>/</a:t>
            </a:r>
            <a:r>
              <a:rPr lang="ru-RU" sz="1600" dirty="0" err="1"/>
              <a:t>Харрисон-Филд</a:t>
            </a:r>
            <a:r>
              <a:rPr lang="ru-RU" sz="1600" dirty="0"/>
              <a:t>, HOF (</a:t>
            </a:r>
            <a:r>
              <a:rPr lang="ru-RU" sz="1600" dirty="0" err="1"/>
              <a:t>map</a:t>
            </a:r>
            <a:r>
              <a:rPr lang="ru-RU" sz="1600" dirty="0"/>
              <a:t>/</a:t>
            </a:r>
            <a:r>
              <a:rPr lang="ru-RU" sz="1600" dirty="0" err="1"/>
              <a:t>fold</a:t>
            </a:r>
            <a:r>
              <a:rPr lang="ru-RU" sz="1600" dirty="0"/>
              <a:t>/</a:t>
            </a:r>
            <a:r>
              <a:rPr lang="ru-RU" sz="1600" dirty="0" err="1"/>
              <a:t>filter</a:t>
            </a:r>
            <a:r>
              <a:rPr lang="ru-RU" sz="1600" dirty="0"/>
              <a:t>), система типов </a:t>
            </a:r>
            <a:r>
              <a:rPr lang="ru-RU" sz="1600" dirty="0" err="1"/>
              <a:t>Хиндли-Милнера</a:t>
            </a:r>
            <a:r>
              <a:rPr lang="ru-RU" sz="1600" dirty="0"/>
              <a:t>, монады, </a:t>
            </a:r>
            <a:r>
              <a:rPr lang="ru-RU" sz="1600" dirty="0" err="1"/>
              <a:t>тайпклассы</a:t>
            </a:r>
            <a:r>
              <a:rPr lang="ru-RU" sz="1600" dirty="0"/>
              <a:t>, АТД, </a:t>
            </a:r>
            <a:r>
              <a:rPr lang="ru-RU" sz="1600" dirty="0" err="1"/>
              <a:t>dependent</a:t>
            </a:r>
            <a:r>
              <a:rPr lang="ru-RU" sz="1600" dirty="0"/>
              <a:t> </a:t>
            </a:r>
            <a:r>
              <a:rPr lang="ru-RU" sz="1600" dirty="0" err="1"/>
              <a:t>types</a:t>
            </a:r>
            <a:r>
              <a:rPr lang="ru-RU" sz="1600" dirty="0"/>
              <a:t>, ленивость/энергичность, логическое программирование (</a:t>
            </a:r>
            <a:r>
              <a:rPr lang="ru-RU" sz="1600" dirty="0" err="1"/>
              <a:t>Prolog</a:t>
            </a:r>
            <a:r>
              <a:rPr lang="ru-RU" sz="1600" dirty="0"/>
              <a:t> или </a:t>
            </a:r>
            <a:r>
              <a:rPr lang="ru-RU" sz="1600" dirty="0" err="1"/>
              <a:t>Mercury</a:t>
            </a:r>
            <a:r>
              <a:rPr lang="ru-RU" sz="1600" dirty="0"/>
              <a:t>), конкурентное программирование (</a:t>
            </a:r>
            <a:r>
              <a:rPr lang="ru-RU" sz="1600" dirty="0" err="1"/>
              <a:t>Erlang</a:t>
            </a:r>
            <a:r>
              <a:rPr lang="ru-RU" sz="1600" dirty="0"/>
              <a:t> или </a:t>
            </a:r>
            <a:r>
              <a:rPr lang="ru-RU" sz="1600" dirty="0" err="1"/>
              <a:t>Oz</a:t>
            </a:r>
            <a:r>
              <a:rPr lang="ru-RU" sz="1600" dirty="0"/>
              <a:t>)</a:t>
            </a:r>
          </a:p>
          <a:p>
            <a:pPr lvl="0">
              <a:buNone/>
            </a:pPr>
            <a:endParaRPr lang="ru-RU" sz="16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57166"/>
            <a:ext cx="8229600" cy="5768997"/>
          </a:xfrm>
        </p:spPr>
        <p:txBody>
          <a:bodyPr>
            <a:normAutofit/>
          </a:bodyPr>
          <a:lstStyle/>
          <a:p>
            <a:pPr lvl="0">
              <a:buNone/>
            </a:pPr>
            <a:r>
              <a:rPr lang="ru-RU" sz="1600" b="1" dirty="0" smtClean="0"/>
              <a:t>32. </a:t>
            </a:r>
            <a:r>
              <a:rPr lang="ru-RU" sz="1600" b="1" dirty="0" err="1" smtClean="0"/>
              <a:t>Веб-программирование</a:t>
            </a:r>
            <a:r>
              <a:rPr lang="ru-RU" sz="1600" b="1" dirty="0" smtClean="0"/>
              <a:t> </a:t>
            </a:r>
            <a:r>
              <a:rPr lang="ru-RU" sz="1600" b="1" dirty="0"/>
              <a:t>и </a:t>
            </a:r>
            <a:r>
              <a:rPr lang="ru-RU" sz="1600" b="1" dirty="0" err="1"/>
              <a:t>скриптовые</a:t>
            </a:r>
            <a:r>
              <a:rPr lang="ru-RU" sz="1600" b="1" dirty="0"/>
              <a:t> языки</a:t>
            </a:r>
            <a:r>
              <a:rPr lang="ru-RU" sz="1600" dirty="0"/>
              <a:t>, </a:t>
            </a:r>
            <a:r>
              <a:rPr lang="ru-RU" sz="1600" dirty="0" err="1"/>
              <a:t>Фланаган</a:t>
            </a:r>
            <a:r>
              <a:rPr lang="ru-RU" sz="1600" dirty="0"/>
              <a:t>/</a:t>
            </a:r>
            <a:r>
              <a:rPr lang="ru-RU" sz="1600" dirty="0" err="1"/>
              <a:t>Zend</a:t>
            </a:r>
            <a:r>
              <a:rPr lang="ru-RU" sz="1600" dirty="0"/>
              <a:t> PHP5 </a:t>
            </a:r>
            <a:r>
              <a:rPr lang="ru-RU" sz="1600" dirty="0" err="1"/>
              <a:t>Certification</a:t>
            </a:r>
            <a:r>
              <a:rPr lang="ru-RU" sz="1600" dirty="0"/>
              <a:t> </a:t>
            </a:r>
            <a:r>
              <a:rPr lang="ru-RU" sz="1600" dirty="0" err="1"/>
              <a:t>Course</a:t>
            </a:r>
            <a:r>
              <a:rPr lang="ru-RU" sz="1600" dirty="0"/>
              <a:t> + </a:t>
            </a:r>
            <a:r>
              <a:rPr lang="ru-RU" sz="1600" dirty="0" err="1"/>
              <a:t>Study</a:t>
            </a:r>
            <a:r>
              <a:rPr lang="ru-RU" sz="1600" dirty="0"/>
              <a:t> </a:t>
            </a:r>
            <a:r>
              <a:rPr lang="ru-RU" sz="1600" dirty="0" err="1"/>
              <a:t>Guide</a:t>
            </a:r>
            <a:r>
              <a:rPr lang="ru-RU" sz="1600" dirty="0"/>
              <a:t>, </a:t>
            </a:r>
            <a:r>
              <a:rPr lang="ru-RU" sz="1600" dirty="0" err="1"/>
              <a:t>Apache</a:t>
            </a:r>
            <a:r>
              <a:rPr lang="ru-RU" sz="1600" dirty="0"/>
              <a:t>/</a:t>
            </a:r>
            <a:r>
              <a:rPr lang="ru-RU" sz="1600" dirty="0" err="1"/>
              <a:t>nginx</a:t>
            </a:r>
            <a:r>
              <a:rPr lang="ru-RU" sz="1600" dirty="0"/>
              <a:t>, CGI/</a:t>
            </a:r>
            <a:r>
              <a:rPr lang="ru-RU" sz="1600" dirty="0" err="1"/>
              <a:t>FastCGI</a:t>
            </a:r>
            <a:r>
              <a:rPr lang="ru-RU" sz="1600" dirty="0"/>
              <a:t>, PHP/</a:t>
            </a:r>
            <a:r>
              <a:rPr lang="ru-RU" sz="1600" dirty="0" err="1"/>
              <a:t>Zend</a:t>
            </a:r>
            <a:r>
              <a:rPr lang="ru-RU" sz="1600" dirty="0"/>
              <a:t> </a:t>
            </a:r>
            <a:r>
              <a:rPr lang="ru-RU" sz="1600" dirty="0" err="1"/>
              <a:t>Framework</a:t>
            </a:r>
            <a:r>
              <a:rPr lang="ru-RU" sz="1600" dirty="0"/>
              <a:t>/</a:t>
            </a:r>
            <a:r>
              <a:rPr lang="ru-RU" sz="1600" dirty="0" err="1"/>
              <a:t>ReactPHP</a:t>
            </a:r>
            <a:r>
              <a:rPr lang="ru-RU" sz="1600" dirty="0"/>
              <a:t>/</a:t>
            </a:r>
            <a:r>
              <a:rPr lang="ru-RU" sz="1600" dirty="0" err="1"/>
              <a:t>Zend</a:t>
            </a:r>
            <a:r>
              <a:rPr lang="ru-RU" sz="1600" dirty="0"/>
              <a:t> </a:t>
            </a:r>
            <a:r>
              <a:rPr lang="ru-RU" sz="1600" dirty="0" err="1"/>
              <a:t>Engine</a:t>
            </a:r>
            <a:r>
              <a:rPr lang="ru-RU" sz="1600" dirty="0"/>
              <a:t>/</a:t>
            </a:r>
            <a:r>
              <a:rPr lang="ru-RU" sz="1600" dirty="0" err="1"/>
              <a:t>Doctrine</a:t>
            </a:r>
            <a:r>
              <a:rPr lang="ru-RU" sz="1600" dirty="0"/>
              <a:t> или </a:t>
            </a:r>
            <a:r>
              <a:rPr lang="ru-RU" sz="1600" dirty="0" err="1"/>
              <a:t>Propel</a:t>
            </a:r>
            <a:r>
              <a:rPr lang="ru-RU" sz="1600" dirty="0"/>
              <a:t>/</a:t>
            </a:r>
            <a:r>
              <a:rPr lang="ru-RU" sz="1600" dirty="0" err="1"/>
              <a:t>CodeIgniter</a:t>
            </a:r>
            <a:r>
              <a:rPr lang="ru-RU" sz="1600" dirty="0"/>
              <a:t> </a:t>
            </a:r>
            <a:r>
              <a:rPr lang="ru-RU" sz="1600" dirty="0" err="1"/>
              <a:t>или</a:t>
            </a:r>
            <a:r>
              <a:rPr lang="ru-RU" sz="1600" dirty="0"/>
              <a:t> </a:t>
            </a:r>
            <a:r>
              <a:rPr lang="ru-RU" sz="1600" dirty="0" err="1"/>
              <a:t>Symphony</a:t>
            </a:r>
            <a:r>
              <a:rPr lang="ru-RU" sz="1600" dirty="0"/>
              <a:t> </a:t>
            </a:r>
            <a:r>
              <a:rPr lang="ru-RU" sz="1600" dirty="0" err="1"/>
              <a:t>или</a:t>
            </a:r>
            <a:r>
              <a:rPr lang="ru-RU" sz="1600" dirty="0"/>
              <a:t> </a:t>
            </a:r>
            <a:r>
              <a:rPr lang="ru-RU" sz="1600" dirty="0" err="1"/>
              <a:t>Yii</a:t>
            </a:r>
            <a:r>
              <a:rPr lang="ru-RU" sz="1600" dirty="0"/>
              <a:t>, </a:t>
            </a:r>
            <a:r>
              <a:rPr lang="ru-RU" sz="1600" dirty="0" err="1"/>
              <a:t>Python</a:t>
            </a:r>
            <a:r>
              <a:rPr lang="ru-RU" sz="1600" dirty="0"/>
              <a:t>/</a:t>
            </a:r>
            <a:r>
              <a:rPr lang="ru-RU" sz="1600" dirty="0" err="1"/>
              <a:t>Django</a:t>
            </a:r>
            <a:r>
              <a:rPr lang="ru-RU" sz="1600" dirty="0"/>
              <a:t>/</a:t>
            </a:r>
            <a:r>
              <a:rPr lang="ru-RU" sz="1600" dirty="0" err="1"/>
              <a:t>Twisted</a:t>
            </a:r>
            <a:r>
              <a:rPr lang="ru-RU" sz="1600" dirty="0"/>
              <a:t>, </a:t>
            </a:r>
            <a:r>
              <a:rPr lang="ru-RU" sz="1600" dirty="0" err="1"/>
              <a:t>Ruby</a:t>
            </a:r>
            <a:r>
              <a:rPr lang="ru-RU" sz="1600" dirty="0"/>
              <a:t>/</a:t>
            </a:r>
            <a:r>
              <a:rPr lang="ru-RU" sz="1600" dirty="0" err="1"/>
              <a:t>RoR</a:t>
            </a:r>
            <a:r>
              <a:rPr lang="ru-RU" sz="1600" dirty="0"/>
              <a:t>, ASP.NET MVC, </a:t>
            </a:r>
            <a:r>
              <a:rPr lang="ru-RU" sz="1600" dirty="0" err="1"/>
              <a:t>JavaScript</a:t>
            </a:r>
            <a:r>
              <a:rPr lang="ru-RU" sz="1600" dirty="0"/>
              <a:t>/</a:t>
            </a:r>
            <a:r>
              <a:rPr lang="ru-RU" sz="1600" dirty="0" err="1"/>
              <a:t>jQuery</a:t>
            </a:r>
            <a:r>
              <a:rPr lang="ru-RU" sz="1600" dirty="0"/>
              <a:t>/</a:t>
            </a:r>
            <a:r>
              <a:rPr lang="ru-RU" sz="1600" dirty="0" err="1"/>
              <a:t>React</a:t>
            </a:r>
            <a:r>
              <a:rPr lang="ru-RU" sz="1600" dirty="0"/>
              <a:t>/</a:t>
            </a:r>
            <a:r>
              <a:rPr lang="ru-RU" sz="1600" dirty="0" err="1"/>
              <a:t>Google</a:t>
            </a:r>
            <a:r>
              <a:rPr lang="ru-RU" sz="1600" dirty="0"/>
              <a:t> </a:t>
            </a:r>
            <a:r>
              <a:rPr lang="ru-RU" sz="1600" dirty="0" err="1"/>
              <a:t>Closure</a:t>
            </a:r>
            <a:r>
              <a:rPr lang="ru-RU" sz="1600" dirty="0"/>
              <a:t>/</a:t>
            </a:r>
            <a:r>
              <a:rPr lang="ru-RU" sz="1600" dirty="0" err="1"/>
              <a:t>ExtJS</a:t>
            </a:r>
            <a:r>
              <a:rPr lang="ru-RU" sz="1600" dirty="0"/>
              <a:t>/</a:t>
            </a:r>
            <a:r>
              <a:rPr lang="ru-RU" sz="1600" dirty="0" err="1"/>
              <a:t>node.js</a:t>
            </a:r>
            <a:r>
              <a:rPr lang="ru-RU" sz="1600" dirty="0"/>
              <a:t>, ООП в </a:t>
            </a:r>
            <a:r>
              <a:rPr lang="ru-RU" sz="1600" dirty="0" err="1"/>
              <a:t>JavaScript</a:t>
            </a:r>
            <a:r>
              <a:rPr lang="ru-RU" sz="1600" dirty="0"/>
              <a:t>, HTML5, CSS3/табличная и блочная верстка, RSS, </a:t>
            </a:r>
            <a:r>
              <a:rPr lang="ru-RU" sz="1600" dirty="0" err="1"/>
              <a:t>canvas</a:t>
            </a:r>
            <a:r>
              <a:rPr lang="ru-RU" sz="1600" dirty="0"/>
              <a:t>/</a:t>
            </a:r>
            <a:r>
              <a:rPr lang="ru-RU" sz="1600" dirty="0" err="1"/>
              <a:t>WebGL</a:t>
            </a:r>
            <a:r>
              <a:rPr lang="ru-RU" sz="1600" dirty="0"/>
              <a:t>, </a:t>
            </a:r>
            <a:r>
              <a:rPr lang="ru-RU" sz="1600" dirty="0" err="1"/>
              <a:t>Ajax</a:t>
            </a:r>
            <a:r>
              <a:rPr lang="ru-RU" sz="1600" dirty="0"/>
              <a:t>/</a:t>
            </a:r>
            <a:r>
              <a:rPr lang="ru-RU" sz="1600" dirty="0" err="1"/>
              <a:t>WebSockets</a:t>
            </a:r>
            <a:r>
              <a:rPr lang="ru-RU" sz="1600" dirty="0"/>
              <a:t>, вопросы безопасности (XSS, SQL </a:t>
            </a:r>
            <a:r>
              <a:rPr lang="ru-RU" sz="1600" dirty="0" err="1"/>
              <a:t>injection</a:t>
            </a:r>
            <a:r>
              <a:rPr lang="ru-RU" sz="1600" dirty="0"/>
              <a:t>, CSRF), </a:t>
            </a:r>
            <a:r>
              <a:rPr lang="ru-RU" sz="1600" dirty="0" err="1"/>
              <a:t>highload</a:t>
            </a:r>
            <a:r>
              <a:rPr lang="ru-RU" sz="1600" dirty="0"/>
              <a:t>, C10k </a:t>
            </a:r>
            <a:r>
              <a:rPr lang="ru-RU" sz="1600" dirty="0" err="1"/>
              <a:t>problem</a:t>
            </a:r>
            <a:r>
              <a:rPr lang="ru-RU" sz="1600" dirty="0"/>
              <a:t>, SWIG</a:t>
            </a:r>
          </a:p>
          <a:p>
            <a:pPr>
              <a:buNone/>
            </a:pPr>
            <a:r>
              <a:rPr lang="ru-RU" sz="1600" dirty="0"/>
              <a:t> </a:t>
            </a:r>
          </a:p>
          <a:p>
            <a:pPr lvl="0">
              <a:buNone/>
            </a:pPr>
            <a:r>
              <a:rPr lang="ru-RU" sz="1600" b="1" dirty="0" smtClean="0"/>
              <a:t>33. Проектирование </a:t>
            </a:r>
            <a:r>
              <a:rPr lang="ru-RU" sz="1600" b="1" dirty="0"/>
              <a:t>GUI и представление информации</a:t>
            </a:r>
            <a:r>
              <a:rPr lang="ru-RU" sz="1600" dirty="0"/>
              <a:t>, Раскин/</a:t>
            </a:r>
            <a:r>
              <a:rPr lang="ru-RU" sz="1600" dirty="0" err="1"/>
              <a:t>Тафти</a:t>
            </a:r>
            <a:r>
              <a:rPr lang="ru-RU" sz="1600" dirty="0"/>
              <a:t>, </a:t>
            </a:r>
            <a:r>
              <a:rPr lang="ru-RU" sz="1600" dirty="0" err="1"/>
              <a:t>юзабилити</a:t>
            </a:r>
            <a:r>
              <a:rPr lang="ru-RU" sz="1600" dirty="0"/>
              <a:t>, основы дизайна и </a:t>
            </a:r>
            <a:r>
              <a:rPr lang="ru-RU" sz="1600" dirty="0" err="1"/>
              <a:t>типографики</a:t>
            </a:r>
            <a:r>
              <a:rPr lang="ru-RU" sz="1600" dirty="0"/>
              <a:t>, закон </a:t>
            </a:r>
            <a:r>
              <a:rPr lang="ru-RU" sz="1600" dirty="0" err="1"/>
              <a:t>Фиттса</a:t>
            </a:r>
            <a:r>
              <a:rPr lang="ru-RU" sz="1600" dirty="0"/>
              <a:t>, основы верстки, </a:t>
            </a:r>
            <a:r>
              <a:rPr lang="ru-RU" sz="1600" dirty="0" err="1"/>
              <a:t>LaTeX</a:t>
            </a:r>
            <a:endParaRPr lang="ru-RU" sz="1600" dirty="0"/>
          </a:p>
          <a:p>
            <a:pPr lvl="0">
              <a:buNone/>
            </a:pPr>
            <a:endParaRPr lang="ru-RU" sz="1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57166"/>
            <a:ext cx="8229600" cy="5768997"/>
          </a:xfrm>
        </p:spPr>
        <p:txBody>
          <a:bodyPr>
            <a:normAutofit/>
          </a:bodyPr>
          <a:lstStyle/>
          <a:p>
            <a:pPr>
              <a:buNone/>
            </a:pPr>
            <a:r>
              <a:rPr lang="ru-RU" sz="1600" dirty="0" smtClean="0"/>
              <a:t>Введение</a:t>
            </a:r>
          </a:p>
          <a:p>
            <a:pPr marL="0" indent="0">
              <a:buNone/>
            </a:pPr>
            <a:endParaRPr lang="ru-RU" sz="1600" dirty="0" smtClean="0"/>
          </a:p>
          <a:p>
            <a:endParaRPr lang="ru-RU" sz="1600" dirty="0"/>
          </a:p>
          <a:p>
            <a:r>
              <a:rPr lang="ru-RU" sz="1600" dirty="0" smtClean="0"/>
              <a:t>Программирование </a:t>
            </a:r>
            <a:r>
              <a:rPr lang="ru-RU" sz="1600" dirty="0"/>
              <a:t>— это полноценная область знаний, которая требует </a:t>
            </a:r>
            <a:r>
              <a:rPr lang="ru-RU" sz="1600" dirty="0" smtClean="0"/>
              <a:t>инженерной </a:t>
            </a:r>
            <a:r>
              <a:rPr lang="ru-RU" sz="1600" dirty="0"/>
              <a:t>подготовки. </a:t>
            </a:r>
            <a:endParaRPr lang="ru-RU" sz="1600" dirty="0" smtClean="0"/>
          </a:p>
          <a:p>
            <a:pPr marL="0" indent="0">
              <a:buNone/>
            </a:pPr>
            <a:r>
              <a:rPr lang="ru-RU" sz="1600" dirty="0"/>
              <a:t>(</a:t>
            </a:r>
            <a:r>
              <a:rPr lang="ru-RU" sz="1600" dirty="0" smtClean="0"/>
              <a:t>Точно </a:t>
            </a:r>
            <a:r>
              <a:rPr lang="ru-RU" sz="1600" dirty="0"/>
              <a:t>так же, как строительство или телекоммуникации. Да, построить дом (особняк) можно своими руками и без образования. А поднять большинство сайтов можно прочитав пару книг по PHP и HTML. Но многоэтажку без специальной подготовки не построишь, как и Гугл не напишешь, не зная основ</a:t>
            </a:r>
            <a:r>
              <a:rPr lang="ru-RU" sz="1600" dirty="0" smtClean="0"/>
              <a:t>.)</a:t>
            </a:r>
            <a:endParaRPr lang="ru-RU" sz="1600" dirty="0" smtClean="0"/>
          </a:p>
          <a:p>
            <a:endParaRPr lang="ru-RU" sz="1600" dirty="0"/>
          </a:p>
          <a:p>
            <a:r>
              <a:rPr lang="ru-RU" sz="1600" dirty="0"/>
              <a:t>Возможности для самообразования в компьютерных науках сейчас огромны. Единственное, чего не хватает, — это </a:t>
            </a:r>
            <a:r>
              <a:rPr lang="ru-RU" sz="1600" u="sng" dirty="0"/>
              <a:t>системности</a:t>
            </a:r>
            <a:r>
              <a:rPr lang="ru-RU" sz="1600" dirty="0"/>
              <a:t> подготовки.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57167"/>
            <a:ext cx="8229600" cy="928694"/>
          </a:xfrm>
        </p:spPr>
        <p:txBody>
          <a:bodyPr>
            <a:normAutofit/>
          </a:bodyPr>
          <a:lstStyle/>
          <a:p>
            <a:pPr>
              <a:buNone/>
            </a:pPr>
            <a:r>
              <a:rPr lang="ru-RU" dirty="0"/>
              <a:t>Матрица компетентности программиста </a:t>
            </a:r>
          </a:p>
          <a:p>
            <a:pPr>
              <a:buNone/>
            </a:pPr>
            <a:r>
              <a:rPr lang="ru-RU" sz="1600" u="sng" dirty="0">
                <a:hlinkClick r:id="rId2"/>
              </a:rPr>
              <a:t>http://www.starling-software.com/employment/programmer-competency-matrix.html</a:t>
            </a:r>
            <a:endParaRPr lang="ru-RU" sz="1600" dirty="0"/>
          </a:p>
          <a:p>
            <a:pPr lvl="0">
              <a:buNone/>
            </a:pPr>
            <a:endParaRPr lang="ru-RU" sz="1600" dirty="0"/>
          </a:p>
        </p:txBody>
      </p:sp>
      <p:pic>
        <p:nvPicPr>
          <p:cNvPr id="4" name="Рисунок 3"/>
          <p:cNvPicPr/>
          <p:nvPr/>
        </p:nvPicPr>
        <p:blipFill>
          <a:blip r:embed="rId3" cstate="print"/>
          <a:srcRect/>
          <a:stretch>
            <a:fillRect/>
          </a:stretch>
        </p:blipFill>
        <p:spPr bwMode="auto">
          <a:xfrm>
            <a:off x="1357290" y="1785926"/>
            <a:ext cx="6399237" cy="3722482"/>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srcRect/>
          <a:stretch>
            <a:fillRect/>
          </a:stretch>
        </p:blipFill>
        <p:spPr bwMode="auto">
          <a:xfrm>
            <a:off x="1071538" y="642918"/>
            <a:ext cx="5940425" cy="1650118"/>
          </a:xfrm>
          <a:prstGeom prst="rect">
            <a:avLst/>
          </a:prstGeom>
          <a:noFill/>
          <a:ln w="9525">
            <a:noFill/>
            <a:miter lim="800000"/>
            <a:headEnd/>
            <a:tailEnd/>
          </a:ln>
        </p:spPr>
      </p:pic>
      <p:pic>
        <p:nvPicPr>
          <p:cNvPr id="5" name="Рисунок 4"/>
          <p:cNvPicPr/>
          <p:nvPr/>
        </p:nvPicPr>
        <p:blipFill>
          <a:blip r:embed="rId3" cstate="print"/>
          <a:srcRect/>
          <a:stretch>
            <a:fillRect/>
          </a:stretch>
        </p:blipFill>
        <p:spPr bwMode="auto">
          <a:xfrm>
            <a:off x="1071538" y="2285992"/>
            <a:ext cx="5940425" cy="3616116"/>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p:nvPr/>
        </p:nvPicPr>
        <p:blipFill>
          <a:blip r:embed="rId2" cstate="print"/>
          <a:srcRect/>
          <a:stretch>
            <a:fillRect/>
          </a:stretch>
        </p:blipFill>
        <p:spPr bwMode="auto">
          <a:xfrm>
            <a:off x="1357290" y="1285860"/>
            <a:ext cx="6357982" cy="3571900"/>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srcRect/>
          <a:stretch>
            <a:fillRect/>
          </a:stretch>
        </p:blipFill>
        <p:spPr bwMode="auto">
          <a:xfrm>
            <a:off x="1285852" y="1214422"/>
            <a:ext cx="6215106" cy="3571900"/>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srcRect/>
          <a:stretch>
            <a:fillRect/>
          </a:stretch>
        </p:blipFill>
        <p:spPr bwMode="auto">
          <a:xfrm>
            <a:off x="1601787" y="1424166"/>
            <a:ext cx="5940425" cy="4009667"/>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57166"/>
            <a:ext cx="8229600" cy="5768997"/>
          </a:xfrm>
        </p:spPr>
        <p:txBody>
          <a:bodyPr>
            <a:normAutofit/>
          </a:bodyPr>
          <a:lstStyle/>
          <a:p>
            <a:pPr>
              <a:buNone/>
            </a:pPr>
            <a:r>
              <a:rPr lang="ru-RU" sz="1600" dirty="0" smtClean="0"/>
              <a:t>        Знать </a:t>
            </a:r>
            <a:r>
              <a:rPr lang="ru-RU" sz="1600" dirty="0"/>
              <a:t>все невозможно. Да и не нужно. Кроме того, какие-то вопросы нужно знать глубоко, а в других достаточно поверхностного обзорного понимания. </a:t>
            </a:r>
            <a:r>
              <a:rPr lang="ru-RU" sz="1600" dirty="0" smtClean="0"/>
              <a:t>Поэтому </a:t>
            </a:r>
            <a:r>
              <a:rPr lang="ru-RU" sz="1600" u="sng" dirty="0"/>
              <a:t>в зависимости от специализации некоторые дисциплины более актуальны, некоторые менее</a:t>
            </a:r>
            <a:r>
              <a:rPr lang="ru-RU" sz="1600" dirty="0"/>
              <a:t>. </a:t>
            </a:r>
            <a:r>
              <a:rPr lang="ru-RU" sz="1600" u="sng" dirty="0"/>
              <a:t>Но общие базовые знания необходимы </a:t>
            </a:r>
            <a:r>
              <a:rPr lang="ru-RU" sz="1600" dirty="0"/>
              <a:t>почти по всем из них для любого инженера-программиста, от системщика до </a:t>
            </a:r>
            <a:r>
              <a:rPr lang="ru-RU" sz="1600" dirty="0" err="1"/>
              <a:t>веб-разработчика</a:t>
            </a:r>
            <a:r>
              <a:rPr lang="ru-RU" sz="1600" dirty="0"/>
              <a:t>.</a:t>
            </a:r>
            <a:br>
              <a:rPr lang="ru-RU" sz="1600" dirty="0"/>
            </a:br>
            <a:r>
              <a:rPr lang="ru-RU" sz="1600" dirty="0"/>
              <a:t/>
            </a:r>
            <a:br>
              <a:rPr lang="ru-RU" sz="1600" dirty="0"/>
            </a:br>
            <a:r>
              <a:rPr lang="ru-RU" sz="1600" dirty="0"/>
              <a:t>В предыдущем абзаце </a:t>
            </a:r>
            <a:r>
              <a:rPr lang="ru-RU" sz="1600" dirty="0" smtClean="0"/>
              <a:t>специально </a:t>
            </a:r>
            <a:r>
              <a:rPr lang="ru-RU" sz="1600" dirty="0" smtClean="0"/>
              <a:t>введен </a:t>
            </a:r>
            <a:r>
              <a:rPr lang="ru-RU" sz="1600" dirty="0"/>
              <a:t>термин “инженер-программист”. Как-то получается так, что программист — это не обязательно инженер. Даже из </a:t>
            </a:r>
            <a:r>
              <a:rPr lang="ru-RU" sz="1600" u="sng" dirty="0">
                <a:hlinkClick r:id="rId2"/>
              </a:rPr>
              <a:t>определения </a:t>
            </a:r>
            <a:r>
              <a:rPr lang="ru-RU" sz="1600" u="sng" dirty="0" err="1">
                <a:hlinkClick r:id="rId2"/>
              </a:rPr>
              <a:t>Википедии</a:t>
            </a:r>
            <a:r>
              <a:rPr lang="ru-RU" sz="1600" dirty="0"/>
              <a:t> следует, что инженер — это в первую очередь проектировщик. Это тот, кто создает, т.е. проектирует системы. А в практике программирования проектирование нужно не всегда. Иногда достаточно кодирования: используя данный набор технологий, слепить что-то работающее. Типичный пример — стадо корпоративных или маркетинговых сайтов на </a:t>
            </a:r>
            <a:r>
              <a:rPr lang="ru-RU" sz="1600" dirty="0" err="1"/>
              <a:t>джумлах</a:t>
            </a:r>
            <a:r>
              <a:rPr lang="ru-RU" sz="1600" dirty="0"/>
              <a:t>, </a:t>
            </a:r>
            <a:r>
              <a:rPr lang="ru-RU" sz="1600" dirty="0" err="1"/>
              <a:t>ворпрессах</a:t>
            </a:r>
            <a:r>
              <a:rPr lang="ru-RU" sz="1600" dirty="0"/>
              <a:t>, </a:t>
            </a:r>
            <a:r>
              <a:rPr lang="ru-RU" sz="1600" dirty="0" err="1"/>
              <a:t>друпалах</a:t>
            </a:r>
            <a:r>
              <a:rPr lang="ru-RU" sz="1600" dirty="0"/>
              <a:t> и т.д. Это уровень техника, не инженера. Это уровень среднего образования. И работать техником можно даже после окончания курсов какого-либо языка программирования, крепкая теоретическая база там не нужна.</a:t>
            </a:r>
          </a:p>
          <a:p>
            <a:r>
              <a:rPr lang="ru-RU" sz="1600" dirty="0"/>
              <a:t/>
            </a:r>
            <a:br>
              <a:rPr lang="ru-RU" sz="1600" dirty="0"/>
            </a:br>
            <a:r>
              <a:rPr lang="ru-RU" sz="1600" dirty="0"/>
              <a:t>И, возвращаясь к инженерам-программистам, </a:t>
            </a:r>
            <a:r>
              <a:rPr lang="ru-RU" sz="1600" u="sng" dirty="0" smtClean="0"/>
              <a:t>предлагается граф </a:t>
            </a:r>
            <a:r>
              <a:rPr lang="ru-RU" sz="1600" u="sng" dirty="0"/>
              <a:t>дисциплин, которые изучают программисты</a:t>
            </a:r>
            <a:r>
              <a:rPr lang="ru-RU" sz="1600" dirty="0"/>
              <a:t>. Очевидно, что одни дисциплины активно используют знания других, либо вовсе вырастают из других. Соответственно для полного понимания “верхнего” предмета, необходим какой-то уровень понимания нижнего.</a:t>
            </a:r>
          </a:p>
          <a:p>
            <a:pPr>
              <a:buNone/>
            </a:pPr>
            <a:endParaRPr lang="ru-RU"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8229600" cy="5697559"/>
          </a:xfrm>
        </p:spPr>
        <p:txBody>
          <a:bodyPr>
            <a:normAutofit/>
          </a:bodyPr>
          <a:lstStyle/>
          <a:p>
            <a:r>
              <a:rPr lang="ru-RU" sz="1600" b="1" dirty="0"/>
              <a:t>Гра</a:t>
            </a:r>
            <a:r>
              <a:rPr lang="ru-RU" sz="1600" dirty="0"/>
              <a:t>ф состоит из предметов (дисциплин) и разбит на уровни.</a:t>
            </a:r>
          </a:p>
          <a:p>
            <a:r>
              <a:rPr lang="ru-RU" sz="1600" dirty="0"/>
              <a:t> Самый нижний — </a:t>
            </a:r>
            <a:r>
              <a:rPr lang="ru-RU" sz="1600" b="1" i="1" dirty="0"/>
              <a:t>Общая база</a:t>
            </a:r>
            <a:r>
              <a:rPr lang="ru-RU" sz="1600" dirty="0"/>
              <a:t> — вообще отношения к компьютерным наукам не имеет. Он приведен только для того, чтобы показать, на чем базируются дисциплины компьютерных наук.</a:t>
            </a:r>
            <a:br>
              <a:rPr lang="ru-RU" sz="1600" dirty="0"/>
            </a:br>
            <a:r>
              <a:rPr lang="ru-RU" sz="1600" dirty="0"/>
              <a:t/>
            </a:r>
            <a:br>
              <a:rPr lang="ru-RU" sz="1600" dirty="0"/>
            </a:br>
            <a:r>
              <a:rPr lang="ru-RU" sz="1600" dirty="0"/>
              <a:t>Между дисциплинами существуют 2 вида связей: </a:t>
            </a:r>
            <a:r>
              <a:rPr lang="ru-RU" sz="1600" b="1" dirty="0"/>
              <a:t>использование</a:t>
            </a:r>
            <a:r>
              <a:rPr lang="ru-RU" sz="1600" dirty="0"/>
              <a:t> (обычная стрелка) и </a:t>
            </a:r>
            <a:r>
              <a:rPr lang="ru-RU" sz="1600" b="1" dirty="0"/>
              <a:t>расширение</a:t>
            </a:r>
            <a:r>
              <a:rPr lang="ru-RU" sz="1600" dirty="0"/>
              <a:t> (контур стрелки). Использование подразумевает необходимость фрагментарных знаний другого предмета, а расширение — необходимость как минимум обзорных, но полных знаний расширяемой дисциплины.</a:t>
            </a:r>
          </a:p>
          <a:p>
            <a:endParaRPr lang="ru-RU" sz="1600" dirty="0" smtClean="0"/>
          </a:p>
          <a:p>
            <a:pPr marL="0" indent="0">
              <a:buNone/>
            </a:pPr>
            <a:r>
              <a:rPr lang="ru-RU" sz="1600" dirty="0" smtClean="0"/>
              <a:t>Первый </a:t>
            </a:r>
            <a:r>
              <a:rPr lang="ru-RU" sz="1600" dirty="0"/>
              <a:t>уровень из CS (</a:t>
            </a:r>
            <a:r>
              <a:rPr lang="ru-RU" sz="1600" dirty="0" err="1"/>
              <a:t>computer</a:t>
            </a:r>
            <a:r>
              <a:rPr lang="ru-RU" sz="1600" dirty="0"/>
              <a:t> </a:t>
            </a:r>
            <a:r>
              <a:rPr lang="ru-RU" sz="1600" dirty="0" err="1"/>
              <a:t>science</a:t>
            </a:r>
            <a:r>
              <a:rPr lang="ru-RU" sz="1600" dirty="0"/>
              <a:t>) — </a:t>
            </a:r>
            <a:r>
              <a:rPr lang="ru-RU" sz="1600" b="1" i="1" dirty="0"/>
              <a:t>Специальная база</a:t>
            </a:r>
            <a:r>
              <a:rPr lang="ru-RU" sz="1600" dirty="0"/>
              <a:t>. Это стартовая площадка для любого программиста по четырем фронтам:</a:t>
            </a:r>
          </a:p>
          <a:p>
            <a:pPr lvl="0"/>
            <a:r>
              <a:rPr lang="ru-RU" sz="1600" i="1" dirty="0"/>
              <a:t>арифметические основы ЭВМ</a:t>
            </a:r>
            <a:r>
              <a:rPr lang="ru-RU" sz="1600" dirty="0"/>
              <a:t> (системы счисления и операции с числами, логические операции);</a:t>
            </a:r>
          </a:p>
          <a:p>
            <a:pPr lvl="0"/>
            <a:r>
              <a:rPr lang="ru-RU" sz="1600" i="1" dirty="0"/>
              <a:t>физические основы ЭВМ</a:t>
            </a:r>
            <a:r>
              <a:rPr lang="ru-RU" sz="1600" dirty="0"/>
              <a:t> (полупроводники, транзисторы, логические элементы, схемы, интегральные микросхемы);</a:t>
            </a:r>
          </a:p>
          <a:p>
            <a:pPr lvl="0"/>
            <a:r>
              <a:rPr lang="ru-RU" sz="1600" i="1" dirty="0"/>
              <a:t>теория алгоритмов</a:t>
            </a:r>
            <a:r>
              <a:rPr lang="ru-RU" sz="1600" dirty="0"/>
              <a:t> (алгоритмы и структуры данных; сложность, эффективность; способы представления информации в памяти);</a:t>
            </a:r>
          </a:p>
          <a:p>
            <a:pPr lvl="0"/>
            <a:r>
              <a:rPr lang="ru-RU" sz="1600" i="1" dirty="0"/>
              <a:t>языки программирования</a:t>
            </a:r>
            <a:r>
              <a:rPr lang="ru-RU" sz="1600" dirty="0"/>
              <a:t> (задача и понятие ЯП, уровни, типы языков, абстракция, уровни абстракции, трансляция/компиляция, шаблоны, принципы, парадигмы — обзор).</a:t>
            </a:r>
          </a:p>
          <a:p>
            <a:pPr>
              <a:buNone/>
            </a:pPr>
            <a:endParaRPr lang="ru-RU"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8229600" cy="5626121"/>
          </a:xfrm>
        </p:spPr>
        <p:txBody>
          <a:bodyPr>
            <a:normAutofit/>
          </a:bodyPr>
          <a:lstStyle/>
          <a:p>
            <a:pPr>
              <a:buNone/>
            </a:pPr>
            <a:r>
              <a:rPr lang="ru-RU" sz="1600" dirty="0" smtClean="0"/>
              <a:t>       </a:t>
            </a:r>
            <a:r>
              <a:rPr lang="ru-RU" sz="1600" b="1" dirty="0" smtClean="0"/>
              <a:t>Специальная </a:t>
            </a:r>
            <a:r>
              <a:rPr lang="ru-RU" sz="1600" b="1" dirty="0"/>
              <a:t>база</a:t>
            </a:r>
            <a:r>
              <a:rPr lang="ru-RU" sz="1600" dirty="0"/>
              <a:t> предлагает фундаментальные теоретические знания, на которых строятся дисциплины более высоких уровней. Для среднего программиста необходимы обзорные знания по всем предметам специальной базы. Для некоторых специализаций требуется углубленное понимание теории алгоритмов (прежде всего — разработчикам разного рода библиотек).</a:t>
            </a:r>
            <a:br>
              <a:rPr lang="ru-RU" sz="1600" dirty="0"/>
            </a:br>
            <a:r>
              <a:rPr lang="ru-RU" sz="1600" dirty="0"/>
              <a:t/>
            </a:r>
            <a:br>
              <a:rPr lang="ru-RU" sz="1600" dirty="0"/>
            </a:br>
            <a:r>
              <a:rPr lang="ru-RU" sz="1600" dirty="0" smtClean="0"/>
              <a:t>Уровнем </a:t>
            </a:r>
            <a:r>
              <a:rPr lang="ru-RU" sz="1600" dirty="0"/>
              <a:t>выше располагаются дисциплины, которые являются базовыми именно в программировании. </a:t>
            </a:r>
            <a:r>
              <a:rPr lang="ru-RU" sz="1600" dirty="0" smtClean="0"/>
              <a:t>Поэтому этот </a:t>
            </a:r>
            <a:r>
              <a:rPr lang="ru-RU" sz="1600" dirty="0"/>
              <a:t>уровень </a:t>
            </a:r>
            <a:r>
              <a:rPr lang="ru-RU" sz="1600" dirty="0" smtClean="0"/>
              <a:t>назван </a:t>
            </a:r>
            <a:r>
              <a:rPr lang="ru-RU" sz="1600" b="1" i="1" dirty="0" smtClean="0"/>
              <a:t>Основы</a:t>
            </a:r>
            <a:r>
              <a:rPr lang="ru-RU" sz="1600" dirty="0"/>
              <a:t>. В него входят:</a:t>
            </a:r>
          </a:p>
          <a:p>
            <a:pPr lvl="0"/>
            <a:r>
              <a:rPr lang="ru-RU" sz="1600" i="1" dirty="0"/>
              <a:t>архитектура ЭВМ</a:t>
            </a:r>
            <a:r>
              <a:rPr lang="ru-RU" sz="1600" dirty="0"/>
              <a:t> (процессоры, </a:t>
            </a:r>
            <a:r>
              <a:rPr lang="ru-RU" sz="1600" dirty="0" err="1"/>
              <a:t>микроархитектура</a:t>
            </a:r>
            <a:r>
              <a:rPr lang="ru-RU" sz="1600" dirty="0"/>
              <a:t>, память, шины, ввод/вывод);</a:t>
            </a:r>
          </a:p>
          <a:p>
            <a:pPr lvl="0"/>
            <a:r>
              <a:rPr lang="ru-RU" sz="1600" i="1" dirty="0"/>
              <a:t>обработка информации</a:t>
            </a:r>
            <a:r>
              <a:rPr lang="ru-RU" sz="1600" dirty="0"/>
              <a:t> (теория информации, статистика, модели, поиск данных, лингвистические аспекты, обработка информации средствами табличных процессоров);</a:t>
            </a:r>
          </a:p>
          <a:p>
            <a:pPr lvl="0"/>
            <a:r>
              <a:rPr lang="ru-RU" sz="1600" i="1" dirty="0"/>
              <a:t>основы C/C++</a:t>
            </a:r>
            <a:r>
              <a:rPr lang="ru-RU" sz="1600" dirty="0"/>
              <a:t> (базовые свойства языка, синтаксис, указатели, ввод/вывод, массивы, основы STL).</a:t>
            </a:r>
          </a:p>
          <a:p>
            <a:pPr>
              <a:buNone/>
            </a:pPr>
            <a:endParaRPr lang="ru-RU"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42918"/>
            <a:ext cx="8229600" cy="5483245"/>
          </a:xfrm>
        </p:spPr>
        <p:txBody>
          <a:bodyPr>
            <a:normAutofit/>
          </a:bodyPr>
          <a:lstStyle/>
          <a:p>
            <a:pPr>
              <a:buNone/>
            </a:pPr>
            <a:r>
              <a:rPr lang="ru-RU" sz="1600" dirty="0" smtClean="0"/>
              <a:t>       Следом </a:t>
            </a:r>
            <a:r>
              <a:rPr lang="ru-RU" sz="1600" dirty="0"/>
              <a:t>за Основами идет </a:t>
            </a:r>
            <a:r>
              <a:rPr lang="ru-RU" sz="1600" b="1" i="1" dirty="0"/>
              <a:t>Уровень 1</a:t>
            </a:r>
            <a:r>
              <a:rPr lang="ru-RU" sz="1600" dirty="0"/>
              <a:t>. Это первый прикладной уровень, и особо нетерпеливые могут начать коммерческую практику, овладев этим уровнем. Он включает 5 дисциплин:</a:t>
            </a:r>
          </a:p>
          <a:p>
            <a:pPr lvl="0"/>
            <a:r>
              <a:rPr lang="ru-RU" sz="1600" i="1" dirty="0"/>
              <a:t>основы ASM</a:t>
            </a:r>
            <a:r>
              <a:rPr lang="ru-RU" sz="1600" dirty="0"/>
              <a:t> (развитие архитектуры ЭВМ в направлении программирования, написание простейших драйверов и алгоритмов, ассемблерные вставки в C/C++);</a:t>
            </a:r>
          </a:p>
          <a:p>
            <a:pPr lvl="0"/>
            <a:r>
              <a:rPr lang="ru-RU" sz="1600" i="1" dirty="0"/>
              <a:t>C/C++</a:t>
            </a:r>
            <a:r>
              <a:rPr lang="ru-RU" sz="1600" dirty="0"/>
              <a:t> (ООП, разработка прикладных приложений, библиотеки, </a:t>
            </a:r>
            <a:r>
              <a:rPr lang="ru-RU" sz="1600" dirty="0" err="1"/>
              <a:t>WinAPI</a:t>
            </a:r>
            <a:r>
              <a:rPr lang="ru-RU" sz="1600" dirty="0"/>
              <a:t>, </a:t>
            </a:r>
            <a:r>
              <a:rPr lang="ru-RU" sz="1600" dirty="0" err="1"/>
              <a:t>make</a:t>
            </a:r>
            <a:r>
              <a:rPr lang="ru-RU" sz="1600" dirty="0"/>
              <a:t> </a:t>
            </a:r>
            <a:r>
              <a:rPr lang="ru-RU" sz="1600" dirty="0" err="1"/>
              <a:t>utils</a:t>
            </a:r>
            <a:r>
              <a:rPr lang="ru-RU" sz="1600" dirty="0"/>
              <a:t>, параллельное программирование).</a:t>
            </a:r>
          </a:p>
          <a:p>
            <a:pPr lvl="0"/>
            <a:r>
              <a:rPr lang="ru-RU" sz="1600" i="1" dirty="0"/>
              <a:t>операционные системы</a:t>
            </a:r>
            <a:r>
              <a:rPr lang="ru-RU" sz="1600" dirty="0"/>
              <a:t> (архитектура ОС, процессы, </a:t>
            </a:r>
            <a:r>
              <a:rPr lang="ru-RU" sz="1600" dirty="0" err="1"/>
              <a:t>межпроцессное</a:t>
            </a:r>
            <a:r>
              <a:rPr lang="ru-RU" sz="1600" dirty="0"/>
              <a:t> взаимодействие, потоки, планирование, работы с памятью и </a:t>
            </a:r>
            <a:r>
              <a:rPr lang="ru-RU" sz="1600" dirty="0" err="1"/>
              <a:t>переферией</a:t>
            </a:r>
            <a:r>
              <a:rPr lang="ru-RU" sz="1600" dirty="0"/>
              <a:t>, POSIX-системы);</a:t>
            </a:r>
          </a:p>
          <a:p>
            <a:pPr lvl="0"/>
            <a:r>
              <a:rPr lang="ru-RU" sz="1600" i="1" dirty="0"/>
              <a:t>системный анализ</a:t>
            </a:r>
            <a:r>
              <a:rPr lang="ru-RU" sz="1600" dirty="0"/>
              <a:t> (предметная область, бизнес-процессы, потоки, диаграммы, принципы и теория системного анализа);</a:t>
            </a:r>
          </a:p>
          <a:p>
            <a:pPr lvl="0"/>
            <a:r>
              <a:rPr lang="ru-RU" sz="1600" i="1" dirty="0"/>
              <a:t>базы данных</a:t>
            </a:r>
            <a:r>
              <a:rPr lang="ru-RU" sz="1600" dirty="0"/>
              <a:t> (теория множеств, виды СУБД, реляционные СУБД, модели данных, SQL, конкретные БД).</a:t>
            </a:r>
          </a:p>
          <a:p>
            <a:pPr>
              <a:buNone/>
            </a:pPr>
            <a:endParaRPr lang="ru-RU"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8229600" cy="5697559"/>
          </a:xfrm>
        </p:spPr>
        <p:txBody>
          <a:bodyPr>
            <a:normAutofit/>
          </a:bodyPr>
          <a:lstStyle/>
          <a:p>
            <a:pPr>
              <a:buNone/>
            </a:pPr>
            <a:r>
              <a:rPr lang="ru-RU" sz="1600" dirty="0" smtClean="0"/>
              <a:t>       Следующий </a:t>
            </a:r>
            <a:r>
              <a:rPr lang="ru-RU" sz="1600" dirty="0"/>
              <a:t>уровень — </a:t>
            </a:r>
            <a:r>
              <a:rPr lang="ru-RU" sz="1600" b="1" i="1" dirty="0"/>
              <a:t>Уровень 2</a:t>
            </a:r>
            <a:r>
              <a:rPr lang="ru-RU" sz="1600" dirty="0"/>
              <a:t> — развивает предыдущий. Кстати, компьютерные сети попали в него только по той причине, что для их изучения желательно (но не обязательно) предварительно освоить операционные системы. По развитости этот предмет ближе все-таки к первому уровню.</a:t>
            </a:r>
            <a:br>
              <a:rPr lang="ru-RU" sz="1600" dirty="0"/>
            </a:br>
            <a:r>
              <a:rPr lang="ru-RU" sz="1600" dirty="0"/>
              <a:t/>
            </a:r>
            <a:br>
              <a:rPr lang="ru-RU" sz="1600" dirty="0"/>
            </a:br>
            <a:r>
              <a:rPr lang="ru-RU" sz="1600" dirty="0"/>
              <a:t>Уровень 2 включает:</a:t>
            </a:r>
          </a:p>
          <a:p>
            <a:pPr lvl="0"/>
            <a:r>
              <a:rPr lang="ru-RU" sz="1600" i="1" dirty="0"/>
              <a:t>разработку ПО</a:t>
            </a:r>
            <a:r>
              <a:rPr lang="ru-RU" sz="1600" dirty="0"/>
              <a:t> (жизненный цикл ПО, этапы разработки, основы ведения программных проектов, инструменты);</a:t>
            </a:r>
          </a:p>
          <a:p>
            <a:pPr lvl="0"/>
            <a:r>
              <a:rPr lang="ru-RU" sz="1600" i="1" dirty="0"/>
              <a:t>анализ данных</a:t>
            </a:r>
            <a:r>
              <a:rPr lang="ru-RU" sz="1600" dirty="0"/>
              <a:t> (</a:t>
            </a:r>
            <a:r>
              <a:rPr lang="ru-RU" sz="1600" dirty="0" err="1"/>
              <a:t>Data</a:t>
            </a:r>
            <a:r>
              <a:rPr lang="ru-RU" sz="1600" dirty="0"/>
              <a:t> </a:t>
            </a:r>
            <a:r>
              <a:rPr lang="ru-RU" sz="1600" dirty="0" err="1"/>
              <a:t>Mining</a:t>
            </a:r>
            <a:r>
              <a:rPr lang="ru-RU" sz="1600" dirty="0"/>
              <a:t>, OLAP, машинное обучение, нейронные сети, ИИ);</a:t>
            </a:r>
          </a:p>
          <a:p>
            <a:pPr lvl="0"/>
            <a:r>
              <a:rPr lang="ru-RU" sz="1600" i="1" dirty="0"/>
              <a:t>компьютерные сети</a:t>
            </a:r>
            <a:r>
              <a:rPr lang="ru-RU" sz="1600" dirty="0"/>
              <a:t> (по уровням стеков TCP/IP и/или ISO/OSI “от и до”, протоколы, сетевое программирование на C/C++);</a:t>
            </a:r>
          </a:p>
          <a:p>
            <a:pPr lvl="0"/>
            <a:r>
              <a:rPr lang="ru-RU" sz="1600" i="1" dirty="0"/>
              <a:t>языки программирования с управляемым кодом</a:t>
            </a:r>
            <a:r>
              <a:rPr lang="ru-RU" sz="1600" dirty="0"/>
              <a:t> (управляемый код, виртуальные машины, сборщики мусора, </a:t>
            </a:r>
            <a:r>
              <a:rPr lang="ru-RU" sz="1600" dirty="0" err="1"/>
              <a:t>юнит-тестирование</a:t>
            </a:r>
            <a:r>
              <a:rPr lang="ru-RU" sz="1600" dirty="0"/>
              <a:t>, собственно практика на C# или </a:t>
            </a:r>
            <a:r>
              <a:rPr lang="ru-RU" sz="1600" dirty="0" err="1"/>
              <a:t>Java</a:t>
            </a:r>
            <a:r>
              <a:rPr lang="ru-RU" sz="1600" dirty="0"/>
              <a:t>);</a:t>
            </a:r>
          </a:p>
          <a:p>
            <a:pPr>
              <a:buNone/>
            </a:pPr>
            <a:endParaRPr lang="ru-RU" sz="1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8229600" cy="5697559"/>
          </a:xfrm>
        </p:spPr>
        <p:txBody>
          <a:bodyPr>
            <a:normAutofit/>
          </a:bodyPr>
          <a:lstStyle/>
          <a:p>
            <a:pPr>
              <a:buNone/>
            </a:pPr>
            <a:r>
              <a:rPr lang="ru-RU" sz="1600" b="1" i="1" dirty="0" smtClean="0"/>
              <a:t>        Уровень </a:t>
            </a:r>
            <a:r>
              <a:rPr lang="ru-RU" sz="1600" b="1" i="1" dirty="0"/>
              <a:t>3</a:t>
            </a:r>
            <a:r>
              <a:rPr lang="ru-RU" sz="1600" dirty="0"/>
              <a:t> — последний уровень для среднего программиста. Он самый объемный и включает только те дисциплины, которые непосредственно связаны с разработкой ПО. Всего их получилось 6:</a:t>
            </a:r>
          </a:p>
          <a:p>
            <a:pPr lvl="0"/>
            <a:r>
              <a:rPr lang="ru-RU" sz="1600" i="1" dirty="0"/>
              <a:t>разработка UI и </a:t>
            </a:r>
            <a:r>
              <a:rPr lang="ru-RU" sz="1600" i="1" dirty="0" err="1"/>
              <a:t>юзабилити</a:t>
            </a:r>
            <a:r>
              <a:rPr lang="ru-RU" sz="1600" dirty="0"/>
              <a:t> (принципы построения интерфейсов пользователя);</a:t>
            </a:r>
          </a:p>
          <a:p>
            <a:pPr lvl="0"/>
            <a:r>
              <a:rPr lang="ru-RU" sz="1600" i="1" dirty="0"/>
              <a:t>управление командами и проектами</a:t>
            </a:r>
            <a:r>
              <a:rPr lang="ru-RU" sz="1600" dirty="0"/>
              <a:t> (методологии разработки и другие вопросы управления);</a:t>
            </a:r>
          </a:p>
          <a:p>
            <a:pPr lvl="0"/>
            <a:r>
              <a:rPr lang="ru-RU" sz="1600" i="1" dirty="0"/>
              <a:t>тестирование ПО</a:t>
            </a:r>
            <a:r>
              <a:rPr lang="ru-RU" sz="1600" dirty="0"/>
              <a:t> (обзорно: виды тестирования, инструменты);</a:t>
            </a:r>
          </a:p>
          <a:p>
            <a:pPr lvl="0"/>
            <a:r>
              <a:rPr lang="ru-RU" sz="1600" i="1" dirty="0" err="1"/>
              <a:t>веб-технологии</a:t>
            </a:r>
            <a:r>
              <a:rPr lang="ru-RU" sz="1600" dirty="0"/>
              <a:t> (HTTP-протокол, </a:t>
            </a:r>
            <a:r>
              <a:rPr lang="ru-RU" sz="1600" dirty="0" err="1"/>
              <a:t>веб-сервер</a:t>
            </a:r>
            <a:r>
              <a:rPr lang="ru-RU" sz="1600" dirty="0"/>
              <a:t>, CGI, кэширование и </a:t>
            </a:r>
            <a:r>
              <a:rPr lang="ru-RU" sz="1600" dirty="0" err="1"/>
              <a:t>проксирование</a:t>
            </a:r>
            <a:r>
              <a:rPr lang="ru-RU" sz="1600" dirty="0"/>
              <a:t>, клиентское программирование);</a:t>
            </a:r>
          </a:p>
          <a:p>
            <a:pPr lvl="0"/>
            <a:r>
              <a:rPr lang="ru-RU" sz="1600" i="1" dirty="0"/>
              <a:t>распределенные системы</a:t>
            </a:r>
            <a:r>
              <a:rPr lang="ru-RU" sz="1600" dirty="0"/>
              <a:t> (архитектуры распределенных систем, протоколы сетевого взаимодействия компонентов, инструменты, принципы, подходы к построению распределенных систем, отказоустойчивость, большие данные, высокие нагрузки);</a:t>
            </a:r>
          </a:p>
          <a:p>
            <a:pPr lvl="0"/>
            <a:r>
              <a:rPr lang="ru-RU" sz="1600" i="1" dirty="0"/>
              <a:t>интерпретируемые языки программирования</a:t>
            </a:r>
            <a:r>
              <a:rPr lang="ru-RU" sz="1600" dirty="0"/>
              <a:t> (особенности, основы по двум-трем языкам, практика по одному-двум языкам: JS, PHP, </a:t>
            </a:r>
            <a:r>
              <a:rPr lang="ru-RU" sz="1600" dirty="0" err="1"/>
              <a:t>Python</a:t>
            </a:r>
            <a:r>
              <a:rPr lang="ru-RU" sz="1600" dirty="0"/>
              <a:t>, </a:t>
            </a:r>
            <a:r>
              <a:rPr lang="ru-RU" sz="1600" dirty="0" err="1"/>
              <a:t>Ruby</a:t>
            </a:r>
            <a:r>
              <a:rPr lang="ru-RU" sz="1600" dirty="0"/>
              <a:t>).</a:t>
            </a:r>
          </a:p>
          <a:p>
            <a:pPr>
              <a:buNone/>
            </a:pPr>
            <a:endParaRPr lang="ru-RU" sz="1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normAutofit/>
          </a:bodyPr>
          <a:lstStyle/>
          <a:p>
            <a:pPr>
              <a:buNone/>
            </a:pPr>
            <a:r>
              <a:rPr lang="ru-RU" sz="1600" dirty="0" smtClean="0"/>
              <a:t>       Все</a:t>
            </a:r>
            <a:r>
              <a:rPr lang="ru-RU" sz="1600" dirty="0"/>
              <a:t>, что идет выше, — расширенные </a:t>
            </a:r>
            <a:r>
              <a:rPr lang="ru-RU" sz="1600" b="1" i="1" dirty="0"/>
              <a:t>Экспертные знания</a:t>
            </a:r>
            <a:r>
              <a:rPr lang="ru-RU" sz="1600" dirty="0"/>
              <a:t>. По большому счету этот уровень можно расширять неограниченно, добавляя в него смежные с разработкой дисциплины и наиболее сложные аспекты разработки ПО. </a:t>
            </a:r>
            <a:endParaRPr lang="ru-RU" sz="1600" dirty="0" smtClean="0"/>
          </a:p>
          <a:p>
            <a:pPr>
              <a:buNone/>
            </a:pPr>
            <a:r>
              <a:rPr lang="ru-RU" sz="1600" dirty="0" smtClean="0"/>
              <a:t>       На рисунке приведено </a:t>
            </a:r>
            <a:r>
              <a:rPr lang="ru-RU" sz="1600" dirty="0"/>
              <a:t>3 примера — разработка компиляторов, разработка операционных систем и построение архитектур больших программно-аппаратных систем, либо архитектур, рассчитанных на особо высокие нагрузки. </a:t>
            </a:r>
            <a:endParaRPr lang="ru-RU" sz="1600" dirty="0" smtClean="0"/>
          </a:p>
          <a:p>
            <a:pPr>
              <a:buNone/>
            </a:pPr>
            <a:r>
              <a:rPr lang="ru-RU" sz="1600" dirty="0" smtClean="0"/>
              <a:t>Широкие </a:t>
            </a:r>
            <a:r>
              <a:rPr lang="ru-RU" sz="1600" dirty="0"/>
              <a:t>зависимости — это один из признаков вопросов экспертного характера. Здесь как раз подтверждается то, что экспертный уровень требует самых широких знаний и хорошего опыта.</a:t>
            </a:r>
            <a:br>
              <a:rPr lang="ru-RU" sz="1600" dirty="0"/>
            </a:br>
            <a:r>
              <a:rPr lang="ru-RU" sz="1600" dirty="0"/>
              <a:t/>
            </a:r>
            <a:br>
              <a:rPr lang="ru-RU" sz="1600" dirty="0"/>
            </a:br>
            <a:r>
              <a:rPr lang="ru-RU" sz="1600" dirty="0"/>
              <a:t>Интересно в графе то, что он не только показывает предпочтительный порядок изучения предметов, но также:</a:t>
            </a:r>
          </a:p>
          <a:p>
            <a:pPr lvl="0"/>
            <a:r>
              <a:rPr lang="ru-RU" sz="1600" dirty="0"/>
              <a:t>дает возможность понять, какие дисциплины нужны больше, какие меньше для работы в определенной специализации (просто выбрать основной предмет специализации и смотреть по связям и удаленности до других);</a:t>
            </a:r>
          </a:p>
          <a:p>
            <a:pPr lvl="0"/>
            <a:r>
              <a:rPr lang="ru-RU" sz="1600" dirty="0"/>
              <a:t>дает понимание, как изучать компьютерные науки, если начинать не с фундаментальных основ, а с прикладных знаний (например, PHP) — можно двигаться по связям в стороны и </a:t>
            </a:r>
            <a:r>
              <a:rPr lang="ru-RU" sz="1600" dirty="0" smtClean="0"/>
              <a:t>вниз.</a:t>
            </a:r>
            <a:endParaRPr lang="ru-RU" sz="1600" dirty="0"/>
          </a:p>
          <a:p>
            <a:pPr>
              <a:buNone/>
            </a:pPr>
            <a:endParaRPr lang="ru-RU" sz="1600"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175</TotalTime>
  <Words>1749</Words>
  <Application>Microsoft Office PowerPoint</Application>
  <PresentationFormat>Экран (4:3)</PresentationFormat>
  <Paragraphs>104</Paragraphs>
  <Slides>24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24</vt:i4>
      </vt:variant>
    </vt:vector>
  </HeadingPairs>
  <TitlesOfParts>
    <vt:vector size="25" baseType="lpstr">
      <vt:lpstr>Тема Office</vt:lpstr>
      <vt:lpstr>Классификация знаний в области программирования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Теоретический минимум для программиста на основании наиболее ярких отраслей IT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Классификация знаний в области программирования </dc:title>
  <dc:creator>Admin</dc:creator>
  <cp:lastModifiedBy>Den</cp:lastModifiedBy>
  <cp:revision>24</cp:revision>
  <dcterms:created xsi:type="dcterms:W3CDTF">2020-09-02T08:10:01Z</dcterms:created>
  <dcterms:modified xsi:type="dcterms:W3CDTF">2021-09-03T10:50:39Z</dcterms:modified>
</cp:coreProperties>
</file>