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1" r:id="rId6"/>
    <p:sldId id="260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43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643051"/>
            <a:ext cx="8572560" cy="19574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Алгоритмы распределения регистров.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регистров и раскраска графов.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4429132"/>
            <a:ext cx="6400800" cy="196691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Выполнили магистры 1 курса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Группы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М.ИСТ.ИТР.21.05.</a:t>
            </a:r>
          </a:p>
          <a:p>
            <a:pPr algn="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Кошкина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К.Э.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Никитин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Распределение регистров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регистров — это процесс создания набора переменных в доступных регистрах, чтобы эти переменные не требовали выделения под них места в основной памяти. Этот процесс обычно выполняется на уровне функции в целом. Однако, особенно если включена поддержка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Link-Time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Generation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(LTCG), этот процесс может выполняться между функциями, что зачастую дает более эффективное распределение.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Таким образом, распределение регистров заключается в выборе места для хранения переменных во время выполнения, т.е. внутри или вне регистров. Если переменная должна храниться в регистрах, то распределителю необходимо определить, в каком регистре (ах) эта переменная будет храниться. В конце концов, другая задача - определить продолжительность, в течение которой переменная должна оставаться в одном месте.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Компоненты размещения регистров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 numCol="1">
            <a:noAutofit/>
          </a:bodyPr>
          <a:lstStyle/>
          <a:p>
            <a:pPr marL="252000" indent="342900" algn="just">
              <a:spcBef>
                <a:spcPts val="300"/>
              </a:spcBef>
              <a:buNone/>
            </a:pPr>
            <a:r>
              <a:rPr lang="ru-RU" sz="1850" dirty="0" smtClean="0">
                <a:latin typeface="Times New Roman" pitchFamily="18" charset="0"/>
                <a:cs typeface="Times New Roman" pitchFamily="18" charset="0"/>
              </a:rPr>
              <a:t>Распределитель регистров, игнорируя выбранную стратегию распределения, может полагаться на набор основных действий для решения этих проблем. Эти действия можно разделить на несколько категорий:</a:t>
            </a:r>
          </a:p>
          <a:p>
            <a:pPr marL="252000" indent="342900" algn="just">
              <a:spcBef>
                <a:spcPts val="300"/>
              </a:spcBef>
            </a:pPr>
            <a:r>
              <a:rPr lang="ru-RU" sz="1850" dirty="0" smtClean="0">
                <a:latin typeface="Times New Roman" pitchFamily="18" charset="0"/>
                <a:cs typeface="Times New Roman" pitchFamily="18" charset="0"/>
              </a:rPr>
              <a:t>Переместить вставку. Это действие заключается в увеличении количества инструкций по перемещению между регистрами, то есть в том, чтобы переменная находилась в разных регистрах в течение ее времени жизни, а не в одном. Это происходит в подходе с разделением живого диапазона.</a:t>
            </a:r>
          </a:p>
          <a:p>
            <a:pPr marL="252000" indent="342900" algn="just">
              <a:spcBef>
                <a:spcPts val="300"/>
              </a:spcBef>
            </a:pPr>
            <a:r>
              <a:rPr lang="ru-RU" sz="1850" dirty="0" err="1" smtClean="0">
                <a:latin typeface="Times New Roman" pitchFamily="18" charset="0"/>
                <a:cs typeface="Times New Roman" pitchFamily="18" charset="0"/>
              </a:rPr>
              <a:t>Проливание</a:t>
            </a:r>
            <a:r>
              <a:rPr lang="ru-RU" sz="1850" dirty="0" smtClean="0">
                <a:latin typeface="Times New Roman" pitchFamily="18" charset="0"/>
                <a:cs typeface="Times New Roman" pitchFamily="18" charset="0"/>
              </a:rPr>
              <a:t>. Это действие заключается в сохранении переменной в памяти вместо регистров.</a:t>
            </a:r>
          </a:p>
          <a:p>
            <a:pPr marL="252000" indent="342900" algn="just">
              <a:spcBef>
                <a:spcPts val="300"/>
              </a:spcBef>
            </a:pPr>
            <a:r>
              <a:rPr lang="ru-RU" sz="1850" dirty="0" smtClean="0">
                <a:latin typeface="Times New Roman" pitchFamily="18" charset="0"/>
                <a:cs typeface="Times New Roman" pitchFamily="18" charset="0"/>
              </a:rPr>
              <a:t>Назначение. Это действие заключается в присвоении переменной другой переменной.</a:t>
            </a:r>
          </a:p>
          <a:p>
            <a:pPr marL="252000" indent="342900" algn="just">
              <a:spcBef>
                <a:spcPts val="300"/>
              </a:spcBef>
            </a:pPr>
            <a:r>
              <a:rPr lang="ru-RU" sz="1850" dirty="0" err="1" smtClean="0">
                <a:latin typeface="Times New Roman" pitchFamily="18" charset="0"/>
                <a:cs typeface="Times New Roman" pitchFamily="18" charset="0"/>
              </a:rPr>
              <a:t>Коалесцирующий</a:t>
            </a:r>
            <a:r>
              <a:rPr lang="ru-RU" sz="1850" dirty="0" smtClean="0">
                <a:latin typeface="Times New Roman" pitchFamily="18" charset="0"/>
                <a:cs typeface="Times New Roman" pitchFamily="18" charset="0"/>
              </a:rPr>
              <a:t>. Это действие состоит в ограничении количества перемещений между регистрами, таким образом ограничивая общее количество инструкций. Например, идентифицируя переменную, живущую разными методами, и сохраняя ее в одном регистре в течение всего времени ее существования.</a:t>
            </a:r>
          </a:p>
          <a:p>
            <a:pPr marL="252000" indent="342900" algn="just">
              <a:spcBef>
                <a:spcPts val="300"/>
              </a:spcBef>
              <a:buNone/>
            </a:pPr>
            <a:r>
              <a:rPr lang="ru-RU" sz="1850" dirty="0" smtClean="0">
                <a:latin typeface="Times New Roman" pitchFamily="18" charset="0"/>
                <a:cs typeface="Times New Roman" pitchFamily="18" charset="0"/>
              </a:rPr>
              <a:t>Многие подходы к распределению регистров оптимизированы для одной или нескольких конкретных категорий действий.</a:t>
            </a:r>
            <a:endParaRPr lang="ru-RU" sz="18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Общие проблемы, возникающие при распределении регистров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786346"/>
          </a:xfrm>
        </p:spPr>
        <p:txBody>
          <a:bodyPr>
            <a:noAutofit/>
          </a:bodyPr>
          <a:lstStyle/>
          <a:p>
            <a:pPr marL="324000" indent="342900" algn="just"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 распределении регистров возникает ряд проблем, которые можно решить (или избежать) с помощью различных подходов к распределению регистров. Ниже перечислены три наиболее распространенных проблемы:</a:t>
            </a:r>
          </a:p>
          <a:p>
            <a:pPr marL="324000" indent="342900" algn="just">
              <a:spcBef>
                <a:spcPts val="30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Сглаживание. В некоторых архитектурах присвоение значения одному регистру может повлиять на значение другого: это называется псевдонимом. Например, x86 архитектура имеет четыре 32-битных регистра общего назначения, которые также могут использоваться как 16-битные или 8-битные регистры. В этом случае присвоение 32-битного значения регистру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повлияет на значение регистра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24000" indent="342900" algn="just">
              <a:spcBef>
                <a:spcPts val="30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Предварительная окраска. Эта проблема заключается в том, чтобы заставить некоторые переменные быть назначенными конкретным регистрам. Например,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PowerPC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соглашения о вызовах, параметры обычно передаются в R3-R10, а возвращаемое значение передается в R3.</a:t>
            </a:r>
          </a:p>
          <a:p>
            <a:pPr marL="324000" indent="342900" algn="just">
              <a:spcBef>
                <a:spcPts val="300"/>
              </a:spcBef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Общие проблемы, возникающие при распределении регистров (продолжение)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43470"/>
          </a:xfrm>
        </p:spPr>
        <p:txBody>
          <a:bodyPr>
            <a:normAutofit/>
          </a:bodyPr>
          <a:lstStyle/>
          <a:p>
            <a:pPr indent="342900" algn="just">
              <a:spcBef>
                <a:spcPts val="30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NP-проблема.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Чайтин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и др. показал, что размещение регистров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НП-полный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проблема. Они уменьшают раскраска графика проблема распределения регистров, показав, что для произвольного графа программа может быть построена так, что распределение регистров для программы (с регистрами, представляющими узлы, и машинными регистрами, представляющими доступные цвета) будет раскраской для исходного графа. Поскольку раскраска графов является NP-сложной задачей, а распределение регистров выполняется в NP, это доказывает NP-полноту проблемы.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Распределение раскраски графа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72098"/>
          </a:xfrm>
        </p:spPr>
        <p:txBody>
          <a:bodyPr>
            <a:normAutofit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Распределение раскраски графа - преобладающий подход к решению распределения регистров. Впервые он был предложен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Chaitin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В этом подходе узлы в график представляют живые диапазоны (переменные, временные, виртуальные / символьные регистры), которые являются кандидатами на размещение регистров. Края соединяют живые диапазоны, которые мешают, т. е. активные диапазоны, которые одновременно являются активными как минимум в одной точке программы. Распределение регистров затем сводится к раскраске графика проблемы, в котором цвета (регистры) назначаются узлам таким образом, что два узла, соединенные ребром, не получают одинаковый цвет.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 помощью анализ живучести, можно построить интерференционный граф. График интерференции, представляющий собой неориентированный граф где узлы являются переменными программы, используется для моделирования того, какие переменные не могут быть размещены в одном регистре.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Распределение раскраски графа (продолжение)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071966"/>
          </a:xfrm>
        </p:spPr>
        <p:txBody>
          <a:bodyPr>
            <a:noAutofit/>
          </a:bodyPr>
          <a:lstStyle/>
          <a:p>
            <a:pPr marL="252000" indent="342900" algn="just"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Основные этапы в распределителе регистров раскраски графов в стиле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Chaitin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52000" lvl="0" indent="342900" algn="just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Перенумеровать: найти информацию о диапазоне в реальном времени в исходной программе.</a:t>
            </a:r>
          </a:p>
          <a:p>
            <a:pPr marL="252000" lvl="0" indent="342900" algn="just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Строить: построить граф интерференции.</a:t>
            </a:r>
          </a:p>
          <a:p>
            <a:pPr marL="252000" lvl="0" indent="342900" algn="just">
              <a:spcBef>
                <a:spcPts val="0"/>
              </a:spcBef>
              <a:buFont typeface="+mj-lt"/>
              <a:buAutoNum type="arabicPeriod"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Коалесцировать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объединить активные диапазоны не мешающих переменных, связанных инструкциями копирования.</a:t>
            </a:r>
          </a:p>
          <a:p>
            <a:pPr marL="252000" lvl="0" indent="342900" algn="just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Стоимость разлива: вычислить стоимость разлива каждой переменной. Это оценивает влияние отображения переменной в память на скорость конечной программы.</a:t>
            </a:r>
          </a:p>
          <a:p>
            <a:pPr marL="252000" lvl="0" indent="342900" algn="just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Упрощать: построить порядок узлов в графе выводов</a:t>
            </a:r>
          </a:p>
          <a:p>
            <a:pPr marL="252000" lvl="0" indent="342900" algn="just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Код разлива: вставить инструкции разлива, то есть загружать и сохранять для передачи значений между регистрами и памятью.</a:t>
            </a:r>
          </a:p>
          <a:p>
            <a:pPr marL="252000" indent="342900" algn="just">
              <a:spcBef>
                <a:spcPts val="0"/>
              </a:spcBef>
              <a:buFont typeface="+mj-lt"/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Выбирать: присвоить регистр каждой переменной.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61201" t="33586" r="2552" b="53668"/>
          <a:stretch>
            <a:fillRect/>
          </a:stretch>
        </p:blipFill>
        <p:spPr bwMode="auto">
          <a:xfrm>
            <a:off x="1071538" y="5143512"/>
            <a:ext cx="7286676" cy="155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Распределение раскраски графа (продолжение)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раскраски графа имеет три основных недостатка. Во-первых, он полагается на раскраску графа, которая является NP-полная задача, чтобы решить, какие переменные разливаются. Поиск минимального графа раскраски действительно является NP-полной проблемой. Во-вторых, если не используется разделение динамического диапазона, вытесненные переменные распространяются повсюду: инструкции сохранения (соответственно загрузки) вставляются как можно раньше (соответственно поздно), то есть сразу после (соответственно до) определений переменных (соответственно использования). В-третьих, переменная, которая не разлита, хранится в одном и том же регистре на протяжении всего срока службы.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 l="29658" t="22857" r="29308" b="2952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874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Алгоритмы распределения регистров. Распределение регистров и раскраска графов.</vt:lpstr>
      <vt:lpstr>Распределение регистров</vt:lpstr>
      <vt:lpstr>Компоненты размещения регистров</vt:lpstr>
      <vt:lpstr>Общие проблемы, возникающие при распределении регистров</vt:lpstr>
      <vt:lpstr>Общие проблемы, возникающие при распределении регистров (продолжение)</vt:lpstr>
      <vt:lpstr>Распределение раскраски графа</vt:lpstr>
      <vt:lpstr>Распределение раскраски графа (продолжение)</vt:lpstr>
      <vt:lpstr>Распределение раскраски графа (продолжение)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Восходящий анализ, классы LR(k) и LALR(k). GLR. Инструменты восходящего анализа (yacc/bison).</dc:title>
  <dc:creator>Комп</dc:creator>
  <cp:lastModifiedBy>Den</cp:lastModifiedBy>
  <cp:revision>24</cp:revision>
  <dcterms:created xsi:type="dcterms:W3CDTF">2021-10-24T15:19:16Z</dcterms:created>
  <dcterms:modified xsi:type="dcterms:W3CDTF">2021-10-27T06:50:22Z</dcterms:modified>
</cp:coreProperties>
</file>