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2" d="100"/>
          <a:sy n="62" d="100"/>
        </p:scale>
        <p:origin x="-96" y="-1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C3F3114-7D61-4EB5-ADE0-46EFE84A1D9C}" type="datetimeFigureOut">
              <a:rPr lang="ru-RU" smtClean="0"/>
              <a:t>06.11.2024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1849927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3F3114-7D61-4EB5-ADE0-46EFE84A1D9C}" type="datetimeFigureOut">
              <a:rPr lang="ru-RU" smtClean="0"/>
              <a:t>06.11.2024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818897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3F3114-7D61-4EB5-ADE0-46EFE84A1D9C}" type="datetimeFigureOut">
              <a:rPr lang="ru-RU" smtClean="0"/>
              <a:t>06.11.2024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120571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3F3114-7D61-4EB5-ADE0-46EFE84A1D9C}" type="datetimeFigureOut">
              <a:rPr lang="ru-RU" smtClean="0"/>
              <a:t>06.11.2024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1307866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C3F3114-7D61-4EB5-ADE0-46EFE84A1D9C}" type="datetimeFigureOut">
              <a:rPr lang="ru-RU" smtClean="0"/>
              <a:t>06.11.2024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4104355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C3F3114-7D61-4EB5-ADE0-46EFE84A1D9C}" type="datetimeFigureOut">
              <a:rPr lang="ru-RU" smtClean="0"/>
              <a:t>06.11.2024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839704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C3F3114-7D61-4EB5-ADE0-46EFE84A1D9C}" type="datetimeFigureOut">
              <a:rPr lang="ru-RU" smtClean="0"/>
              <a:t>06.11.2024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318452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C3F3114-7D61-4EB5-ADE0-46EFE84A1D9C}" type="datetimeFigureOut">
              <a:rPr lang="ru-RU" smtClean="0"/>
              <a:t>06.11.2024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3305339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C3F3114-7D61-4EB5-ADE0-46EFE84A1D9C}" type="datetimeFigureOut">
              <a:rPr lang="ru-RU" smtClean="0"/>
              <a:t>06.11.2024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3422461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C3F3114-7D61-4EB5-ADE0-46EFE84A1D9C}" type="datetimeFigureOut">
              <a:rPr lang="ru-RU" smtClean="0"/>
              <a:t>06.11.2024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235906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C3F3114-7D61-4EB5-ADE0-46EFE84A1D9C}" type="datetimeFigureOut">
              <a:rPr lang="ru-RU" smtClean="0"/>
              <a:t>06.11.2024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B8A3DEB-8C8B-4CE3-B697-CD73C9FBE81B}" type="slidenum">
              <a:rPr lang="ru-RU" smtClean="0"/>
              <a:t>‹#›</a:t>
            </a:fld>
            <a:endParaRPr lang="ru-RU"/>
          </a:p>
        </p:txBody>
      </p:sp>
    </p:spTree>
    <p:extLst>
      <p:ext uri="{BB962C8B-B14F-4D97-AF65-F5344CB8AC3E}">
        <p14:creationId xmlns:p14="http://schemas.microsoft.com/office/powerpoint/2010/main" val="116978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3F3114-7D61-4EB5-ADE0-46EFE84A1D9C}" type="datetimeFigureOut">
              <a:rPr lang="ru-RU" smtClean="0"/>
              <a:t>06.11.2024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8A3DEB-8C8B-4CE3-B697-CD73C9FBE81B}" type="slidenum">
              <a:rPr lang="ru-RU" smtClean="0"/>
              <a:t>‹#›</a:t>
            </a:fld>
            <a:endParaRPr lang="ru-RU"/>
          </a:p>
        </p:txBody>
      </p:sp>
    </p:spTree>
    <p:extLst>
      <p:ext uri="{BB962C8B-B14F-4D97-AF65-F5344CB8AC3E}">
        <p14:creationId xmlns:p14="http://schemas.microsoft.com/office/powerpoint/2010/main" val="1820663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7108" y="2060209"/>
            <a:ext cx="9144000" cy="2387600"/>
          </a:xfrm>
        </p:spPr>
        <p:txBody>
          <a:bodyPr/>
          <a:lstStyle/>
          <a:p>
            <a:r>
              <a:rPr lang="ru-RU" b="1" dirty="0"/>
              <a:t>Subtyping. Структурный и номинальный subtyping.</a:t>
            </a:r>
            <a:endParaRPr lang="ru-RU" dirty="0"/>
          </a:p>
        </p:txBody>
      </p:sp>
    </p:spTree>
    <p:extLst>
      <p:ext uri="{BB962C8B-B14F-4D97-AF65-F5344CB8AC3E}">
        <p14:creationId xmlns:p14="http://schemas.microsoft.com/office/powerpoint/2010/main" val="34351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Subtyping</a:t>
            </a:r>
            <a:endParaRPr lang="ru-RU" dirty="0"/>
          </a:p>
        </p:txBody>
      </p:sp>
      <p:sp>
        <p:nvSpPr>
          <p:cNvPr id="3" name="Объект 2"/>
          <p:cNvSpPr>
            <a:spLocks noGrp="1"/>
          </p:cNvSpPr>
          <p:nvPr>
            <p:ph idx="1"/>
          </p:nvPr>
        </p:nvSpPr>
        <p:spPr/>
        <p:txBody>
          <a:bodyPr/>
          <a:lstStyle/>
          <a:p>
            <a:pPr marL="0" indent="0" algn="just">
              <a:buNone/>
            </a:pPr>
            <a:r>
              <a:rPr lang="ru-RU" dirty="0"/>
              <a:t>Субтипизация (subtyping) или же полиморфизм (подтипов/включений) — это механизм в объектно-ориентированном программировании, который позволяет одному типу (классу) рассматриваться как подтип (подкласс) другого типа. Это означает, что объект подтипа может использоваться везде, где требуется объект его суперкласса (родительского типа</a:t>
            </a:r>
            <a:r>
              <a:rPr lang="ru-RU" dirty="0" smtClean="0"/>
              <a:t>).</a:t>
            </a:r>
            <a:endParaRPr lang="ru-RU" dirty="0"/>
          </a:p>
        </p:txBody>
      </p:sp>
    </p:spTree>
    <p:extLst>
      <p:ext uri="{BB962C8B-B14F-4D97-AF65-F5344CB8AC3E}">
        <p14:creationId xmlns:p14="http://schemas.microsoft.com/office/powerpoint/2010/main" val="2481540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t>Полиморфизм</a:t>
            </a:r>
            <a:endParaRPr lang="ru-RU" b="1"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7231" y="2616131"/>
            <a:ext cx="9518497" cy="3617029"/>
          </a:xfrm>
        </p:spPr>
      </p:pic>
      <p:sp>
        <p:nvSpPr>
          <p:cNvPr id="5" name="Прямоугольник 4"/>
          <p:cNvSpPr/>
          <p:nvPr/>
        </p:nvSpPr>
        <p:spPr>
          <a:xfrm>
            <a:off x="1203960" y="1367135"/>
            <a:ext cx="9845040" cy="1384995"/>
          </a:xfrm>
          <a:prstGeom prst="rect">
            <a:avLst/>
          </a:prstGeom>
        </p:spPr>
        <p:txBody>
          <a:bodyPr wrap="square">
            <a:spAutoFit/>
          </a:bodyPr>
          <a:lstStyle/>
          <a:p>
            <a:pPr algn="just"/>
            <a:r>
              <a:rPr lang="ru-RU" sz="2800" dirty="0"/>
              <a:t>Полиформизм — это свойство функции обрабатывать различные типы объектов и классов в объектно-ориентированном программировании.</a:t>
            </a:r>
          </a:p>
        </p:txBody>
      </p:sp>
    </p:spTree>
    <p:extLst>
      <p:ext uri="{BB962C8B-B14F-4D97-AF65-F5344CB8AC3E}">
        <p14:creationId xmlns:p14="http://schemas.microsoft.com/office/powerpoint/2010/main" val="196818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Структурный </a:t>
            </a:r>
            <a:r>
              <a:rPr lang="en-US" b="1" dirty="0"/>
              <a:t>s</a:t>
            </a:r>
            <a:r>
              <a:rPr lang="ru-RU" b="1" dirty="0" smtClean="0"/>
              <a:t>ubtyping</a:t>
            </a:r>
            <a:endParaRPr lang="ru-RU" dirty="0"/>
          </a:p>
        </p:txBody>
      </p:sp>
      <p:sp>
        <p:nvSpPr>
          <p:cNvPr id="3" name="Объект 2"/>
          <p:cNvSpPr>
            <a:spLocks noGrp="1"/>
          </p:cNvSpPr>
          <p:nvPr>
            <p:ph idx="1"/>
          </p:nvPr>
        </p:nvSpPr>
        <p:spPr>
          <a:xfrm>
            <a:off x="755071" y="1635620"/>
            <a:ext cx="5028211" cy="4351338"/>
          </a:xfrm>
        </p:spPr>
        <p:txBody>
          <a:bodyPr>
            <a:normAutofit fontScale="92500" lnSpcReduction="10000"/>
          </a:bodyPr>
          <a:lstStyle/>
          <a:p>
            <a:r>
              <a:rPr lang="ru-RU" dirty="0"/>
              <a:t>Структурная субтипизация основывается на принципе, что два типа совместимы, если один из них имеет нужную структуру, без требования наследования или явного указания на связь между ними. Другими словами, если объект может «повести себя» как другой объект (имеет необходимые поля и методы), он считается подтипом.</a:t>
            </a:r>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2069" y="1944856"/>
            <a:ext cx="4656379" cy="3678704"/>
          </a:xfrm>
          <a:prstGeom prst="rect">
            <a:avLst/>
          </a:prstGeom>
        </p:spPr>
      </p:pic>
    </p:spTree>
    <p:extLst>
      <p:ext uri="{BB962C8B-B14F-4D97-AF65-F5344CB8AC3E}">
        <p14:creationId xmlns:p14="http://schemas.microsoft.com/office/powerpoint/2010/main" val="3613808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Номинальный </a:t>
            </a:r>
            <a:r>
              <a:rPr lang="en-US" b="1" dirty="0"/>
              <a:t>s</a:t>
            </a:r>
            <a:r>
              <a:rPr lang="ru-RU" b="1" dirty="0" smtClean="0"/>
              <a:t>ubtyping</a:t>
            </a:r>
            <a:endParaRPr lang="ru-RU" dirty="0"/>
          </a:p>
        </p:txBody>
      </p:sp>
      <p:sp>
        <p:nvSpPr>
          <p:cNvPr id="3" name="Объект 2"/>
          <p:cNvSpPr>
            <a:spLocks noGrp="1"/>
          </p:cNvSpPr>
          <p:nvPr>
            <p:ph idx="1"/>
          </p:nvPr>
        </p:nvSpPr>
        <p:spPr>
          <a:xfrm>
            <a:off x="929640" y="1810385"/>
            <a:ext cx="4861560" cy="4351338"/>
          </a:xfrm>
        </p:spPr>
        <p:txBody>
          <a:bodyPr>
            <a:normAutofit fontScale="92500" lnSpcReduction="10000"/>
          </a:bodyPr>
          <a:lstStyle/>
          <a:p>
            <a:pPr marL="0" indent="0">
              <a:buNone/>
            </a:pPr>
            <a:r>
              <a:rPr lang="ru-RU" dirty="0"/>
              <a:t>Номинальная субтипизация предполагает, что подтип должен быть явно связан с супертайпом. Обычно это достигается с помощью наследования, где один класс объявляется подклассом другого с помощью специальных ключевых слов (`extends`, `inherits`, `:` и т. д.). Тип считается подтипом другого только при прямом указании на это.</a:t>
            </a:r>
          </a:p>
          <a:p>
            <a:pPr marL="0" indent="0">
              <a:buNone/>
            </a:pP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2978" y="1910532"/>
            <a:ext cx="4356942" cy="3850975"/>
          </a:xfrm>
          <a:prstGeom prst="rect">
            <a:avLst/>
          </a:prstGeom>
        </p:spPr>
      </p:pic>
    </p:spTree>
    <p:extLst>
      <p:ext uri="{BB962C8B-B14F-4D97-AF65-F5344CB8AC3E}">
        <p14:creationId xmlns:p14="http://schemas.microsoft.com/office/powerpoint/2010/main" val="3439401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t>Сравнение структурного и номинального </a:t>
            </a:r>
            <a:r>
              <a:rPr lang="en-US" b="1" dirty="0"/>
              <a:t>s</a:t>
            </a:r>
            <a:r>
              <a:rPr lang="ru-RU" b="1" dirty="0"/>
              <a:t>ubtyping</a:t>
            </a:r>
            <a:r>
              <a:rPr lang="ru-RU" dirty="0" smtClean="0"/>
              <a:t> </a:t>
            </a: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1884614271"/>
              </p:ext>
            </p:extLst>
          </p:nvPr>
        </p:nvGraphicFramePr>
        <p:xfrm>
          <a:off x="1508759" y="1965958"/>
          <a:ext cx="9479280" cy="3718562"/>
        </p:xfrm>
        <a:graphic>
          <a:graphicData uri="http://schemas.openxmlformats.org/drawingml/2006/table">
            <a:tbl>
              <a:tblPr firstRow="1" firstCol="1" bandRow="1">
                <a:tableStyleId>{F5AB1C69-6EDB-4FF4-983F-18BD219EF322}</a:tableStyleId>
              </a:tblPr>
              <a:tblGrid>
                <a:gridCol w="3159760"/>
                <a:gridCol w="3159760"/>
                <a:gridCol w="3159760"/>
              </a:tblGrid>
              <a:tr h="1042149">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Характеристика</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a:solidFill>
                            <a:schemeClr val="tx1"/>
                          </a:solidFill>
                          <a:effectLst/>
                          <a:latin typeface="Times New Roman" pitchFamily="18" charset="0"/>
                          <a:cs typeface="Times New Roman" pitchFamily="18" charset="0"/>
                        </a:rPr>
                        <a:t>Структурная субтипизация</a:t>
                      </a:r>
                      <a:endParaRPr lang="ru-RU" sz="1100" kern="1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Номинальная субтипизация</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r>
              <a:tr h="630220">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Основание совместимости</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Структура (методы и поля)</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Иерархия типов (наследование)</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r>
              <a:tr h="492675">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Гибкость</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Высокая</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Низкая</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r>
              <a:tr h="492675">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Явность связи</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Неявная</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Явная</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r>
              <a:tr h="492675">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Примеры языков</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TypeScript, Go</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Java, C#</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r>
              <a:tr h="568168">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Потенциальная безопасность</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a:solidFill>
                            <a:schemeClr val="tx1"/>
                          </a:solidFill>
                          <a:effectLst/>
                          <a:latin typeface="Times New Roman" pitchFamily="18" charset="0"/>
                          <a:cs typeface="Times New Roman" pitchFamily="18" charset="0"/>
                        </a:rPr>
                        <a:t>Меньшая безопасность</a:t>
                      </a:r>
                      <a:endParaRPr lang="ru-RU" sz="1100" kern="1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gn="ctr">
                        <a:lnSpc>
                          <a:spcPct val="150000"/>
                        </a:lnSpc>
                        <a:spcAft>
                          <a:spcPts val="0"/>
                        </a:spcAft>
                      </a:pPr>
                      <a:r>
                        <a:rPr lang="ru-RU" sz="1400" kern="100" dirty="0">
                          <a:solidFill>
                            <a:schemeClr val="tx1"/>
                          </a:solidFill>
                          <a:effectLst/>
                          <a:latin typeface="Times New Roman" pitchFamily="18" charset="0"/>
                          <a:cs typeface="Times New Roman" pitchFamily="18" charset="0"/>
                        </a:rPr>
                        <a:t>Высокая безопасность</a:t>
                      </a:r>
                      <a:endParaRPr lang="ru-RU" sz="1100" kern="100" dirty="0">
                        <a:solidFill>
                          <a:schemeClr val="tx1"/>
                        </a:solidFill>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47343404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236</Words>
  <Application>Microsoft Office PowerPoint</Application>
  <PresentationFormat>Произвольный</PresentationFormat>
  <Paragraphs>28</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Subtyping. Структурный и номинальный subtyping.</vt:lpstr>
      <vt:lpstr>Subtyping</vt:lpstr>
      <vt:lpstr>Полиморфизм</vt:lpstr>
      <vt:lpstr>Структурный subtyping</vt:lpstr>
      <vt:lpstr>Номинальный subtyping</vt:lpstr>
      <vt:lpstr>Сравнение структурного и номинального subtyping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Zubr</dc:creator>
  <cp:lastModifiedBy>Стyдент</cp:lastModifiedBy>
  <cp:revision>6</cp:revision>
  <dcterms:created xsi:type="dcterms:W3CDTF">2024-11-06T09:50:18Z</dcterms:created>
  <dcterms:modified xsi:type="dcterms:W3CDTF">2024-11-06T12:12:37Z</dcterms:modified>
</cp:coreProperties>
</file>