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  <p:embeddedFont>
      <p:font typeface="Merriweather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81793A3-3A93-4623-BC91-8B8502790131}">
  <a:tblStyle styleId="{C81793A3-3A93-4623-BC91-8B85027901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Merriweather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Merriweather-italic.fntdata"/><Relationship Id="rId23" Type="http://schemas.openxmlformats.org/officeDocument/2006/relationships/font" Target="fonts/Merriweather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font" Target="fonts/Merriweather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12f1914c67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12f1914c67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12f1914c67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12f1914c67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2f1914c67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2f1914c67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12f1914c67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12f1914c67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2f1914c67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2f1914c67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12f1914c67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12f1914c67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2f1914c67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12f1914c67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12f1914c67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12f1914c67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12f1914c67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12f1914c67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12f1914c67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12f1914c67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Номинальная и структурная эквивалентность типов. Простейшие конструкторы.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Кортежи</a:t>
            </a:r>
            <a:endParaRPr/>
          </a:p>
        </p:txBody>
      </p:sp>
      <p:sp>
        <p:nvSpPr>
          <p:cNvPr id="131" name="Google Shape;131;p22"/>
          <p:cNvSpPr txBox="1"/>
          <p:nvPr>
            <p:ph idx="4294967295" type="subTitle"/>
          </p:nvPr>
        </p:nvSpPr>
        <p:spPr>
          <a:xfrm>
            <a:off x="518725" y="1686600"/>
            <a:ext cx="81066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Кортежи</a:t>
            </a:r>
            <a:r>
              <a:rPr lang="ru"/>
              <a:t> </a:t>
            </a:r>
            <a:r>
              <a:rPr lang="ru"/>
              <a:t>– это набор элементов фиксированной длины, которые могут быть разных типов, но не имеют именованных полей.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2" name="Google Shape;13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200" y="2991025"/>
            <a:ext cx="7801600" cy="83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>
            <p:ph type="title"/>
          </p:nvPr>
        </p:nvSpPr>
        <p:spPr>
          <a:xfrm>
            <a:off x="311675" y="798600"/>
            <a:ext cx="64167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 реальных проектах понимание эквивалентности типов помогает разработчикам создавать более безопасные и эффективные системы. </a:t>
            </a:r>
            <a:endParaRPr/>
          </a:p>
        </p:txBody>
      </p:sp>
      <p:sp>
        <p:nvSpPr>
          <p:cNvPr id="138" name="Google Shape;138;p23"/>
          <p:cNvSpPr txBox="1"/>
          <p:nvPr>
            <p:ph type="title"/>
          </p:nvPr>
        </p:nvSpPr>
        <p:spPr>
          <a:xfrm>
            <a:off x="311700" y="0"/>
            <a:ext cx="8520600" cy="1282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500"/>
              <a:t>Заключение</a:t>
            </a:r>
            <a:endParaRPr b="1" sz="3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Номинальная эквивалентность типов</a:t>
            </a:r>
            <a:endParaRPr/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Номинальная эквивалентность типов</a:t>
            </a:r>
            <a:r>
              <a:rPr lang="ru"/>
              <a:t> (или эквивалентность по имени) — это концепция, при которой два типа считаются эквивалентными, если у них одинаковое имя.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77500" y="2643950"/>
            <a:ext cx="2466975" cy="23907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4377538" y="2208950"/>
            <a:ext cx="2466900" cy="43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Пример на языке С++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6906575" y="2208950"/>
            <a:ext cx="2466900" cy="43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Пример на языке Java</a:t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06575" y="2643950"/>
            <a:ext cx="2228850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Структурная эквивалентность типов</a:t>
            </a:r>
            <a:endParaRPr/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4644675" y="500925"/>
            <a:ext cx="4166400" cy="134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b="1" lang="ru"/>
              <a:t>Структурная эквивалентность типов</a:t>
            </a:r>
            <a:r>
              <a:rPr lang="ru"/>
              <a:t> означает, что два типа считаются эквивалентными, если их структуры (поля, размеры, порядок и типы данных) совпадают, независимо от имен.</a:t>
            </a:r>
            <a:endParaRPr/>
          </a:p>
        </p:txBody>
      </p:sp>
      <p:sp>
        <p:nvSpPr>
          <p:cNvPr id="82" name="Google Shape;82;p15"/>
          <p:cNvSpPr txBox="1"/>
          <p:nvPr>
            <p:ph idx="1" type="body"/>
          </p:nvPr>
        </p:nvSpPr>
        <p:spPr>
          <a:xfrm>
            <a:off x="5494413" y="1696150"/>
            <a:ext cx="2466900" cy="43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Пример на языке GO</a:t>
            </a:r>
            <a:endParaRPr/>
          </a:p>
        </p:txBody>
      </p:sp>
      <p:pic>
        <p:nvPicPr>
          <p:cNvPr id="83" name="Google Shape;8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4677" y="2074475"/>
            <a:ext cx="4166400" cy="3000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>
            <a:off x="311300" y="500925"/>
            <a:ext cx="3704400" cy="7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Примеры </a:t>
            </a:r>
            <a:endParaRPr/>
          </a:p>
        </p:txBody>
      </p:sp>
      <p:sp>
        <p:nvSpPr>
          <p:cNvPr id="89" name="Google Shape;89;p16"/>
          <p:cNvSpPr txBox="1"/>
          <p:nvPr>
            <p:ph idx="1" type="subTitle"/>
          </p:nvPr>
        </p:nvSpPr>
        <p:spPr>
          <a:xfrm>
            <a:off x="311300" y="133697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ru"/>
              <a:t>Здесь при использовании функций, которые принимают </a:t>
            </a:r>
            <a:r>
              <a:rPr b="1" lang="ru"/>
              <a:t>User </a:t>
            </a:r>
            <a:r>
              <a:rPr lang="ru"/>
              <a:t>в качестве аргумента, нельзя будет передать объект типа </a:t>
            </a:r>
            <a:r>
              <a:rPr b="1" lang="ru"/>
              <a:t>Admin </a:t>
            </a:r>
            <a:r>
              <a:rPr lang="ru"/>
              <a:t>без явного преобразования.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t/>
            </a:r>
            <a:endParaRPr/>
          </a:p>
        </p:txBody>
      </p:sp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4450" y="1404938"/>
            <a:ext cx="2438400" cy="233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311300" y="500925"/>
            <a:ext cx="3704400" cy="7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Примеры </a:t>
            </a:r>
            <a:endParaRPr/>
          </a:p>
        </p:txBody>
      </p:sp>
      <p:sp>
        <p:nvSpPr>
          <p:cNvPr id="96" name="Google Shape;96;p17"/>
          <p:cNvSpPr txBox="1"/>
          <p:nvPr>
            <p:ph idx="1" type="subTitle"/>
          </p:nvPr>
        </p:nvSpPr>
        <p:spPr>
          <a:xfrm>
            <a:off x="311300" y="133697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 Go, если структура </a:t>
            </a:r>
            <a:r>
              <a:rPr b="1" lang="ru"/>
              <a:t>Admin </a:t>
            </a:r>
            <a:r>
              <a:rPr lang="ru"/>
              <a:t>полностью совпадает со структурой </a:t>
            </a:r>
            <a:r>
              <a:rPr b="1" lang="ru"/>
              <a:t>User</a:t>
            </a:r>
            <a:r>
              <a:rPr lang="ru"/>
              <a:t>, то передача объекта типа </a:t>
            </a:r>
            <a:r>
              <a:rPr b="1" lang="ru"/>
              <a:t>Admin </a:t>
            </a:r>
            <a:r>
              <a:rPr lang="ru"/>
              <a:t>в функцию </a:t>
            </a:r>
            <a:r>
              <a:rPr b="1" lang="ru"/>
              <a:t>sendNotification </a:t>
            </a:r>
            <a:r>
              <a:rPr lang="ru"/>
              <a:t>возможна без дополнительных преобразований.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t/>
            </a:r>
            <a:endParaRPr/>
          </a:p>
        </p:txBody>
      </p:sp>
      <p:pic>
        <p:nvPicPr>
          <p:cNvPr id="97" name="Google Shape;9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7675" y="1116104"/>
            <a:ext cx="4085600" cy="2911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Преимущества</a:t>
            </a:r>
            <a:endParaRPr/>
          </a:p>
        </p:txBody>
      </p:sp>
      <p:graphicFrame>
        <p:nvGraphicFramePr>
          <p:cNvPr id="103" name="Google Shape;103;p18"/>
          <p:cNvGraphicFramePr/>
          <p:nvPr/>
        </p:nvGraphicFramePr>
        <p:xfrm>
          <a:off x="9525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{C81793A3-3A93-4623-BC91-8B8502790131}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ru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Номинальная эквивалентность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ru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Структурная эквивалентность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Строгий контролироль использующихся типов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Подходит для гибких проектов, где важна совместимость типов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Повышает безопасность кода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Возможность работать с однотипными данными без создания дополнительных преобразований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/>
              <a:t> Простейшие конструкторы типов</a:t>
            </a:r>
            <a:endParaRPr sz="3500"/>
          </a:p>
        </p:txBody>
      </p:sp>
      <p:sp>
        <p:nvSpPr>
          <p:cNvPr id="109" name="Google Shape;109;p19"/>
          <p:cNvSpPr/>
          <p:nvPr/>
        </p:nvSpPr>
        <p:spPr>
          <a:xfrm>
            <a:off x="892300" y="2589075"/>
            <a:ext cx="1965600" cy="800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Массивы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19"/>
          <p:cNvSpPr/>
          <p:nvPr/>
        </p:nvSpPr>
        <p:spPr>
          <a:xfrm>
            <a:off x="6286100" y="2589075"/>
            <a:ext cx="1965600" cy="800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К</a:t>
            </a:r>
            <a:r>
              <a:rPr lang="ru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ортежи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1" name="Google Shape;111;p19"/>
          <p:cNvSpPr/>
          <p:nvPr/>
        </p:nvSpPr>
        <p:spPr>
          <a:xfrm>
            <a:off x="3589200" y="2589075"/>
            <a:ext cx="1965600" cy="800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С</a:t>
            </a:r>
            <a:r>
              <a:rPr lang="ru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труктуры 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Массивы</a:t>
            </a:r>
            <a:endParaRPr/>
          </a:p>
        </p:txBody>
      </p:sp>
      <p:sp>
        <p:nvSpPr>
          <p:cNvPr id="117" name="Google Shape;117;p20"/>
          <p:cNvSpPr txBox="1"/>
          <p:nvPr>
            <p:ph idx="4294967295" type="subTitle"/>
          </p:nvPr>
        </p:nvSpPr>
        <p:spPr>
          <a:xfrm>
            <a:off x="518725" y="1686600"/>
            <a:ext cx="81066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Массивы </a:t>
            </a:r>
            <a:r>
              <a:rPr lang="ru"/>
              <a:t>— один из самых простых конструкторов типов. Они позволяют создавать упорядоченные последовательности элементов одного типа.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712" y="2755225"/>
            <a:ext cx="8106625" cy="129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Структуры </a:t>
            </a:r>
            <a:endParaRPr/>
          </a:p>
        </p:txBody>
      </p:sp>
      <p:sp>
        <p:nvSpPr>
          <p:cNvPr id="124" name="Google Shape;124;p21"/>
          <p:cNvSpPr txBox="1"/>
          <p:nvPr>
            <p:ph idx="4294967295" type="subTitle"/>
          </p:nvPr>
        </p:nvSpPr>
        <p:spPr>
          <a:xfrm>
            <a:off x="518725" y="1686600"/>
            <a:ext cx="81066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Структуры </a:t>
            </a:r>
            <a:r>
              <a:rPr lang="ru"/>
              <a:t>— объединяют элементы разного типа в единый тип данных. Они являются основой для создания записей, таких как записи в базе данных или представления сложных объектов.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Google Shape;12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4063" y="2265725"/>
            <a:ext cx="5495925" cy="277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