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Roboto"/>
      <p:regular r:id="rId47"/>
      <p:bold r:id="rId48"/>
      <p:italic r:id="rId49"/>
      <p:boldItalic r:id="rId50"/>
    </p:embeddedFont>
    <p:embeddedFont>
      <p:font typeface="Playfair Display"/>
      <p:regular r:id="rId51"/>
      <p:bold r:id="rId52"/>
      <p:italic r:id="rId53"/>
      <p:boldItalic r:id="rId54"/>
    </p:embeddedFont>
    <p:embeddedFont>
      <p:font typeface="Montserrat"/>
      <p:regular r:id="rId55"/>
      <p:bold r:id="rId56"/>
      <p:italic r:id="rId57"/>
      <p:boldItalic r:id="rId58"/>
    </p:embeddedFont>
    <p:embeddedFont>
      <p:font typeface="Oswald"/>
      <p:regular r:id="rId59"/>
      <p:bold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Oswald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layfairDisplay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PlayfairDisplay-italic.fntdata"/><Relationship Id="rId52" Type="http://schemas.openxmlformats.org/officeDocument/2006/relationships/font" Target="fonts/PlayfairDisplay-bold.fntdata"/><Relationship Id="rId11" Type="http://schemas.openxmlformats.org/officeDocument/2006/relationships/slide" Target="slides/slide6.xml"/><Relationship Id="rId55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54" Type="http://schemas.openxmlformats.org/officeDocument/2006/relationships/font" Target="fonts/PlayfairDisplay-boldItalic.fntdata"/><Relationship Id="rId13" Type="http://schemas.openxmlformats.org/officeDocument/2006/relationships/slide" Target="slides/slide8.xml"/><Relationship Id="rId57" Type="http://schemas.openxmlformats.org/officeDocument/2006/relationships/font" Target="fonts/Montserrat-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-bold.fntdata"/><Relationship Id="rId15" Type="http://schemas.openxmlformats.org/officeDocument/2006/relationships/slide" Target="slides/slide10.xml"/><Relationship Id="rId59" Type="http://schemas.openxmlformats.org/officeDocument/2006/relationships/font" Target="fonts/Oswald-regular.fntdata"/><Relationship Id="rId14" Type="http://schemas.openxmlformats.org/officeDocument/2006/relationships/slide" Target="slides/slide9.xml"/><Relationship Id="rId58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8c2bb8f9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8c2bb8f9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8c2bb8f9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8c2bb8f9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8c2bb8f9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8c2bb8f9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8c2bb8f9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8c2bb8f9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8c2bb8f9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8c2bb8f9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8c2bb8f9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8c2bb8f9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8c2bb8f9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8c2bb8f9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8c2bb8f9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8c2bb8f9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8c2bb8f9a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8c2bb8f9a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8c2bb8f9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8c2bb8f9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8c2bb8f9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8c2bb8f9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8c2bb8f9a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88c2bb8f9a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8c2bb8f9a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88c2bb8f9a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8c2bb8f9a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8c2bb8f9a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8c2bb8f9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8c2bb8f9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8c2bb8f9a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88c2bb8f9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8c2bb8f9a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88c2bb8f9a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8c2bb8f9a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8c2bb8f9a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8c2bb8f9a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88c2bb8f9a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8c2bb8f9a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88c2bb8f9a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8c2bb8f9a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88c2bb8f9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8c2bb8f9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8c2bb8f9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8c2bb8f9a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88c2bb8f9a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8c2bb8f9a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88c2bb8f9a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8c2bb8f9a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8c2bb8f9a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8c2bb8f9a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88c2bb8f9a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9100549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89100549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891005495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891005495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891005495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89100549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91005495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891005495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891005495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891005495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891005495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891005495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91005495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91005495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91005495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891005495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891005495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891005495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91005495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91005495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8c2bb8f9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8c2bb8f9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8c2bb8f9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8c2bb8f9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8c2bb8f9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8c2bb8f9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8c2bb8f9a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8c2bb8f9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5120"/>
              <a:t>Многопоточное программирование</a:t>
            </a:r>
            <a:endParaRPr sz="512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Теория и практика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6259300" y="4321625"/>
            <a:ext cx="2705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Playfair Display"/>
                <a:ea typeface="Playfair Display"/>
                <a:cs typeface="Playfair Display"/>
                <a:sym typeface="Playfair Display"/>
              </a:rPr>
              <a:t>Евграфов Ярослав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Моделирование исполнений через чередование операций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S</a:t>
            </a:r>
            <a:r>
              <a:rPr lang="ru"/>
              <a:t> </a:t>
            </a:r>
            <a:r>
              <a:rPr lang="ru"/>
              <a:t>это общее состояние: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Состояние всех потоков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И состояние всех общих объектов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f </a:t>
            </a:r>
            <a:r>
              <a:rPr lang="ru"/>
              <a:t>и </a:t>
            </a:r>
            <a:r>
              <a:rPr b="1" lang="ru"/>
              <a:t>g</a:t>
            </a:r>
            <a:r>
              <a:rPr lang="ru"/>
              <a:t> это операции над объектами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Для переменных это операции </a:t>
            </a:r>
            <a:r>
              <a:rPr lang="ru" u="sng"/>
              <a:t>чтения</a:t>
            </a:r>
            <a:r>
              <a:rPr lang="ru"/>
              <a:t> (вместе с результатом) и </a:t>
            </a:r>
            <a:r>
              <a:rPr lang="ru" u="sng"/>
              <a:t>записи</a:t>
            </a:r>
            <a:r>
              <a:rPr lang="ru"/>
              <a:t> (вместе с значением)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- Количество активных операций равно количеству потоков </a:t>
            </a:r>
            <a:r>
              <a:rPr b="1" lang="ru"/>
              <a:t>f(S)</a:t>
            </a:r>
            <a:r>
              <a:rPr lang="ru"/>
              <a:t> это новое состояние после применения операции </a:t>
            </a:r>
            <a:r>
              <a:rPr b="1" lang="ru"/>
              <a:t>f</a:t>
            </a:r>
            <a:r>
              <a:rPr lang="ru"/>
              <a:t> в состоянии </a:t>
            </a:r>
            <a:r>
              <a:rPr b="1" lang="ru"/>
              <a:t>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75" y="50850"/>
            <a:ext cx="7483252" cy="504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результата всего три: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8685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2100"/>
              <a:t>r: 0,1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2100"/>
              <a:t>r: 1,1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2100"/>
              <a:t>r: 1,0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100"/>
              <a:t>Алгоритм детерминирован. Результат различается, но не зависит от случайных величин.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же мы видим на практике?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Как же так, ведь пары 0,0 вообще не должно быть?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75" y="1234063"/>
            <a:ext cx="483870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490250" y="526350"/>
            <a:ext cx="6827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00"/>
              <a:t>Мое объяснение было очень простым и достаточно правдоподобным - как и большинство ошибочных теорий. </a:t>
            </a:r>
            <a:endParaRPr sz="3400"/>
          </a:p>
          <a:p>
            <a:pPr indent="0" lvl="0" marL="365760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700"/>
              <a:t>Герберт Уэллс</a:t>
            </a:r>
            <a:endParaRPr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Практическое объяснение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обстоит дело на практике?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Запись в память (х = 1 и у = 1) на современных процессорах не сразу идет в память, а попадает в очередь на запись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- Другой поток не увидит эту запись сразу, ибо запись реально в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память произойдет много позже.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Это как будто в программе произошла перестановка записи после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чтения: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951" y="3487976"/>
            <a:ext cx="1815175" cy="12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Важные вопросы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Значит ли это, что нужно помнить о такой возможности?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А что насчет других оптимизаций, которые делают процессоры и компиляторы? Как их учесть?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Значит ли это, что невозможно написать код одинаково работающий на разных архитектурах?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Философия модели чередования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Модель чередования не «параллельна»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- Все операции в ней происходят последовательно (только порядок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заранее не задан)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 на самом деле на реальных процессорах операции чтения 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записи памяти </a:t>
            </a:r>
            <a:r>
              <a:rPr b="1" lang="ru"/>
              <a:t>не мгновенные. </a:t>
            </a:r>
            <a:r>
              <a:rPr lang="ru"/>
              <a:t>Они происходят </a:t>
            </a:r>
            <a:r>
              <a:rPr b="1" lang="ru"/>
              <a:t>параллельно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как в разных ядрах так и внутри одного ядра.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Физическая реальность (1)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234075"/>
            <a:ext cx="8832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/>
              <a:t>Свет (электромагнитные волны) в вакууме распространяется со скоростью - 3 * 10^8 м/с.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/>
              <a:t>- Это максимальный физический предел скорости распространения света.                         В проводах— медленней.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/>
              <a:t>За один такт процессора с частотой 3 ГГц свет в вакууме проходит всего 10 см.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/>
              <a:t>- Соседние процессоры на плате физически не могут синхронизировать свою работу и физически не могут определить порядок происходящих в них событиях.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/>
              <a:t>Они работают действительно параллельно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385" y="0"/>
            <a:ext cx="76672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Физическая реальность (2)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17725"/>
            <a:ext cx="6730151" cy="39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“произошло до”</a:t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7165676" cy="40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глобального времени</a:t>
            </a:r>
            <a:endParaRPr/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8724"/>
            <a:ext cx="6976926" cy="354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Обсуждение глобального времени</a:t>
            </a:r>
            <a:endParaRPr/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923"/>
              <a:t>На самом деле, никакого глобального времени нет и не может быть из-за физических ограничений.</a:t>
            </a:r>
            <a:endParaRPr sz="4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ru" sz="5500"/>
              <a:t>Это всего лишь механизм, позволяющий </a:t>
            </a:r>
            <a:r>
              <a:rPr lang="ru" sz="5500">
                <a:solidFill>
                  <a:srgbClr val="FF0000"/>
                </a:solidFill>
              </a:rPr>
              <a:t>визуализировать</a:t>
            </a:r>
            <a:r>
              <a:rPr lang="ru" sz="5500"/>
              <a:t> факт существования </a:t>
            </a:r>
            <a:r>
              <a:rPr b="1" lang="ru" sz="5500"/>
              <a:t>параллельных</a:t>
            </a:r>
            <a:r>
              <a:rPr lang="ru" sz="5500"/>
              <a:t> операций.</a:t>
            </a:r>
            <a:endParaRPr sz="5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ru" sz="5500"/>
              <a:t>При доказательстве различных фактов и анализе свойств исполнений системы время не используется.</a:t>
            </a:r>
            <a:endParaRPr sz="5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t/>
            </a:r>
            <a:endParaRPr sz="5500"/>
          </a:p>
          <a:p>
            <a:pPr indent="-342106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u" sz="5500"/>
              <a:t>Анализируются только операции и отношения «произошло до»</a:t>
            </a:r>
            <a:endParaRPr sz="5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“Произошло до” на практике</a:t>
            </a:r>
            <a:endParaRPr/>
          </a:p>
        </p:txBody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С</a:t>
            </a:r>
            <a:r>
              <a:rPr lang="ru"/>
              <a:t>овременные языки программирования предоставляют программисту операции синхронизации: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- Специальные механизмы чтения и записи переменных (</a:t>
            </a:r>
            <a:r>
              <a:rPr b="1" lang="ru"/>
              <a:t>atomic </a:t>
            </a:r>
            <a:r>
              <a:rPr lang="ru"/>
              <a:t>в С++11 и </a:t>
            </a:r>
            <a:r>
              <a:rPr b="1" lang="ru"/>
              <a:t>volatile </a:t>
            </a:r>
            <a:r>
              <a:rPr lang="ru"/>
              <a:t>в Java</a:t>
            </a:r>
            <a:r>
              <a:rPr lang="ru"/>
              <a:t> 5).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- Другие способы синхронизации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Оперции над общими объектами</a:t>
            </a:r>
            <a:endParaRPr/>
          </a:p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625" y="1103200"/>
            <a:ext cx="6670745" cy="40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Последовательное исполнение</a:t>
            </a:r>
            <a:endParaRPr/>
          </a:p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7018175" cy="40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Правильное исполнение</a:t>
            </a:r>
            <a:endParaRPr/>
          </a:p>
        </p:txBody>
      </p:sp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162" y="1081675"/>
            <a:ext cx="6719679" cy="406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Допустимое последовательное исполнение</a:t>
            </a:r>
            <a:endParaRPr/>
          </a:p>
        </p:txBody>
      </p:sp>
      <p:sp>
        <p:nvSpPr>
          <p:cNvPr id="230" name="Google Shape;230;p4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375" y="1017725"/>
            <a:ext cx="6977251" cy="416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Условие согласованности (корректности)</a:t>
            </a:r>
            <a:endParaRPr/>
          </a:p>
        </p:txBody>
      </p:sp>
      <p:sp>
        <p:nvSpPr>
          <p:cNvPr id="237" name="Google Shape;237;p41"/>
          <p:cNvSpPr txBox="1"/>
          <p:nvPr>
            <p:ph idx="1" type="body"/>
          </p:nvPr>
        </p:nvSpPr>
        <p:spPr>
          <a:xfrm>
            <a:off x="311700" y="1234075"/>
            <a:ext cx="8520600" cy="12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/>
              <a:t>Как определить допустимость параллельного исполнения?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/>
              <a:t>- Сопоставив ему эквивалентное (состоящее из тех же событий и операций) допустимое последовательное исполнение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38" name="Google Shape;238;p41"/>
          <p:cNvSpPr txBox="1"/>
          <p:nvPr/>
        </p:nvSpPr>
        <p:spPr>
          <a:xfrm>
            <a:off x="1018500" y="2528575"/>
            <a:ext cx="6594600" cy="829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Базовое требование: корректные последовательные программы должны работать корректно в одном потоке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405025" y="3712125"/>
            <a:ext cx="768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Playfair Display"/>
                <a:ea typeface="Playfair Display"/>
                <a:cs typeface="Playfair Display"/>
                <a:sym typeface="Playfair Display"/>
              </a:rPr>
              <a:t>Основные условия согласованности: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Char char="●"/>
            </a:pPr>
            <a:r>
              <a:rPr lang="ru" sz="1600">
                <a:latin typeface="Playfair Display"/>
                <a:ea typeface="Playfair Display"/>
                <a:cs typeface="Playfair Display"/>
                <a:sym typeface="Playfair Display"/>
              </a:rPr>
              <a:t>Последовательная согласованность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layfair Display"/>
              <a:buChar char="●"/>
            </a:pPr>
            <a:r>
              <a:rPr lang="ru" sz="1600" u="sng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Линеаризуемость</a:t>
            </a:r>
            <a:endParaRPr sz="1600" u="sng"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Нужна формальная модель параллельных вычислений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</a:t>
            </a:r>
            <a:r>
              <a:rPr lang="ru"/>
              <a:t> доказывать: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Корректность алгоритмов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Невозможность построения тех или иных алгоритмов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Минимально-необходимые требования для тех или иных алгоритмов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/>
              <a:t>Для формализации отношений между прикладным программистом и разработчиком компилятора и системы исполнения кода.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Линеаризуемсоть</a:t>
            </a:r>
            <a:endParaRPr/>
          </a:p>
        </p:txBody>
      </p:sp>
      <p:sp>
        <p:nvSpPr>
          <p:cNvPr id="245" name="Google Shape;245;p4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900" y="1017725"/>
            <a:ext cx="7017874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Свойства линеаризуемости</a:t>
            </a:r>
            <a:endParaRPr/>
          </a:p>
        </p:txBody>
      </p:sp>
      <p:sp>
        <p:nvSpPr>
          <p:cNvPr id="252" name="Google Shape;252;p4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81675"/>
            <a:ext cx="6882266" cy="406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Линеаризуемость в глобальном времени</a:t>
            </a:r>
            <a:endParaRPr/>
          </a:p>
        </p:txBody>
      </p:sp>
      <p:sp>
        <p:nvSpPr>
          <p:cNvPr id="259" name="Google Shape;259;p4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8098"/>
            <a:ext cx="6992052" cy="375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Линеаризуемость</a:t>
            </a:r>
            <a:r>
              <a:rPr lang="ru"/>
              <a:t> и чередование</a:t>
            </a:r>
            <a:endParaRPr/>
          </a:p>
        </p:txBody>
      </p:sp>
      <p:sp>
        <p:nvSpPr>
          <p:cNvPr id="266" name="Google Shape;266;p45"/>
          <p:cNvSpPr txBox="1"/>
          <p:nvPr>
            <p:ph idx="1" type="body"/>
          </p:nvPr>
        </p:nvSpPr>
        <p:spPr>
          <a:xfrm>
            <a:off x="407700" y="1340250"/>
            <a:ext cx="8328600" cy="17820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lt1"/>
                </a:solidFill>
                <a:highlight>
                  <a:schemeClr val="accent3"/>
                </a:highlight>
              </a:rPr>
              <a:t>Исполнение системы, выполняющей операции над </a:t>
            </a:r>
            <a:endParaRPr sz="2300">
              <a:solidFill>
                <a:schemeClr val="lt1"/>
              </a:solidFill>
              <a:highlight>
                <a:schemeClr val="accent3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300">
                <a:solidFill>
                  <a:schemeClr val="lt1"/>
                </a:solidFill>
                <a:highlight>
                  <a:schemeClr val="accent3"/>
                </a:highlight>
              </a:rPr>
              <a:t>л</a:t>
            </a:r>
            <a:r>
              <a:rPr b="1" lang="ru" sz="2300">
                <a:solidFill>
                  <a:schemeClr val="lt1"/>
                </a:solidFill>
                <a:highlight>
                  <a:schemeClr val="accent3"/>
                </a:highlight>
              </a:rPr>
              <a:t>инеаризуемыми (атомарными)</a:t>
            </a:r>
            <a:r>
              <a:rPr lang="ru" sz="2300">
                <a:solidFill>
                  <a:schemeClr val="lt1"/>
                </a:solidFill>
                <a:highlight>
                  <a:schemeClr val="accent3"/>
                </a:highlight>
              </a:rPr>
              <a:t> объектами,</a:t>
            </a:r>
            <a:endParaRPr sz="2300">
              <a:solidFill>
                <a:schemeClr val="lt1"/>
              </a:solidFill>
              <a:highlight>
                <a:schemeClr val="accent3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300">
                <a:solidFill>
                  <a:schemeClr val="lt1"/>
                </a:solidFill>
                <a:highlight>
                  <a:schemeClr val="accent3"/>
                </a:highlight>
              </a:rPr>
              <a:t>можно </a:t>
            </a:r>
            <a:r>
              <a:rPr b="1" lang="ru" sz="2300">
                <a:solidFill>
                  <a:schemeClr val="lt1"/>
                </a:solidFill>
                <a:highlight>
                  <a:schemeClr val="accent3"/>
                </a:highlight>
              </a:rPr>
              <a:t>а</a:t>
            </a:r>
            <a:r>
              <a:rPr b="1" lang="ru" sz="2300">
                <a:solidFill>
                  <a:schemeClr val="lt1"/>
                </a:solidFill>
                <a:highlight>
                  <a:schemeClr val="accent3"/>
                </a:highlight>
              </a:rPr>
              <a:t>нал</a:t>
            </a:r>
            <a:r>
              <a:rPr b="1" lang="ru" sz="2300">
                <a:solidFill>
                  <a:schemeClr val="lt1"/>
                </a:solidFill>
                <a:highlight>
                  <a:schemeClr val="accent3"/>
                </a:highlight>
              </a:rPr>
              <a:t>изировать в модели чередования.</a:t>
            </a:r>
            <a:endParaRPr b="1" sz="2300"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Иерархия линеаризуемых объектов</a:t>
            </a:r>
            <a:endParaRPr/>
          </a:p>
        </p:txBody>
      </p:sp>
      <p:sp>
        <p:nvSpPr>
          <p:cNvPr id="272" name="Google Shape;272;p46"/>
          <p:cNvSpPr txBox="1"/>
          <p:nvPr>
            <p:ph idx="1" type="body"/>
          </p:nvPr>
        </p:nvSpPr>
        <p:spPr>
          <a:xfrm>
            <a:off x="311700" y="1234075"/>
            <a:ext cx="7463100" cy="15945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300">
                <a:solidFill>
                  <a:schemeClr val="lt1"/>
                </a:solidFill>
              </a:rPr>
              <a:t>Доказав линеаризуемость сложного объекта, можно абстрагироваться от деталей реализации в нем, считать операции над ним атомарными и строить объекты более высокого уровня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же мы видим на практике? (2)</a:t>
            </a:r>
            <a:endParaRPr/>
          </a:p>
        </p:txBody>
      </p:sp>
      <p:sp>
        <p:nvSpPr>
          <p:cNvPr id="278" name="Google Shape;278;p4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Используя </a:t>
            </a:r>
            <a:r>
              <a:rPr b="1" lang="ru"/>
              <a:t>volatile, </a:t>
            </a:r>
            <a:r>
              <a:rPr lang="ru"/>
              <a:t>что же мы увидим? Какие пары r1, r2 будут наблюдаться?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Что мы и ожидали, исходя из модели чередования операций!</a:t>
            </a:r>
            <a:endParaRPr/>
          </a:p>
        </p:txBody>
      </p:sp>
      <p:pic>
        <p:nvPicPr>
          <p:cNvPr id="279" name="Google Shape;2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800" y="2043088"/>
            <a:ext cx="36004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Эффект на производительность</a:t>
            </a:r>
            <a:endParaRPr/>
          </a:p>
        </p:txBody>
      </p:sp>
      <p:sp>
        <p:nvSpPr>
          <p:cNvPr id="285" name="Google Shape;285;p4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75" y="2233613"/>
            <a:ext cx="827722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изучать дальше?</a:t>
            </a:r>
            <a:endParaRPr/>
          </a:p>
        </p:txBody>
      </p:sp>
      <p:sp>
        <p:nvSpPr>
          <p:cNvPr id="292" name="Google Shape;292;p4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Управление приоритетами потоков.</a:t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Синхронизация и мьютексы (проблема гонок данных)</a:t>
            </a:r>
            <a:endParaRPr sz="1200"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Синхронизация и семафоры</a:t>
            </a:r>
            <a:endParaRPr sz="1200"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Потокобезопасность (Thread Safety)</a:t>
            </a:r>
            <a:endParaRPr sz="1200"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Книга</a:t>
            </a:r>
            <a:endParaRPr/>
          </a:p>
        </p:txBody>
      </p:sp>
      <p:sp>
        <p:nvSpPr>
          <p:cNvPr id="298" name="Google Shape;298;p50"/>
          <p:cNvSpPr txBox="1"/>
          <p:nvPr>
            <p:ph idx="1" type="body"/>
          </p:nvPr>
        </p:nvSpPr>
        <p:spPr>
          <a:xfrm>
            <a:off x="311700" y="1234075"/>
            <a:ext cx="5070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>
                <a:solidFill>
                  <a:srgbClr val="333333"/>
                </a:solidFill>
                <a:highlight>
                  <a:srgbClr val="FFFFFF"/>
                </a:highlight>
              </a:rPr>
              <a:t>«C++. Практика многопоточного программирования»</a:t>
            </a: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rPr lang="ru" sz="2200"/>
              <a:t>Энтони Уильямс</a:t>
            </a:r>
            <a:endParaRPr sz="2200"/>
          </a:p>
        </p:txBody>
      </p:sp>
      <p:pic>
        <p:nvPicPr>
          <p:cNvPr id="299" name="Google Shape;2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700" y="1017713"/>
            <a:ext cx="236220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Источники</a:t>
            </a:r>
            <a:endParaRPr/>
          </a:p>
        </p:txBody>
      </p:sp>
      <p:sp>
        <p:nvSpPr>
          <p:cNvPr id="305" name="Google Shape;305;p5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Albahari D., Albahari B. C# 7.0 in a nutshell. — Publishing «Dialektika», 2019.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~ 1024 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Matthew M. Pro WPF 4.5 in C#. — Publishing «Williams», 2013. — 1018 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Richter D. CLR via Java. — Publishing «Piter», 2017. — 896 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Wagner B. Effective Java. — Publishing «Williams», 2017. — 240 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Реальные сценарии использования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Roboto"/>
              <a:buNone/>
            </a:pPr>
            <a:r>
              <a:rPr lang="ru" sz="2000">
                <a:solidFill>
                  <a:srgbClr val="374151"/>
                </a:solidFill>
                <a:highlight>
                  <a:schemeClr val="lt1"/>
                </a:highlight>
              </a:rPr>
              <a:t>Веб-серверы</a:t>
            </a:r>
            <a:endParaRPr sz="2000">
              <a:solidFill>
                <a:srgbClr val="374151"/>
              </a:solidFill>
              <a:highlight>
                <a:schemeClr val="lt1"/>
              </a:highlight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Playfair Display"/>
              <a:buNone/>
            </a:pPr>
            <a:r>
              <a:rPr lang="ru" sz="2000">
                <a:solidFill>
                  <a:srgbClr val="374151"/>
                </a:solidFill>
                <a:highlight>
                  <a:schemeClr val="lt1"/>
                </a:highlight>
              </a:rPr>
              <a:t>Базы данных</a:t>
            </a:r>
            <a:endParaRPr sz="2000">
              <a:solidFill>
                <a:srgbClr val="374151"/>
              </a:solidFill>
              <a:highlight>
                <a:schemeClr val="lt1"/>
              </a:highlight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Playfair Display"/>
              <a:buNone/>
            </a:pPr>
            <a:r>
              <a:rPr lang="ru" sz="2000">
                <a:solidFill>
                  <a:srgbClr val="374151"/>
                </a:solidFill>
                <a:highlight>
                  <a:schemeClr val="lt1"/>
                </a:highlight>
              </a:rPr>
              <a:t>Графические приложения</a:t>
            </a:r>
            <a:endParaRPr sz="2000">
              <a:solidFill>
                <a:srgbClr val="374151"/>
              </a:solidFill>
              <a:highlight>
                <a:schemeClr val="lt1"/>
              </a:highlight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Playfair Display"/>
              <a:buNone/>
            </a:pPr>
            <a:r>
              <a:rPr lang="ru" sz="2000">
                <a:solidFill>
                  <a:srgbClr val="374151"/>
                </a:solidFill>
                <a:highlight>
                  <a:schemeClr val="lt1"/>
                </a:highlight>
              </a:rPr>
              <a:t>Научные вычисления</a:t>
            </a:r>
            <a:endParaRPr sz="2000">
              <a:solidFill>
                <a:srgbClr val="374151"/>
              </a:solidFill>
              <a:highlight>
                <a:schemeClr val="lt1"/>
              </a:highlight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Playfair Display"/>
              <a:buNone/>
            </a:pPr>
            <a:r>
              <a:rPr lang="ru" sz="2000">
                <a:solidFill>
                  <a:srgbClr val="374151"/>
                </a:solidFill>
                <a:highlight>
                  <a:schemeClr val="lt1"/>
                </a:highlight>
              </a:rPr>
              <a:t>Игры</a:t>
            </a:r>
            <a:endParaRPr sz="2000">
              <a:solidFill>
                <a:srgbClr val="374151"/>
              </a:solidFill>
              <a:highlight>
                <a:schemeClr val="lt1"/>
              </a:highlight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Playfair Display"/>
              <a:buNone/>
            </a:pPr>
            <a:r>
              <a:rPr lang="ru" sz="2000">
                <a:solidFill>
                  <a:srgbClr val="374151"/>
                </a:solidFill>
                <a:highlight>
                  <a:schemeClr val="lt1"/>
                </a:highlight>
              </a:rPr>
              <a:t>Анализ больших данных (Big Data)</a:t>
            </a:r>
            <a:endParaRPr sz="2000">
              <a:solidFill>
                <a:srgbClr val="374151"/>
              </a:solidFill>
              <a:highlight>
                <a:schemeClr val="lt1"/>
              </a:highlight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Playfair Display"/>
              <a:buNone/>
            </a:pPr>
            <a:r>
              <a:rPr lang="ru" sz="2000">
                <a:solidFill>
                  <a:srgbClr val="374151"/>
                </a:solidFill>
                <a:highlight>
                  <a:schemeClr val="lt1"/>
                </a:highlight>
              </a:rPr>
              <a:t>Сетевые приложения (социальные сети)</a:t>
            </a:r>
            <a:endParaRPr sz="2000">
              <a:solidFill>
                <a:srgbClr val="374151"/>
              </a:solidFill>
              <a:highlight>
                <a:schemeClr val="lt1"/>
              </a:highlight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Playfair Display"/>
              <a:buNone/>
            </a:pPr>
            <a:r>
              <a:rPr lang="ru" sz="2000">
                <a:solidFill>
                  <a:srgbClr val="374151"/>
                </a:solidFill>
                <a:highlight>
                  <a:schemeClr val="lt1"/>
                </a:highlight>
              </a:rPr>
              <a:t>Операционные системы</a:t>
            </a:r>
            <a:endParaRPr sz="20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/>
          <p:nvPr>
            <p:ph type="title"/>
          </p:nvPr>
        </p:nvSpPr>
        <p:spPr>
          <a:xfrm>
            <a:off x="33648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Вопросы?</a:t>
            </a:r>
            <a:endParaRPr/>
          </a:p>
        </p:txBody>
      </p:sp>
      <p:sp>
        <p:nvSpPr>
          <p:cNvPr id="311" name="Google Shape;311;p5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Ссылка на презентацию</a:t>
            </a:r>
            <a:endParaRPr/>
          </a:p>
        </p:txBody>
      </p:sp>
      <p:sp>
        <p:nvSpPr>
          <p:cNvPr id="317" name="Google Shape;317;p5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250" y="1251813"/>
            <a:ext cx="2639875" cy="2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490250" y="526350"/>
            <a:ext cx="7924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Многопоточность, квазимногозадачность, параллельность…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с общими объктами (общей памятью)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25" y="1017725"/>
            <a:ext cx="4914143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Общие переменные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234075"/>
            <a:ext cx="8520600" cy="35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/>
              <a:t>Общие переменные - это просто простейший тип общего объекта: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/>
              <a:t>- У него есть значение определенного типа.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/>
              <a:t>- Есть операция чтения (rеаd) и записи (write).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/>
              <a:t>Общие переменные - это базовые строительные блоки для параллельных алгоритмов.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b="1" lang="ru"/>
              <a:t>На практике, это область памяти процесса, которая одновременно доступна для чтения и записи всем потокам, исполняемым в данном процессе.</a:t>
            </a:r>
            <a:endParaRPr b="1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моделировать многопоточное выполнение?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Есть два потока P и Q, каждый из которых выполняет 2 действия и </a:t>
            </a:r>
            <a:r>
              <a:rPr lang="ru"/>
              <a:t>останавливается.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У них есть общие переменные x и y (в начале равны 0)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Какие есть варианты r1 и r2 после их выполнения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236" y="2944600"/>
            <a:ext cx="3917525" cy="18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Моделирование исполнений через чередование операций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687" y="1229925"/>
            <a:ext cx="3932625" cy="34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