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31C52-0C73-4B7D-AF0A-6B841830428F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E26DC-7361-47D4-8ACC-B43D5B6AC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C658-6F11-4C65-AC46-1FD676C97D28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8CA67-2683-47E6-A7E1-0B0FF295A5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5DE16-E637-4373-95F0-65746EA13698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8F79-69DC-4DA8-88F0-EB2B8FE31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0930-25DE-4CEB-BDA5-52C431BF227F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FE03-B292-4480-B94D-1181E1541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30050-6347-4D55-AED2-188DDA1A3AE4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97D07-7D9C-4A57-8898-723BD3A87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0DBDB-6CEF-4719-9FEC-4000F2B28425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4A810-7674-4E58-A5EE-186769EB0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D7F52-7EE8-4C4F-8324-00D05B8E3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5D112-2F30-482A-B50F-47D7BBC6FE7B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E8C57-2AE1-4D29-8D9A-FCD1FAA292B2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21A92-5DE1-4277-8C56-A1ED45DF2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1A462-0759-4740-981D-6ADB82B893FC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E4919-EAC2-4958-BA0F-45932B4AB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1E4C1-3831-4E7E-966B-087661C62642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0351-F3DB-4922-AEA4-5B96421E1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6113-1C62-4998-BB9E-42DE7509727A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733E5-7B33-4599-A0F7-4B606B8E9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1844C2-4A9C-4793-8570-47BCF71ECA30}" type="datetimeFigureOut">
              <a:rPr lang="ru-RU"/>
              <a:pPr>
                <a:defRPr/>
              </a:pPr>
              <a:t>08.12.2017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9924732-EE92-4527-A6AC-4C1EB2C37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10" r:id="rId5"/>
    <p:sldLayoutId id="2147483705" r:id="rId6"/>
    <p:sldLayoutId id="2147483704" r:id="rId7"/>
    <p:sldLayoutId id="2147483711" r:id="rId8"/>
    <p:sldLayoutId id="2147483712" r:id="rId9"/>
    <p:sldLayoutId id="2147483703" r:id="rId10"/>
    <p:sldLayoutId id="214748370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7200" b="1" smtClean="0"/>
              <a:t>Типология и классификация клубов</a:t>
            </a:r>
            <a:endParaRPr lang="ru-RU" sz="72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2349500"/>
            <a:ext cx="8305800" cy="3671888"/>
          </a:xfrm>
        </p:spPr>
        <p:txBody>
          <a:bodyPr/>
          <a:lstStyle/>
          <a:p>
            <a:pPr marL="457200" indent="-457200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 smtClean="0">
                <a:solidFill>
                  <a:schemeClr val="bg1"/>
                </a:solidFill>
              </a:rPr>
              <a:t>кружок или учебно-творческое объединение с лидером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 smtClean="0">
                <a:solidFill>
                  <a:schemeClr val="bg1"/>
                </a:solidFill>
              </a:rPr>
              <a:t>клуб по интересам, или любительское объединение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 smtClean="0">
                <a:solidFill>
                  <a:schemeClr val="bg1"/>
                </a:solidFill>
              </a:rPr>
              <a:t>инициативный клуб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305800" cy="1981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smtClean="0">
                <a:solidFill>
                  <a:schemeClr val="bg1"/>
                </a:solidFill>
              </a:rPr>
              <a:t>По способам организационного оформления клуба, степени сложности его организационной структуры клубная общность может создаваться и функционировать как</a:t>
            </a:r>
            <a:r>
              <a:rPr lang="ru-RU" sz="2800" b="1" smtClean="0"/>
              <a:t/>
            </a:r>
            <a:br>
              <a:rPr lang="ru-RU" sz="2800" b="1" smtClean="0"/>
            </a:br>
            <a:endParaRPr lang="ru-RU" sz="2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750" y="333375"/>
            <a:ext cx="8229600" cy="4572000"/>
          </a:xfrm>
        </p:spPr>
        <p:txBody>
          <a:bodyPr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8000" dirty="0" smtClean="0">
                <a:solidFill>
                  <a:schemeClr val="bg1"/>
                </a:solidFill>
              </a:rPr>
              <a:t>     </a:t>
            </a:r>
            <a:r>
              <a:rPr lang="ru-RU" sz="8800" dirty="0" smtClean="0">
                <a:solidFill>
                  <a:schemeClr val="bg1"/>
                </a:solidFill>
              </a:rPr>
              <a:t>По социальному статусу клуба, т.е. его месту в структуре социальной среды, уровню его отношений с внешней средой могут создаваться: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8800" dirty="0" smtClean="0">
                <a:solidFill>
                  <a:schemeClr val="bg1"/>
                </a:solidFill>
              </a:rPr>
              <a:t>1. Автономные клубы, </a:t>
            </a:r>
            <a:r>
              <a:rPr lang="ru-RU" sz="8800" dirty="0" err="1" smtClean="0">
                <a:solidFill>
                  <a:schemeClr val="bg1"/>
                </a:solidFill>
              </a:rPr>
              <a:t>аутосистемы</a:t>
            </a:r>
            <a:r>
              <a:rPr lang="ru-RU" sz="8800" dirty="0" smtClean="0">
                <a:solidFill>
                  <a:schemeClr val="bg1"/>
                </a:solidFill>
              </a:rPr>
              <a:t>, т.е. клубы, создающиеся и функционирующие вне связи с какими-либо другими структурами, старающиеся действовать независимо и даже изолированно от внешней среды: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8800" dirty="0" smtClean="0">
                <a:solidFill>
                  <a:schemeClr val="bg1"/>
                </a:solidFill>
              </a:rPr>
              <a:t>2. Клубы в клубе, т.е. клубные объединения в системе клубных учреждений, или любых других социально-коммуникативных структур, например создающиеся при редакциях газет и журналов.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8800" dirty="0" smtClean="0">
                <a:solidFill>
                  <a:schemeClr val="bg1"/>
                </a:solidFill>
              </a:rPr>
              <a:t>3. Клубы – субстанции, </a:t>
            </a:r>
            <a:r>
              <a:rPr lang="ru-RU" sz="8800" dirty="0" err="1" smtClean="0">
                <a:solidFill>
                  <a:schemeClr val="bg1"/>
                </a:solidFill>
              </a:rPr>
              <a:t>первоячейки</a:t>
            </a:r>
            <a:r>
              <a:rPr lang="ru-RU" sz="8800" dirty="0" smtClean="0">
                <a:solidFill>
                  <a:schemeClr val="bg1"/>
                </a:solidFill>
              </a:rPr>
              <a:t>, основания для создания </a:t>
            </a:r>
            <a:r>
              <a:rPr lang="ru-RU" sz="8800" dirty="0" err="1" smtClean="0">
                <a:solidFill>
                  <a:schemeClr val="bg1"/>
                </a:solidFill>
              </a:rPr>
              <a:t>социокоммуникативных</a:t>
            </a:r>
            <a:r>
              <a:rPr lang="ru-RU" sz="8800" dirty="0" smtClean="0">
                <a:solidFill>
                  <a:schemeClr val="bg1"/>
                </a:solidFill>
              </a:rPr>
              <a:t> структур более высокого порядка: организаций, партий, союзов и т.д. Они своего рода «пробные камни», «трамплины» для образования таких организаций.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8800" dirty="0" smtClean="0">
                <a:solidFill>
                  <a:schemeClr val="bg1"/>
                </a:solidFill>
              </a:rPr>
              <a:t>4. Клубы – надстройка, рупор социальных организаций, добровольно дополняющие агитационные, просветительные и коммуникативные функции в них. Сейчас молодёжных, артистических, музыкальных, спортивных организаций во всем мире имеют в качестве меленьких, но многочисленных «рупоров» своей деятельности эти своеобразные </a:t>
            </a:r>
            <a:r>
              <a:rPr lang="ru-RU" sz="8800" dirty="0" err="1" smtClean="0">
                <a:solidFill>
                  <a:schemeClr val="bg1"/>
                </a:solidFill>
              </a:rPr>
              <a:t>фан-клубы</a:t>
            </a:r>
            <a:r>
              <a:rPr lang="ru-RU" sz="8800" dirty="0" smtClean="0">
                <a:solidFill>
                  <a:schemeClr val="bg1"/>
                </a:solidFill>
              </a:rPr>
              <a:t> 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5040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079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Уровни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развития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клуба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Авторское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название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уровня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0079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Нулевой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Предклубный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тип досуга</a:t>
                      </a:r>
                      <a:endParaRPr lang="ru-RU" dirty="0"/>
                    </a:p>
                  </a:txBody>
                  <a:tcPr/>
                </a:tc>
              </a:tr>
              <a:tr h="10079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Первый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Досуговый</a:t>
                      </a:r>
                      <a:r>
                        <a:rPr lang="ru-RU" dirty="0" smtClean="0"/>
                        <a:t> клуб</a:t>
                      </a:r>
                      <a:endParaRPr lang="ru-RU" dirty="0"/>
                    </a:p>
                  </a:txBody>
                  <a:tcPr/>
                </a:tc>
              </a:tr>
              <a:tr h="10079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Второй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Профильный</a:t>
                      </a:r>
                      <a:r>
                        <a:rPr lang="ru-RU" baseline="0" dirty="0" smtClean="0"/>
                        <a:t> клуб</a:t>
                      </a:r>
                      <a:endParaRPr lang="ru-RU" dirty="0"/>
                    </a:p>
                  </a:txBody>
                  <a:tcPr/>
                </a:tc>
              </a:tr>
              <a:tr h="10079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Третий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Любительский клуб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smtClean="0">
                <a:solidFill>
                  <a:schemeClr val="bg1"/>
                </a:solidFill>
              </a:rPr>
              <a:t>Уровни и типы клуба по Е.К. Милашевской, Н.Е. Прянишникову и М. Р. Савченко </a:t>
            </a:r>
            <a:endParaRPr lang="ru-RU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264275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    Неоднозначность клубной инфраструктуры позволяет  классифицировать клубы по различным критериям, разделяя их на систему элементов: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область интересов, которая служит причиной объединения (научные, музыкальные, художественные и спортивно-туристические);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характер деятельности: активные и пассивные;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степень удовлетворённости интересов: полностью соответствующие интересам и потребностям, частично соответствующие и не соответствующие интересам и потребностям;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социально-демографические характеристики членов клуба  (возрастные, по уровню образования, уровню благосостояния, полу и национальному признаку);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форма собственности: государственная, муниципальная, частная;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юридическая регистрация: легализованные, </a:t>
            </a:r>
            <a:r>
              <a:rPr lang="ru-RU" sz="2900" dirty="0" err="1" smtClean="0">
                <a:solidFill>
                  <a:schemeClr val="bg1"/>
                </a:solidFill>
              </a:rPr>
              <a:t>нелегализованные</a:t>
            </a:r>
            <a:r>
              <a:rPr lang="ru-RU" sz="2900" dirty="0" smtClean="0">
                <a:solidFill>
                  <a:schemeClr val="bg1"/>
                </a:solidFill>
              </a:rPr>
              <a:t> клубы;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внутренняя иерархия: чётко выраженная, не чётко выраженная, формальная, неформальная;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по размеру клубы бывают: малые, большие;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>
                <a:solidFill>
                  <a:schemeClr val="bg1"/>
                </a:solidFill>
              </a:rPr>
              <a:t>- по характеру взаимодействия между членами: первичные, вторичные.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</a:rPr>
              <a:t>   - автомобильные;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спортивные;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культурно просветительские (делятся на досуговые клубы и ночные клубы);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политические;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по интересам;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по социальному статусу;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армейские;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деловые;</a:t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фан-клубы.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smtClean="0">
                <a:solidFill>
                  <a:schemeClr val="bg1"/>
                </a:solidFill>
              </a:rPr>
              <a:t>В настоящее время, многие авторы выделяют следующие типы клубов:</a:t>
            </a:r>
            <a:endParaRPr lang="ru-RU" sz="32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военно-исторические клубы (например, клуб «Хранители Мира» и «Дружина»);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клубы любителей книги (Тверской книжный клуб);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клубы любителей фантастики;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клубы филателистов;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эсперанто-клубы – сообщества людей, объединённые общим интересом к международному языку эсперанто;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математические, физические и прочие клубы любителей науки;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клубы по охране памятников архитектуры.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bg1"/>
                </a:solidFill>
              </a:rPr>
              <a:t>Клубы по интересам (хобби) к какому-либо виду занятия или науке: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женские клубы;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детские клубы для организации досуга детей, по различным направлениям и интересам (спортивные, музыкальные кружки, моделирование, рукоделие и т. п.);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- студенческие клубы (Атлант, ТЭТ-</a:t>
            </a:r>
            <a:r>
              <a:rPr lang="en-US" dirty="0" smtClean="0">
                <a:solidFill>
                  <a:schemeClr val="bg1"/>
                </a:solidFill>
              </a:rPr>
              <a:t>green</a:t>
            </a:r>
            <a:r>
              <a:rPr lang="ru-RU" dirty="0" smtClean="0">
                <a:solidFill>
                  <a:schemeClr val="bg1"/>
                </a:solidFill>
              </a:rPr>
              <a:t> и </a:t>
            </a:r>
            <a:r>
              <a:rPr lang="ru-RU" dirty="0" err="1" smtClean="0">
                <a:solidFill>
                  <a:schemeClr val="bg1"/>
                </a:solidFill>
              </a:rPr>
              <a:t>др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Армейские клубы – в Вооруженных силах СССР и Российской федерации существовали и существуют клубы.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Деловые клубы – это объединение бизнесменов и предпринимателей, иногда в определённой отрасли, с целью обмена опытом, налаживания контактов, общения.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1"/>
                </a:solidFill>
              </a:rPr>
              <a:t>Фан-клуб – сообщество людей, объединённых почитанием и общим интересом по отношению к известному человеку или группе знаменитостей.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bg1"/>
                </a:solidFill>
              </a:rPr>
              <a:t>Клубы по социальному статусу делятся на: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1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593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bg1"/>
                </a:solidFill>
              </a:rPr>
              <a:t>   При классификации клубов обращается внимание на количество участников, состав и численность групп по интересам, степень связанности с учреждениями досуга и отдыха, частоту и место встреч участников, клубное пространство. Социально-демографическая структура участников заключается в распределении лиц по возрасту, полу, семейному положению. Группы обладают собственными ценностными ориентациями и моделями поведения.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</TotalTime>
  <Words>450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Constantia</vt:lpstr>
      <vt:lpstr>Arial</vt:lpstr>
      <vt:lpstr>Wingdings 2</vt:lpstr>
      <vt:lpstr>Calibri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stud</cp:lastModifiedBy>
  <cp:revision>6</cp:revision>
  <dcterms:modified xsi:type="dcterms:W3CDTF">2017-12-08T09:04:57Z</dcterms:modified>
</cp:coreProperties>
</file>