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04F43-DE9B-412F-84AF-E7C9EAADBDC0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BEA53-570D-4898-ABA3-D9EA2C467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8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BEA53-570D-4898-ABA3-D9EA2C46766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70C3-A6CB-4865-868C-0611D66177F5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E58C-F254-40F9-A492-B2EB5F27225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70C3-A6CB-4865-868C-0611D66177F5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E58C-F254-40F9-A492-B2EB5F272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70C3-A6CB-4865-868C-0611D66177F5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E58C-F254-40F9-A492-B2EB5F272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70C3-A6CB-4865-868C-0611D66177F5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E58C-F254-40F9-A492-B2EB5F272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70C3-A6CB-4865-868C-0611D66177F5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1FE58C-F254-40F9-A492-B2EB5F2722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70C3-A6CB-4865-868C-0611D66177F5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E58C-F254-40F9-A492-B2EB5F272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70C3-A6CB-4865-868C-0611D66177F5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E58C-F254-40F9-A492-B2EB5F272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70C3-A6CB-4865-868C-0611D66177F5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E58C-F254-40F9-A492-B2EB5F272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70C3-A6CB-4865-868C-0611D66177F5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E58C-F254-40F9-A492-B2EB5F272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70C3-A6CB-4865-868C-0611D66177F5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E58C-F254-40F9-A492-B2EB5F272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70C3-A6CB-4865-868C-0611D66177F5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E58C-F254-40F9-A492-B2EB5F272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5170C3-A6CB-4865-868C-0611D66177F5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1FE58C-F254-40F9-A492-B2EB5F27225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galiti.ru/cromlechs.htm" TargetMode="External"/><Relationship Id="rId2" Type="http://schemas.openxmlformats.org/officeDocument/2006/relationships/hyperlink" Target="http://megaliti.ru/menhir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galiti.ru/dolmens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0%D0%B5%D1%82%D0%BE%D0%BD%D1%81%D0%BA%D0%B8%D0%B9_%D1%8F%D0%B7%D1%8B%D0%BA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F%D1%80%D0%B8%D1%80%D0%BE%D0%B4%D0%BD%D1%8B%D0%B9_%D0%BA%D0%B0%D0%BC%D0%B5%D0%BD%D1%8C" TargetMode="External"/><Relationship Id="rId4" Type="http://schemas.openxmlformats.org/officeDocument/2006/relationships/hyperlink" Target="https://ru.wikipedia.org/wiki/%D0%9C%D0%B5%D0%B3%D0%B0%D0%BB%D0%B8%D1%82%D1%8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za.ru/pics/2012/04/09/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8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Первобытная культура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869160"/>
            <a:ext cx="3347864" cy="1800200"/>
          </a:xfrm>
        </p:spPr>
        <p:txBody>
          <a:bodyPr>
            <a:noAutofit/>
          </a:bodyPr>
          <a:lstStyle/>
          <a:p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Мегалитическая Архитектура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2736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Мегалиты - доисторические сооружения из больших блоков. В предельном случае это один модуль </a:t>
            </a:r>
            <a:r>
              <a:rPr lang="ru-RU" u="sng" dirty="0">
                <a:solidFill>
                  <a:schemeClr val="bg1"/>
                </a:solidFill>
                <a:hlinkClick r:id="rId2"/>
              </a:rPr>
              <a:t>(менгир)</a:t>
            </a:r>
            <a:r>
              <a:rPr lang="ru-RU" dirty="0">
                <a:solidFill>
                  <a:schemeClr val="bg1"/>
                </a:solidFill>
              </a:rPr>
              <a:t>. Термин не является строго научным, поэтому под определение мегалитов и мегалитических сооружений попадает достаточно расплывчатая группа строений. Как правило, они относятся к </a:t>
            </a:r>
            <a:r>
              <a:rPr lang="ru-RU" dirty="0" err="1">
                <a:solidFill>
                  <a:schemeClr val="bg1"/>
                </a:solidFill>
              </a:rPr>
              <a:t>дописьменной</a:t>
            </a:r>
            <a:r>
              <a:rPr lang="ru-RU" dirty="0">
                <a:solidFill>
                  <a:schemeClr val="bg1"/>
                </a:solidFill>
              </a:rPr>
              <a:t> эпохе данной местности.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844824"/>
            <a:ext cx="5063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>
                <a:solidFill>
                  <a:srgbClr val="FFC000"/>
                </a:solidFill>
              </a:rPr>
              <a:t>Типы мегалитических сооружений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995936" y="2204864"/>
            <a:ext cx="576064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131840" y="3645024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u="sng" dirty="0">
                <a:solidFill>
                  <a:schemeClr val="bg1"/>
                </a:solidFill>
                <a:hlinkClick r:id="rId2"/>
              </a:rPr>
              <a:t>менгир</a:t>
            </a:r>
            <a:r>
              <a:rPr lang="ru-RU" dirty="0">
                <a:solidFill>
                  <a:schemeClr val="bg1"/>
                </a:solidFill>
              </a:rPr>
              <a:t> - одиночный вертикально стоящий камень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3717032"/>
            <a:ext cx="15484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b="0" i="0" u="sng" dirty="0" smtClean="0">
                <a:solidFill>
                  <a:srgbClr val="34303F"/>
                </a:solidFill>
                <a:latin typeface="Arial"/>
                <a:hlinkClick r:id="rId3"/>
              </a:rPr>
              <a:t>кромлех</a:t>
            </a:r>
            <a:r>
              <a:rPr lang="ru-RU" b="0" i="0" dirty="0" smtClean="0">
                <a:solidFill>
                  <a:srgbClr val="000000"/>
                </a:solidFill>
                <a:latin typeface="Arial"/>
              </a:rPr>
              <a:t> - группа менгиров, образующая круг или полукруг</a:t>
            </a:r>
            <a:endParaRPr lang="ru-RU" b="0" i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652120" y="2204864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948264" y="3645024"/>
            <a:ext cx="1872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b="0" i="0" u="sng" dirty="0" smtClean="0">
                <a:solidFill>
                  <a:srgbClr val="34303F"/>
                </a:solidFill>
                <a:latin typeface="Arial"/>
                <a:hlinkClick r:id="rId4"/>
              </a:rPr>
              <a:t>дольмен</a:t>
            </a:r>
            <a:r>
              <a:rPr lang="ru-RU" b="0" i="0" dirty="0" smtClean="0">
                <a:solidFill>
                  <a:srgbClr val="000000"/>
                </a:solidFill>
                <a:latin typeface="Arial"/>
              </a:rPr>
              <a:t> - сооружение из огромного камня, поставленного на несколько других камней</a:t>
            </a:r>
            <a:endParaRPr lang="ru-RU" b="0" i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596336" y="2276872"/>
            <a:ext cx="144016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Georgia"/>
              </a:rPr>
              <a:t>Менгиры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Georgia"/>
              </a:rPr>
            </a:br>
            <a:endParaRPr lang="ru-RU" dirty="0"/>
          </a:p>
        </p:txBody>
      </p:sp>
      <p:pic>
        <p:nvPicPr>
          <p:cNvPr id="26626" name="Picture 2" descr="http://megaliti.ru/index/220px-RudstonMonolith(StephenHorncastle)Apr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60730"/>
            <a:ext cx="4427984" cy="58972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484784"/>
            <a:ext cx="4499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>
                <a:solidFill>
                  <a:schemeClr val="bg1"/>
                </a:solidFill>
              </a:rPr>
              <a:t>Менгир</a:t>
            </a:r>
            <a:r>
              <a:rPr lang="ru-RU" dirty="0">
                <a:solidFill>
                  <a:schemeClr val="bg1"/>
                </a:solidFill>
              </a:rPr>
              <a:t> (</a:t>
            </a:r>
            <a:r>
              <a:rPr lang="ru-RU" dirty="0" smtClean="0">
                <a:solidFill>
                  <a:schemeClr val="bg1"/>
                </a:solidFill>
              </a:rPr>
              <a:t>от </a:t>
            </a:r>
            <a:r>
              <a:rPr lang="ru-RU" dirty="0" err="1" smtClean="0">
                <a:solidFill>
                  <a:schemeClr val="bg1"/>
                </a:solidFill>
              </a:rPr>
              <a:t>нижнебретонского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i="1" dirty="0" err="1">
                <a:solidFill>
                  <a:schemeClr val="bg1"/>
                </a:solidFill>
              </a:rPr>
              <a:t>men</a:t>
            </a:r>
            <a:r>
              <a:rPr lang="ru-RU" dirty="0">
                <a:solidFill>
                  <a:schemeClr val="bg1"/>
                </a:solidFill>
              </a:rPr>
              <a:t> — камень и </a:t>
            </a:r>
            <a:r>
              <a:rPr lang="ru-RU" i="1" dirty="0" err="1">
                <a:solidFill>
                  <a:schemeClr val="bg1"/>
                </a:solidFill>
              </a:rPr>
              <a:t>hir</a:t>
            </a:r>
            <a:r>
              <a:rPr lang="ru-RU" dirty="0">
                <a:solidFill>
                  <a:schemeClr val="bg1"/>
                </a:solidFill>
              </a:rPr>
              <a:t> — длинный) — простейший мегалит в виде установленного человеком грубо обработанного дикого камня, у которого вертикальные размеры заметно превышают </a:t>
            </a:r>
            <a:r>
              <a:rPr lang="ru-RU" dirty="0" smtClean="0">
                <a:solidFill>
                  <a:schemeClr val="bg1"/>
                </a:solidFill>
              </a:rPr>
              <a:t>горизонтальные.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Менгиры широко распространены в различных частях Европы, Африки и Азии, однако чаще всего встречаются в Западной Европе, особенно в Великобритании, Ирландии и французской провинции Бретань.</a:t>
            </a:r>
            <a:endParaRPr lang="ru-RU" dirty="0" smtClean="0">
              <a:solidFill>
                <a:schemeClr val="bg1"/>
              </a:solidFill>
            </a:endParaRPr>
          </a:p>
          <a:p>
            <a:pPr lvl="1"/>
            <a:endParaRPr lang="ru-RU" dirty="0" smtClean="0">
              <a:solidFill>
                <a:schemeClr val="bg1"/>
              </a:solidFill>
            </a:endParaRPr>
          </a:p>
          <a:p>
            <a:pPr lvl="1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Georgia"/>
              </a:rPr>
              <a:t>Кромлехи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Georgia"/>
              </a:rPr>
            </a:br>
            <a:endParaRPr lang="ru-RU" dirty="0"/>
          </a:p>
        </p:txBody>
      </p:sp>
      <p:pic>
        <p:nvPicPr>
          <p:cNvPr id="28674" name="Picture 2" descr="http://lifeglobe.net/x/entry/957/stonehenge03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5940152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3347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Кромлех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smtClean="0">
                <a:solidFill>
                  <a:schemeClr val="bg1"/>
                </a:solidFill>
              </a:rPr>
              <a:t>древние </a:t>
            </a:r>
            <a:r>
              <a:rPr lang="ru-RU" dirty="0">
                <a:solidFill>
                  <a:schemeClr val="bg1"/>
                </a:solidFill>
              </a:rPr>
              <a:t>(времен неолита, бронзового века и позднее, вплоть до раннего Средневековья) </a:t>
            </a:r>
            <a:r>
              <a:rPr lang="ru-RU" dirty="0" smtClean="0">
                <a:solidFill>
                  <a:schemeClr val="bg1"/>
                </a:solidFill>
              </a:rPr>
              <a:t>сооружения, </a:t>
            </a:r>
            <a:r>
              <a:rPr lang="ru-RU" dirty="0">
                <a:solidFill>
                  <a:schemeClr val="bg1"/>
                </a:solidFill>
              </a:rPr>
              <a:t>представляющее собой несколько поставленных вертикально в землю обработанных или необработанных продолговатых камней (менгиров), образующих одну или несколько концентрических окружностей. Часто конструкции такого типа относят к мегалитам. Иногда в центре таких сооружений находится другой объект: скала, менгир, </a:t>
            </a:r>
            <a:r>
              <a:rPr lang="ru-RU" dirty="0" err="1">
                <a:solidFill>
                  <a:schemeClr val="bg1"/>
                </a:solidFill>
              </a:rPr>
              <a:t>каирн</a:t>
            </a:r>
            <a:r>
              <a:rPr lang="ru-RU" dirty="0">
                <a:solidFill>
                  <a:schemeClr val="bg1"/>
                </a:solidFill>
              </a:rPr>
              <a:t>, дольмен, галерея или даже целый мегалитический комплекс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C000"/>
                </a:solidFill>
                <a:latin typeface="Linux Libertine"/>
              </a:rPr>
              <a:t>Дольмен</a:t>
            </a:r>
            <a:r>
              <a:rPr lang="ru-RU" b="0" dirty="0" smtClean="0">
                <a:solidFill>
                  <a:srgbClr val="000000"/>
                </a:solidFill>
                <a:latin typeface="Linux Libertine"/>
              </a:rPr>
              <a:t/>
            </a:r>
            <a:br>
              <a:rPr lang="ru-RU" b="0" dirty="0" smtClean="0">
                <a:solidFill>
                  <a:srgbClr val="000000"/>
                </a:solidFill>
                <a:latin typeface="Linux Libertine"/>
              </a:rPr>
            </a:br>
            <a:endParaRPr lang="ru-RU" dirty="0"/>
          </a:p>
        </p:txBody>
      </p:sp>
      <p:pic>
        <p:nvPicPr>
          <p:cNvPr id="29698" name="Picture 2" descr="Дольмен под Новосвободн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4355976" cy="5801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484784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Дольме́ны</a:t>
            </a:r>
            <a:r>
              <a:rPr lang="ru-RU" dirty="0">
                <a:solidFill>
                  <a:schemeClr val="bg1"/>
                </a:solidFill>
              </a:rPr>
              <a:t> (от </a:t>
            </a:r>
            <a:r>
              <a:rPr lang="ru-RU" dirty="0" err="1">
                <a:solidFill>
                  <a:schemeClr val="bg1"/>
                </a:solidFill>
                <a:hlinkClick r:id="rId3" tooltip="Бретонский язык"/>
              </a:rPr>
              <a:t>брет</a:t>
            </a:r>
            <a:r>
              <a:rPr lang="ru-RU" dirty="0">
                <a:solidFill>
                  <a:schemeClr val="bg1"/>
                </a:solidFill>
                <a:hlinkClick r:id="rId3" tooltip="Бретонский язык"/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i="1" dirty="0" err="1">
                <a:solidFill>
                  <a:schemeClr val="bg1"/>
                </a:solidFill>
              </a:rPr>
              <a:t>taol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maen</a:t>
            </a:r>
            <a:r>
              <a:rPr lang="ru-RU" dirty="0">
                <a:solidFill>
                  <a:schemeClr val="bg1"/>
                </a:solidFill>
              </a:rPr>
              <a:t> — каменный стол) — древние погребальные и культовые сооружения, относящиеся к категории </a:t>
            </a:r>
            <a:r>
              <a:rPr lang="ru-RU" dirty="0">
                <a:solidFill>
                  <a:schemeClr val="bg1"/>
                </a:solidFill>
                <a:hlinkClick r:id="rId4" tooltip="Мегалиты"/>
              </a:rPr>
              <a:t>мегалитов</a:t>
            </a:r>
            <a:r>
              <a:rPr lang="ru-RU" dirty="0">
                <a:solidFill>
                  <a:schemeClr val="bg1"/>
                </a:solidFill>
              </a:rPr>
              <a:t> (то есть к сооружениям, сложенным из больших </a:t>
            </a:r>
            <a:r>
              <a:rPr lang="ru-RU" dirty="0">
                <a:solidFill>
                  <a:schemeClr val="bg1"/>
                </a:solidFill>
                <a:hlinkClick r:id="rId5" tooltip="Природный камень"/>
              </a:rPr>
              <a:t>камней</a:t>
            </a:r>
            <a:r>
              <a:rPr lang="ru-RU" dirty="0">
                <a:solidFill>
                  <a:schemeClr val="bg1"/>
                </a:solidFill>
              </a:rPr>
              <a:t>). Название происходит от внешнего вида обычных для Европы конструкций — приподнятой на каменных опорах плиты, напоминающей стол.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Дольмены в России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22" name="Picture 2" descr="https://upload.wikimedia.org/wikipedia/commons/c/c6/Dolmen_Russia_Kavkaz_Jan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508" y="953344"/>
            <a:ext cx="4428492" cy="5904656"/>
          </a:xfrm>
          <a:prstGeom prst="rect">
            <a:avLst/>
          </a:prstGeom>
          <a:noFill/>
        </p:spPr>
      </p:pic>
      <p:pic>
        <p:nvPicPr>
          <p:cNvPr id="30724" name="Picture 4" descr="https://upload.wikimedia.org/wikipedia/commons/1/14/Dolmen_Russia_Kavkaz_Jan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608512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egaliti.ru/index/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5157192"/>
            <a:ext cx="71134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пасибо за внимание!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>
            <a:off x="4932040" y="4365104"/>
            <a:ext cx="3744416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11560" y="4365104"/>
            <a:ext cx="4248472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580112" y="2564904"/>
            <a:ext cx="2448272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347864" y="2564904"/>
            <a:ext cx="2160240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55576" y="2564904"/>
            <a:ext cx="2520280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Периодизация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первобытного общества 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924944"/>
            <a:ext cx="2548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latin typeface="lucida grande"/>
              </a:rPr>
              <a:t> ПАЛЕОЛИТ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2924944"/>
            <a:ext cx="1884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latin typeface="lucida grande"/>
              </a:rPr>
              <a:t>НЕОЛИТ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80112" y="2924944"/>
            <a:ext cx="2243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latin typeface="lucida grande"/>
              </a:rPr>
              <a:t>ЭНЕОЛИТ</a:t>
            </a:r>
            <a:r>
              <a:rPr lang="ru-RU" b="0" i="0" dirty="0" smtClean="0">
                <a:solidFill>
                  <a:srgbClr val="000000"/>
                </a:solidFill>
                <a:latin typeface="lucida grande"/>
              </a:rPr>
              <a:t> 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4725144"/>
            <a:ext cx="3731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latin typeface="lucida grande"/>
              </a:rPr>
              <a:t>БРОНЗОВЫЙ ВЕК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4725144"/>
            <a:ext cx="3476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latin typeface="lucida grande"/>
              </a:rPr>
              <a:t>ЖЕЛЕЗНЫЙ ВЕК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29600" cy="1080120"/>
          </a:xfrm>
        </p:spPr>
        <p:txBody>
          <a:bodyPr/>
          <a:lstStyle/>
          <a:p>
            <a:r>
              <a:rPr lang="ru-RU" dirty="0" smtClean="0"/>
              <a:t>Орудия труда</a:t>
            </a:r>
            <a:endParaRPr lang="ru-RU" dirty="0"/>
          </a:p>
        </p:txBody>
      </p:sp>
      <p:pic>
        <p:nvPicPr>
          <p:cNvPr id="19460" name="Picture 4" descr="http://www.bizslovo.org/content/images/stories/torop/istoriya/lyudy-i-mamonty/znaryaddya-pervisnoi-lyudyny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68760"/>
            <a:ext cx="4362053" cy="3168352"/>
          </a:xfrm>
          <a:prstGeom prst="rect">
            <a:avLst/>
          </a:prstGeom>
          <a:noFill/>
        </p:spPr>
      </p:pic>
      <p:pic>
        <p:nvPicPr>
          <p:cNvPr id="19464" name="Picture 8" descr="Картинки по запросу орудия труда первобытного человека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3144" y="1268760"/>
            <a:ext cx="4660856" cy="3168352"/>
          </a:xfrm>
          <a:prstGeom prst="rect">
            <a:avLst/>
          </a:prstGeom>
          <a:noFill/>
        </p:spPr>
      </p:pic>
      <p:pic>
        <p:nvPicPr>
          <p:cNvPr id="19466" name="Picture 10" descr="http://hisd.ru/his/ris1/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581128"/>
            <a:ext cx="4355977" cy="2276872"/>
          </a:xfrm>
          <a:prstGeom prst="rect">
            <a:avLst/>
          </a:prstGeom>
          <a:noFill/>
        </p:spPr>
      </p:pic>
      <p:pic>
        <p:nvPicPr>
          <p:cNvPr id="19468" name="Picture 12" descr="http://www.prehistoryforkids.archeologia.ru/31/9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581128"/>
            <a:ext cx="4644008" cy="2276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орудия труда первобытного человека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6623" cy="3356992"/>
          </a:xfrm>
          <a:prstGeom prst="rect">
            <a:avLst/>
          </a:prstGeom>
          <a:noFill/>
        </p:spPr>
      </p:pic>
      <p:pic>
        <p:nvPicPr>
          <p:cNvPr id="20484" name="Picture 4" descr="Картинки по запросу орудия труда первобытного человека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3356992"/>
          </a:xfrm>
          <a:prstGeom prst="rect">
            <a:avLst/>
          </a:prstGeom>
          <a:noFill/>
        </p:spPr>
      </p:pic>
      <p:pic>
        <p:nvPicPr>
          <p:cNvPr id="20486" name="Picture 6" descr="Картинки по запросу орудия труда первобытного человека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572000" cy="3284984"/>
          </a:xfrm>
          <a:prstGeom prst="rect">
            <a:avLst/>
          </a:prstGeom>
          <a:noFill/>
        </p:spPr>
      </p:pic>
      <p:pic>
        <p:nvPicPr>
          <p:cNvPr id="20488" name="Picture 8" descr="Картинки по запросу орудия труда первобытного человека карт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43122"/>
            <a:ext cx="4355976" cy="3314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Linux Libertine"/>
              </a:rPr>
              <a:t>Первобытное</a:t>
            </a:r>
            <a:r>
              <a:rPr lang="ru-RU" dirty="0" smtClean="0">
                <a:solidFill>
                  <a:srgbClr val="000000"/>
                </a:solidFill>
                <a:latin typeface="Linux Libertine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Linux Libertine"/>
              </a:rPr>
              <a:t>искусство</a:t>
            </a:r>
            <a:r>
              <a:rPr lang="ru-RU" b="0" dirty="0" smtClean="0">
                <a:solidFill>
                  <a:srgbClr val="000000"/>
                </a:solidFill>
                <a:latin typeface="Linux Libertine"/>
              </a:rPr>
              <a:t/>
            </a:r>
            <a:br>
              <a:rPr lang="ru-RU" b="0" dirty="0" smtClean="0">
                <a:solidFill>
                  <a:srgbClr val="000000"/>
                </a:solidFill>
                <a:latin typeface="Linux Libertine"/>
              </a:rPr>
            </a:br>
            <a:endParaRPr lang="ru-RU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653136"/>
            <a:ext cx="5580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позднем палеолите появляются произведения круглой скульптуры, изображающие людей и животных, в том числе глиняные статуэтки женщин — так называемые </a:t>
            </a:r>
            <a:r>
              <a:rPr lang="ru-RU" dirty="0" err="1">
                <a:solidFill>
                  <a:schemeClr val="bg1"/>
                </a:solidFill>
              </a:rPr>
              <a:t>ориньякско-солютрейские</a:t>
            </a:r>
            <a:r>
              <a:rPr lang="ru-RU" dirty="0">
                <a:solidFill>
                  <a:schemeClr val="bg1"/>
                </a:solidFill>
              </a:rPr>
              <a:t> «Венеры», связанные с культом «прародительниц»</a:t>
            </a:r>
          </a:p>
          <a:p>
            <a:r>
              <a:rPr lang="ru-RU" dirty="0">
                <a:solidFill>
                  <a:schemeClr val="bg1"/>
                </a:solidFill>
              </a:rPr>
              <a:t>Появляются первые образцы художественной резьбы - гравировка на кости и камне</a:t>
            </a:r>
          </a:p>
        </p:txBody>
      </p:sp>
      <p:pic>
        <p:nvPicPr>
          <p:cNvPr id="21508" name="Picture 4" descr="http://philolog.pspu.ru/userfiles/image/filolog18/tolova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556792"/>
            <a:ext cx="2990630" cy="43924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72200" y="6237312"/>
            <a:ext cx="228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latin typeface="Georgia"/>
              </a:rPr>
              <a:t>Венера из </a:t>
            </a:r>
            <a:r>
              <a:rPr lang="ru-RU" sz="1400" b="1" i="1" dirty="0" err="1" smtClean="0">
                <a:solidFill>
                  <a:srgbClr val="000000"/>
                </a:solidFill>
                <a:latin typeface="Georgia"/>
              </a:rPr>
              <a:t>Виллендорфа</a:t>
            </a:r>
            <a:endParaRPr lang="ru-RU" sz="1400" dirty="0"/>
          </a:p>
        </p:txBody>
      </p:sp>
      <p:pic>
        <p:nvPicPr>
          <p:cNvPr id="21512" name="Picture 8" descr="https://upload.wikimedia.org/wikipedia/commons/thumb/6/6b/Venus_of_Brassempouy.jpg/250px-Venus_of_Brassempo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3168352" cy="3337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Наскальная живопись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68760"/>
            <a:ext cx="37444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Первобытная наскальная живопись выглядит как двухмерное изображение объекта. Техника передачи объема рисунка возникла только в эпоху Возрождения. Главным персонажем искусства палеолита являлся бизон, а также другие крупные животные. Найдено множество изображений носорогов, мамонтов и диких туров, а также разнообразные сцены охоты. Изображения растений и людей встречаются крайне редко, что говорит о культовом, а не эстетическом назначении рисунков. Самое удивительное, что, несмотря на свой солидный возраст, многие краски сохранили свою первозданную яркость.</a:t>
            </a:r>
          </a:p>
        </p:txBody>
      </p:sp>
      <p:pic>
        <p:nvPicPr>
          <p:cNvPr id="22530" name="Picture 2" descr="Образцы наскальной живопи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12776"/>
            <a:ext cx="487254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c/cc/AltamiraBison.jpg/738px-AltamiraB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638132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Изображение бизона на стене пещеры </a:t>
            </a:r>
            <a:r>
              <a:rPr lang="ru-RU" i="1" dirty="0" err="1">
                <a:solidFill>
                  <a:schemeClr val="bg1"/>
                </a:solidFill>
              </a:rPr>
              <a:t>Альтамира</a:t>
            </a:r>
            <a:r>
              <a:rPr lang="ru-RU" i="1" dirty="0">
                <a:solidFill>
                  <a:schemeClr val="bg1"/>
                </a:solidFill>
              </a:rPr>
              <a:t> на севере Испании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lcami.cat/sites/default/fitxers/camipedia/imatges/007valltorta-caza1_0.jpg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19710" cy="6021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Сцены </a:t>
            </a:r>
            <a:r>
              <a:rPr lang="ru-RU" i="1" dirty="0">
                <a:solidFill>
                  <a:schemeClr val="bg1"/>
                </a:solidFill>
              </a:rPr>
              <a:t>охоты на оленей, </a:t>
            </a:r>
            <a:r>
              <a:rPr lang="ru-RU" i="1" dirty="0" smtClean="0">
                <a:solidFill>
                  <a:schemeClr val="bg1"/>
                </a:solidFill>
              </a:rPr>
              <a:t>изображенные </a:t>
            </a:r>
            <a:r>
              <a:rPr lang="ru-RU" i="1" dirty="0">
                <a:solidFill>
                  <a:schemeClr val="bg1"/>
                </a:solidFill>
              </a:rPr>
              <a:t>в ущелье </a:t>
            </a:r>
            <a:r>
              <a:rPr lang="ru-RU" i="1" dirty="0" err="1">
                <a:solidFill>
                  <a:schemeClr val="bg1"/>
                </a:solidFill>
              </a:rPr>
              <a:t>Валлторта</a:t>
            </a:r>
            <a:r>
              <a:rPr lang="ru-RU" i="1" dirty="0">
                <a:solidFill>
                  <a:schemeClr val="bg1"/>
                </a:solidFill>
              </a:rPr>
              <a:t> в Испании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82" name="Picture 6" descr="http://pozitaura.ru/wp-content/uploads/las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8572" y="0"/>
            <a:ext cx="4215428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rthistorymusic.ru/wp-content/uploads/2012/03/httpvc.travel-net.ru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3077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6381328"/>
            <a:ext cx="583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Изображение быка на стене пещеры </a:t>
            </a:r>
            <a:r>
              <a:rPr lang="ru-RU" i="1" dirty="0" err="1">
                <a:solidFill>
                  <a:schemeClr val="bg1"/>
                </a:solidFill>
              </a:rPr>
              <a:t>Ласко</a:t>
            </a:r>
            <a:r>
              <a:rPr lang="ru-RU" i="1" dirty="0">
                <a:solidFill>
                  <a:schemeClr val="bg1"/>
                </a:solidFill>
              </a:rPr>
              <a:t> во Франции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Первобытная культура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Периодизация первобытного общества 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Орудия труда&amp;quot;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 - &amp;quot;Первобытное искусство&amp;#x0D;&amp;#x0A;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Наскальная живопись&amp;#x0D;&amp;#x0A;&amp;quot;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 - &amp;quot;Мегалитическая Архитектура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Менгиры&amp;#x0D;&amp;#x0A;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Кромлехи&amp;#x0D;&amp;#x0A;&amp;quot;&quot;/&gt;&lt;property id=&quot;20307&quot; value=&quot;267&quot;/&gt;&lt;/object&gt;&lt;object type=&quot;3&quot; unique_id=&quot;10016&quot;&gt;&lt;property id=&quot;20148&quot; value=&quot;5&quot;/&gt;&lt;property id=&quot;20300&quot; value=&quot;Slide 13 - &amp;quot;Дольмен&amp;#x0D;&amp;#x0A;&amp;quot;&quot;/&gt;&lt;property id=&quot;20307&quot; value=&quot;268&quot;/&gt;&lt;/object&gt;&lt;object type=&quot;3&quot; unique_id=&quot;10017&quot;&gt;&lt;property id=&quot;20148&quot; value=&quot;5&quot;/&gt;&lt;property id=&quot;20300&quot; value=&quot;Slide 14 - &amp;quot;Дольмены в России&amp;quot;&quot;/&gt;&lt;property id=&quot;20307&quot; value=&quot;269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212</Words>
  <Application>Microsoft Office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Первобытная культура</vt:lpstr>
      <vt:lpstr>Периодизация первобытного общества </vt:lpstr>
      <vt:lpstr>Орудия труда</vt:lpstr>
      <vt:lpstr>Презентация PowerPoint</vt:lpstr>
      <vt:lpstr>Первобытное искусство </vt:lpstr>
      <vt:lpstr>Наскальная живопись </vt:lpstr>
      <vt:lpstr>Презентация PowerPoint</vt:lpstr>
      <vt:lpstr>Презентация PowerPoint</vt:lpstr>
      <vt:lpstr>Презентация PowerPoint</vt:lpstr>
      <vt:lpstr>Мегалитическая Архитектура</vt:lpstr>
      <vt:lpstr>Менгиры </vt:lpstr>
      <vt:lpstr>Кромлехи </vt:lpstr>
      <vt:lpstr>Дольмен </vt:lpstr>
      <vt:lpstr>Дольмены в России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Первобытная культура</dc:title>
  <dc:creator>User</dc:creator>
  <cp:lastModifiedBy>Кристина</cp:lastModifiedBy>
  <cp:revision>16</cp:revision>
  <dcterms:created xsi:type="dcterms:W3CDTF">2015-03-31T17:57:52Z</dcterms:created>
  <dcterms:modified xsi:type="dcterms:W3CDTF">2015-05-06T18:35:23Z</dcterms:modified>
</cp:coreProperties>
</file>