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custDataLst>
    <p:tags r:id="rId1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D04F43-DE9B-412F-84AF-E7C9EAADBDC0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BEA53-570D-4898-ABA3-D9EA2C467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988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BEA53-570D-4898-ABA3-D9EA2C46766C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C5170C3-A6CB-4865-868C-0611D66177F5}" type="datetimeFigureOut">
              <a:rPr lang="ru-RU" smtClean="0"/>
              <a:t>06.05.2015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B1FE58C-F254-40F9-A492-B2EB5F27225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megaliti.ru/cromlechs.htm" TargetMode="External"/><Relationship Id="rId2" Type="http://schemas.openxmlformats.org/officeDocument/2006/relationships/hyperlink" Target="http://megaliti.ru/menhirs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egaliti.ru/dolmens.htm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1%D1%80%D0%B5%D1%82%D0%BE%D0%BD%D1%81%D0%BA%D0%B8%D0%B9_%D1%8F%D0%B7%D1%8B%D0%BA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.wikipedia.org/wiki/%D0%9F%D1%80%D0%B8%D1%80%D0%BE%D0%B4%D0%BD%D1%8B%D0%B9_%D0%BA%D0%B0%D0%BC%D0%B5%D0%BD%D1%8C" TargetMode="External"/><Relationship Id="rId4" Type="http://schemas.openxmlformats.org/officeDocument/2006/relationships/hyperlink" Target="https://ru.wikipedia.org/wiki/%D0%9C%D0%B5%D0%B3%D0%B0%D0%BB%D0%B8%D1%82%D1%8B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roza.ru/pics/2012/04/09/2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683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564904"/>
            <a:ext cx="7772400" cy="1470025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Первобытная культура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96136" y="4869160"/>
            <a:ext cx="3347864" cy="1800200"/>
          </a:xfrm>
        </p:spPr>
        <p:txBody>
          <a:bodyPr>
            <a:noAutofit/>
          </a:bodyPr>
          <a:lstStyle/>
          <a:p>
            <a:endParaRPr lang="ru-RU" sz="1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Мегалитическая Архитектура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484784"/>
            <a:ext cx="27363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Мегалиты - доисторические сооружения из больших блоков. В предельном случае это один модуль </a:t>
            </a:r>
            <a:r>
              <a:rPr lang="ru-RU" u="sng" dirty="0">
                <a:solidFill>
                  <a:schemeClr val="bg1"/>
                </a:solidFill>
                <a:hlinkClick r:id="rId2"/>
              </a:rPr>
              <a:t>(менгир)</a:t>
            </a:r>
            <a:r>
              <a:rPr lang="ru-RU" dirty="0">
                <a:solidFill>
                  <a:schemeClr val="bg1"/>
                </a:solidFill>
              </a:rPr>
              <a:t>. Термин не является строго научным, поэтому под определение мегалитов и мегалитических сооружений попадает достаточно расплывчатая группа строений. Как правило, они относятся к </a:t>
            </a:r>
            <a:r>
              <a:rPr lang="ru-RU" dirty="0" err="1">
                <a:solidFill>
                  <a:schemeClr val="bg1"/>
                </a:solidFill>
              </a:rPr>
              <a:t>дописьменной</a:t>
            </a:r>
            <a:r>
              <a:rPr lang="ru-RU" dirty="0">
                <a:solidFill>
                  <a:schemeClr val="bg1"/>
                </a:solidFill>
              </a:rPr>
              <a:t> эпохе данной местности.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63888" y="1844824"/>
            <a:ext cx="50636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400" b="1" dirty="0">
                <a:solidFill>
                  <a:srgbClr val="FFC000"/>
                </a:solidFill>
              </a:rPr>
              <a:t>Типы мегалитических сооружений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3995936" y="2204864"/>
            <a:ext cx="576064" cy="1440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131840" y="3645024"/>
            <a:ext cx="20162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u="sng" dirty="0">
                <a:solidFill>
                  <a:schemeClr val="bg1"/>
                </a:solidFill>
                <a:hlinkClick r:id="rId2"/>
              </a:rPr>
              <a:t>менгир</a:t>
            </a:r>
            <a:r>
              <a:rPr lang="ru-RU" dirty="0">
                <a:solidFill>
                  <a:schemeClr val="bg1"/>
                </a:solidFill>
              </a:rPr>
              <a:t> - одиночный вертикально стоящий камень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148064" y="3717032"/>
            <a:ext cx="15484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b="0" i="0" u="sng" dirty="0" smtClean="0">
                <a:solidFill>
                  <a:srgbClr val="34303F"/>
                </a:solidFill>
                <a:latin typeface="Arial"/>
                <a:hlinkClick r:id="rId3"/>
              </a:rPr>
              <a:t>кромлех</a:t>
            </a:r>
            <a:r>
              <a:rPr lang="ru-RU" b="0" i="0" dirty="0" smtClean="0">
                <a:solidFill>
                  <a:srgbClr val="000000"/>
                </a:solidFill>
                <a:latin typeface="Arial"/>
              </a:rPr>
              <a:t> - группа менгиров, образующая круг или полукруг</a:t>
            </a:r>
            <a:endParaRPr lang="ru-RU" b="0" i="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652120" y="2204864"/>
            <a:ext cx="0" cy="15121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948264" y="3645024"/>
            <a:ext cx="18722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/>
              <a:buChar char="•"/>
            </a:pPr>
            <a:r>
              <a:rPr lang="ru-RU" b="0" i="0" u="sng" dirty="0" smtClean="0">
                <a:solidFill>
                  <a:srgbClr val="34303F"/>
                </a:solidFill>
                <a:latin typeface="Arial"/>
                <a:hlinkClick r:id="rId4"/>
              </a:rPr>
              <a:t>дольмен</a:t>
            </a:r>
            <a:r>
              <a:rPr lang="ru-RU" b="0" i="0" dirty="0" smtClean="0">
                <a:solidFill>
                  <a:srgbClr val="000000"/>
                </a:solidFill>
                <a:latin typeface="Arial"/>
              </a:rPr>
              <a:t> - сооружение из огромного камня, поставленного на несколько других камней</a:t>
            </a:r>
            <a:endParaRPr lang="ru-RU" b="0" i="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7596336" y="2276872"/>
            <a:ext cx="144016" cy="1440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Georgia"/>
              </a:rPr>
              <a:t>Менгиры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Georgia"/>
              </a:rPr>
            </a:br>
            <a:endParaRPr lang="ru-RU" dirty="0"/>
          </a:p>
        </p:txBody>
      </p:sp>
      <p:pic>
        <p:nvPicPr>
          <p:cNvPr id="26626" name="Picture 2" descr="http://megaliti.ru/index/220px-RudstonMonolith(StephenHorncastle)Apr2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960730"/>
            <a:ext cx="4427984" cy="58972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1484784"/>
            <a:ext cx="449999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b="1" dirty="0">
                <a:solidFill>
                  <a:schemeClr val="bg1"/>
                </a:solidFill>
              </a:rPr>
              <a:t>Менгир</a:t>
            </a:r>
            <a:r>
              <a:rPr lang="ru-RU" dirty="0">
                <a:solidFill>
                  <a:schemeClr val="bg1"/>
                </a:solidFill>
              </a:rPr>
              <a:t> (</a:t>
            </a:r>
            <a:r>
              <a:rPr lang="ru-RU" dirty="0" smtClean="0">
                <a:solidFill>
                  <a:schemeClr val="bg1"/>
                </a:solidFill>
              </a:rPr>
              <a:t>от </a:t>
            </a:r>
            <a:r>
              <a:rPr lang="ru-RU" dirty="0" err="1" smtClean="0">
                <a:solidFill>
                  <a:schemeClr val="bg1"/>
                </a:solidFill>
              </a:rPr>
              <a:t>нижнебретонского</a:t>
            </a:r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i="1" dirty="0" err="1">
                <a:solidFill>
                  <a:schemeClr val="bg1"/>
                </a:solidFill>
              </a:rPr>
              <a:t>men</a:t>
            </a:r>
            <a:r>
              <a:rPr lang="ru-RU" dirty="0">
                <a:solidFill>
                  <a:schemeClr val="bg1"/>
                </a:solidFill>
              </a:rPr>
              <a:t> — камень и </a:t>
            </a:r>
            <a:r>
              <a:rPr lang="ru-RU" i="1" dirty="0" err="1">
                <a:solidFill>
                  <a:schemeClr val="bg1"/>
                </a:solidFill>
              </a:rPr>
              <a:t>hir</a:t>
            </a:r>
            <a:r>
              <a:rPr lang="ru-RU" dirty="0">
                <a:solidFill>
                  <a:schemeClr val="bg1"/>
                </a:solidFill>
              </a:rPr>
              <a:t> — длинный) — простейший мегалит в виде установленного человеком грубо обработанного дикого камня, у которого вертикальные размеры заметно превышают </a:t>
            </a:r>
            <a:r>
              <a:rPr lang="ru-RU" dirty="0" smtClean="0">
                <a:solidFill>
                  <a:schemeClr val="bg1"/>
                </a:solidFill>
              </a:rPr>
              <a:t>горизонтальные.</a:t>
            </a:r>
            <a:r>
              <a:rPr lang="ru-RU" dirty="0"/>
              <a:t> </a:t>
            </a:r>
            <a:r>
              <a:rPr lang="ru-RU" dirty="0">
                <a:solidFill>
                  <a:schemeClr val="bg1"/>
                </a:solidFill>
              </a:rPr>
              <a:t>Менгиры широко распространены в различных частях Европы, Африки и Азии, однако чаще всего встречаются в Западной Европе, особенно в Великобритании, Ирландии и французской провинции Бретань.</a:t>
            </a:r>
            <a:endParaRPr lang="ru-RU" dirty="0" smtClean="0">
              <a:solidFill>
                <a:schemeClr val="bg1"/>
              </a:solidFill>
            </a:endParaRPr>
          </a:p>
          <a:p>
            <a:pPr lvl="1"/>
            <a:endParaRPr lang="ru-RU" dirty="0" smtClean="0">
              <a:solidFill>
                <a:schemeClr val="bg1"/>
              </a:solidFill>
            </a:endParaRPr>
          </a:p>
          <a:p>
            <a:pPr lvl="1"/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Georgia"/>
              </a:rPr>
              <a:t>Кромлехи</a:t>
            </a:r>
            <a:r>
              <a:rPr lang="ru-RU" dirty="0" smtClean="0">
                <a:solidFill>
                  <a:srgbClr val="000000"/>
                </a:solidFill>
                <a:latin typeface="Georgia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Georgia"/>
              </a:rPr>
            </a:br>
            <a:endParaRPr lang="ru-RU" dirty="0"/>
          </a:p>
        </p:txBody>
      </p:sp>
      <p:pic>
        <p:nvPicPr>
          <p:cNvPr id="28674" name="Picture 2" descr="http://lifeglobe.net/x/entry/957/stonehenge03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484784"/>
            <a:ext cx="5940152" cy="48245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1052736"/>
            <a:ext cx="33478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Кромлех</a:t>
            </a:r>
            <a:r>
              <a:rPr lang="ru-RU" dirty="0">
                <a:solidFill>
                  <a:schemeClr val="bg1"/>
                </a:solidFill>
              </a:rPr>
              <a:t> — </a:t>
            </a:r>
            <a:r>
              <a:rPr lang="ru-RU" dirty="0" smtClean="0">
                <a:solidFill>
                  <a:schemeClr val="bg1"/>
                </a:solidFill>
              </a:rPr>
              <a:t>древние </a:t>
            </a:r>
            <a:r>
              <a:rPr lang="ru-RU" dirty="0">
                <a:solidFill>
                  <a:schemeClr val="bg1"/>
                </a:solidFill>
              </a:rPr>
              <a:t>(времен неолита, бронзового века и позднее, вплоть до раннего Средневековья) </a:t>
            </a:r>
            <a:r>
              <a:rPr lang="ru-RU" dirty="0" smtClean="0">
                <a:solidFill>
                  <a:schemeClr val="bg1"/>
                </a:solidFill>
              </a:rPr>
              <a:t>сооружения, </a:t>
            </a:r>
            <a:r>
              <a:rPr lang="ru-RU" dirty="0">
                <a:solidFill>
                  <a:schemeClr val="bg1"/>
                </a:solidFill>
              </a:rPr>
              <a:t>представляющее собой несколько поставленных вертикально в землю обработанных или необработанных продолговатых камней (менгиров), образующих одну или несколько концентрических окружностей. Часто конструкции такого типа относят к мегалитам. Иногда в центре таких сооружений находится другой объект: скала, менгир, </a:t>
            </a:r>
            <a:r>
              <a:rPr lang="ru-RU" dirty="0" err="1">
                <a:solidFill>
                  <a:schemeClr val="bg1"/>
                </a:solidFill>
              </a:rPr>
              <a:t>каирн</a:t>
            </a:r>
            <a:r>
              <a:rPr lang="ru-RU" dirty="0">
                <a:solidFill>
                  <a:schemeClr val="bg1"/>
                </a:solidFill>
              </a:rPr>
              <a:t>, дольмен, галерея или даже целый мегалитический комплекс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rgbClr val="FFC000"/>
                </a:solidFill>
                <a:latin typeface="Linux Libertine"/>
              </a:rPr>
              <a:t>Дольмен</a:t>
            </a:r>
            <a:r>
              <a:rPr lang="ru-RU" b="0" dirty="0" smtClean="0">
                <a:solidFill>
                  <a:srgbClr val="000000"/>
                </a:solidFill>
                <a:latin typeface="Linux Libertine"/>
              </a:rPr>
              <a:t/>
            </a:r>
            <a:br>
              <a:rPr lang="ru-RU" b="0" dirty="0" smtClean="0">
                <a:solidFill>
                  <a:srgbClr val="000000"/>
                </a:solidFill>
                <a:latin typeface="Linux Libertine"/>
              </a:rPr>
            </a:br>
            <a:endParaRPr lang="ru-RU" dirty="0"/>
          </a:p>
        </p:txBody>
      </p:sp>
      <p:pic>
        <p:nvPicPr>
          <p:cNvPr id="29698" name="Picture 2" descr="Дольмен под Новосвободн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908720"/>
            <a:ext cx="4355976" cy="58013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1484784"/>
            <a:ext cx="32403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</a:rPr>
              <a:t>Дольме́ны</a:t>
            </a:r>
            <a:r>
              <a:rPr lang="ru-RU" dirty="0">
                <a:solidFill>
                  <a:schemeClr val="bg1"/>
                </a:solidFill>
              </a:rPr>
              <a:t> (от </a:t>
            </a:r>
            <a:r>
              <a:rPr lang="ru-RU" dirty="0" err="1">
                <a:solidFill>
                  <a:schemeClr val="bg1"/>
                </a:solidFill>
                <a:hlinkClick r:id="rId3" tooltip="Бретонский язык"/>
              </a:rPr>
              <a:t>брет</a:t>
            </a:r>
            <a:r>
              <a:rPr lang="ru-RU" dirty="0">
                <a:solidFill>
                  <a:schemeClr val="bg1"/>
                </a:solidFill>
                <a:hlinkClick r:id="rId3" tooltip="Бретонский язык"/>
              </a:rPr>
              <a:t>.</a:t>
            </a:r>
            <a:r>
              <a:rPr lang="ru-RU" dirty="0">
                <a:solidFill>
                  <a:schemeClr val="bg1"/>
                </a:solidFill>
              </a:rPr>
              <a:t> </a:t>
            </a:r>
            <a:r>
              <a:rPr lang="ru-RU" i="1" dirty="0" err="1">
                <a:solidFill>
                  <a:schemeClr val="bg1"/>
                </a:solidFill>
              </a:rPr>
              <a:t>taol</a:t>
            </a:r>
            <a:r>
              <a:rPr lang="ru-RU" i="1" dirty="0">
                <a:solidFill>
                  <a:schemeClr val="bg1"/>
                </a:solidFill>
              </a:rPr>
              <a:t> </a:t>
            </a:r>
            <a:r>
              <a:rPr lang="ru-RU" i="1" dirty="0" err="1">
                <a:solidFill>
                  <a:schemeClr val="bg1"/>
                </a:solidFill>
              </a:rPr>
              <a:t>maen</a:t>
            </a:r>
            <a:r>
              <a:rPr lang="ru-RU" dirty="0">
                <a:solidFill>
                  <a:schemeClr val="bg1"/>
                </a:solidFill>
              </a:rPr>
              <a:t> — каменный стол) — древние погребальные и культовые сооружения, относящиеся к категории </a:t>
            </a:r>
            <a:r>
              <a:rPr lang="ru-RU" dirty="0">
                <a:solidFill>
                  <a:schemeClr val="bg1"/>
                </a:solidFill>
                <a:hlinkClick r:id="rId4" tooltip="Мегалиты"/>
              </a:rPr>
              <a:t>мегалитов</a:t>
            </a:r>
            <a:r>
              <a:rPr lang="ru-RU" dirty="0">
                <a:solidFill>
                  <a:schemeClr val="bg1"/>
                </a:solidFill>
              </a:rPr>
              <a:t> (то есть к сооружениям, сложенным из больших </a:t>
            </a:r>
            <a:r>
              <a:rPr lang="ru-RU" dirty="0">
                <a:solidFill>
                  <a:schemeClr val="bg1"/>
                </a:solidFill>
                <a:hlinkClick r:id="rId5" tooltip="Природный камень"/>
              </a:rPr>
              <a:t>камней</a:t>
            </a:r>
            <a:r>
              <a:rPr lang="ru-RU" dirty="0">
                <a:solidFill>
                  <a:schemeClr val="bg1"/>
                </a:solidFill>
              </a:rPr>
              <a:t>). Название происходит от внешнего вида обычных для Европы конструкций — приподнятой на каменных опорах плиты, напоминающей стол.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52736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Дольмены в России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30722" name="Picture 2" descr="https://upload.wikimedia.org/wikipedia/commons/c/c6/Dolmen_Russia_Kavkaz_Jane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5508" y="953344"/>
            <a:ext cx="4428492" cy="5904656"/>
          </a:xfrm>
          <a:prstGeom prst="rect">
            <a:avLst/>
          </a:prstGeom>
          <a:noFill/>
        </p:spPr>
      </p:pic>
      <p:pic>
        <p:nvPicPr>
          <p:cNvPr id="30724" name="Picture 4" descr="https://upload.wikimedia.org/wikipedia/commons/1/14/Dolmen_Russia_Kavkaz_Jane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4608512" cy="5949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megaliti.ru/index/imag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71600" y="5157192"/>
            <a:ext cx="71134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5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пасибо за внимание!</a:t>
            </a:r>
            <a:endParaRPr lang="ru-RU" sz="5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трелка вправо 21"/>
          <p:cNvSpPr/>
          <p:nvPr/>
        </p:nvSpPr>
        <p:spPr>
          <a:xfrm>
            <a:off x="4932040" y="4365104"/>
            <a:ext cx="3744416" cy="1296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611560" y="4365104"/>
            <a:ext cx="4248472" cy="1296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5580112" y="2564904"/>
            <a:ext cx="2448272" cy="1296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3347864" y="2564904"/>
            <a:ext cx="2160240" cy="1296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755576" y="2564904"/>
            <a:ext cx="2520280" cy="1296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Периодизация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grande"/>
              </a:rPr>
              <a:t> первобытного общества </a:t>
            </a:r>
            <a:endParaRPr lang="ru-RU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2924944"/>
            <a:ext cx="25487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latin typeface="lucida grande"/>
              </a:rPr>
              <a:t> ПАЛЕОЛИТ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19872" y="2924944"/>
            <a:ext cx="1884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latin typeface="lucida grande"/>
              </a:rPr>
              <a:t>НЕОЛИТ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580112" y="2924944"/>
            <a:ext cx="22431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latin typeface="lucida grande"/>
              </a:rPr>
              <a:t>ЭНЕОЛИТ</a:t>
            </a:r>
            <a:r>
              <a:rPr lang="ru-RU" b="0" i="0" dirty="0" smtClean="0">
                <a:solidFill>
                  <a:srgbClr val="000000"/>
                </a:solidFill>
                <a:latin typeface="lucida grande"/>
              </a:rPr>
              <a:t> 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55576" y="4725144"/>
            <a:ext cx="37312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latin typeface="lucida grande"/>
              </a:rPr>
              <a:t>БРОНЗОВЫЙ ВЕК</a:t>
            </a:r>
            <a:endParaRPr lang="ru-RU" sz="32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932040" y="4725144"/>
            <a:ext cx="34762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000000"/>
                </a:solidFill>
                <a:latin typeface="lucida grande"/>
              </a:rPr>
              <a:t>ЖЕЛЕЗНЫЙ ВЕК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0"/>
            <a:ext cx="8229600" cy="1080120"/>
          </a:xfrm>
        </p:spPr>
        <p:txBody>
          <a:bodyPr/>
          <a:lstStyle/>
          <a:p>
            <a:r>
              <a:rPr lang="ru-RU" dirty="0" smtClean="0"/>
              <a:t>Орудия труда</a:t>
            </a:r>
            <a:endParaRPr lang="ru-RU" dirty="0"/>
          </a:p>
        </p:txBody>
      </p:sp>
      <p:pic>
        <p:nvPicPr>
          <p:cNvPr id="19460" name="Picture 4" descr="http://www.bizslovo.org/content/images/stories/torop/istoriya/lyudy-i-mamonty/znaryaddya-pervisnoi-lyudyny_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268760"/>
            <a:ext cx="4362053" cy="3168352"/>
          </a:xfrm>
          <a:prstGeom prst="rect">
            <a:avLst/>
          </a:prstGeom>
          <a:noFill/>
        </p:spPr>
      </p:pic>
      <p:pic>
        <p:nvPicPr>
          <p:cNvPr id="19464" name="Picture 8" descr="Картинки по запросу орудия труда первобытного человека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3144" y="1268760"/>
            <a:ext cx="4660856" cy="3168352"/>
          </a:xfrm>
          <a:prstGeom prst="rect">
            <a:avLst/>
          </a:prstGeom>
          <a:noFill/>
        </p:spPr>
      </p:pic>
      <p:pic>
        <p:nvPicPr>
          <p:cNvPr id="19466" name="Picture 10" descr="http://hisd.ru/his/ris1/image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4581128"/>
            <a:ext cx="4355977" cy="2276872"/>
          </a:xfrm>
          <a:prstGeom prst="rect">
            <a:avLst/>
          </a:prstGeom>
          <a:noFill/>
        </p:spPr>
      </p:pic>
      <p:pic>
        <p:nvPicPr>
          <p:cNvPr id="19468" name="Picture 12" descr="http://www.prehistoryforkids.archeologia.ru/31/98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4581128"/>
            <a:ext cx="4644008" cy="22768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орудия труда первобытного человека картинк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56623" cy="3356992"/>
          </a:xfrm>
          <a:prstGeom prst="rect">
            <a:avLst/>
          </a:prstGeom>
          <a:noFill/>
        </p:spPr>
      </p:pic>
      <p:pic>
        <p:nvPicPr>
          <p:cNvPr id="20484" name="Picture 4" descr="Картинки по запросу орудия труда первобытного человека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0"/>
            <a:ext cx="4355976" cy="3356992"/>
          </a:xfrm>
          <a:prstGeom prst="rect">
            <a:avLst/>
          </a:prstGeom>
          <a:noFill/>
        </p:spPr>
      </p:pic>
      <p:pic>
        <p:nvPicPr>
          <p:cNvPr id="20486" name="Picture 6" descr="Картинки по запросу орудия труда первобытного человека картинк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3016"/>
            <a:ext cx="4572000" cy="3284984"/>
          </a:xfrm>
          <a:prstGeom prst="rect">
            <a:avLst/>
          </a:prstGeom>
          <a:noFill/>
        </p:spPr>
      </p:pic>
      <p:pic>
        <p:nvPicPr>
          <p:cNvPr id="20488" name="Picture 8" descr="Картинки по запросу орудия труда первобытного человека картинк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543122"/>
            <a:ext cx="4355976" cy="33148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  <a:latin typeface="Linux Libertine"/>
              </a:rPr>
              <a:t>Первобытное</a:t>
            </a:r>
            <a:r>
              <a:rPr lang="ru-RU" dirty="0" smtClean="0">
                <a:solidFill>
                  <a:srgbClr val="000000"/>
                </a:solidFill>
                <a:latin typeface="Linux Libertine"/>
              </a:rPr>
              <a:t> </a:t>
            </a:r>
            <a:r>
              <a:rPr lang="ru-RU" dirty="0" smtClean="0">
                <a:solidFill>
                  <a:srgbClr val="FFC000"/>
                </a:solidFill>
                <a:latin typeface="Linux Libertine"/>
              </a:rPr>
              <a:t>искусство</a:t>
            </a:r>
            <a:r>
              <a:rPr lang="ru-RU" b="0" dirty="0" smtClean="0">
                <a:solidFill>
                  <a:srgbClr val="000000"/>
                </a:solidFill>
                <a:latin typeface="Linux Libertine"/>
              </a:rPr>
              <a:t/>
            </a:r>
            <a:br>
              <a:rPr lang="ru-RU" b="0" dirty="0" smtClean="0">
                <a:solidFill>
                  <a:srgbClr val="000000"/>
                </a:solidFill>
                <a:latin typeface="Linux Libertine"/>
              </a:rPr>
            </a:br>
            <a:endParaRPr lang="ru-RU" b="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653136"/>
            <a:ext cx="55801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В позднем палеолите появляются произведения круглой скульптуры, изображающие людей и животных, в том числе глиняные статуэтки женщин — так называемые </a:t>
            </a:r>
            <a:r>
              <a:rPr lang="ru-RU" dirty="0" err="1">
                <a:solidFill>
                  <a:schemeClr val="bg1"/>
                </a:solidFill>
              </a:rPr>
              <a:t>ориньякско-солютрейские</a:t>
            </a:r>
            <a:r>
              <a:rPr lang="ru-RU" dirty="0">
                <a:solidFill>
                  <a:schemeClr val="bg1"/>
                </a:solidFill>
              </a:rPr>
              <a:t> «Венеры», связанные с культом «прародительниц»</a:t>
            </a:r>
          </a:p>
          <a:p>
            <a:r>
              <a:rPr lang="ru-RU" dirty="0">
                <a:solidFill>
                  <a:schemeClr val="bg1"/>
                </a:solidFill>
              </a:rPr>
              <a:t>Появляются первые образцы художественной резьбы - гравировка на кости и камне</a:t>
            </a:r>
          </a:p>
        </p:txBody>
      </p:sp>
      <p:pic>
        <p:nvPicPr>
          <p:cNvPr id="21508" name="Picture 4" descr="http://philolog.pspu.ru/userfiles/image/filolog18/tolova/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556792"/>
            <a:ext cx="2990630" cy="439248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372200" y="6237312"/>
            <a:ext cx="2286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i="1" dirty="0" smtClean="0">
                <a:solidFill>
                  <a:srgbClr val="000000"/>
                </a:solidFill>
                <a:latin typeface="Georgia"/>
              </a:rPr>
              <a:t>Венера из </a:t>
            </a:r>
            <a:r>
              <a:rPr lang="ru-RU" sz="1400" b="1" i="1" dirty="0" err="1" smtClean="0">
                <a:solidFill>
                  <a:srgbClr val="000000"/>
                </a:solidFill>
                <a:latin typeface="Georgia"/>
              </a:rPr>
              <a:t>Виллендорфа</a:t>
            </a:r>
            <a:endParaRPr lang="ru-RU" sz="1400" dirty="0"/>
          </a:p>
        </p:txBody>
      </p:sp>
      <p:pic>
        <p:nvPicPr>
          <p:cNvPr id="21512" name="Picture 8" descr="https://upload.wikimedia.org/wikipedia/commons/thumb/6/6b/Venus_of_Brassempouy.jpg/250px-Venus_of_Brassempou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268760"/>
            <a:ext cx="3168352" cy="33373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Наскальная живопись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268760"/>
            <a:ext cx="37444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Первобытная наскальная живопись выглядит как двухмерное изображение объекта. Техника передачи объема рисунка возникла только в эпоху Возрождения. Главным персонажем искусства палеолита являлся бизон, а также другие крупные животные. Найдено множество изображений носорогов, мамонтов и диких туров, а также разнообразные сцены охоты. Изображения растений и людей встречаются крайне редко, что говорит о культовом, а не эстетическом назначении рисунков. Самое удивительное, что, несмотря на свой солидный возраст, многие краски сохранили свою первозданную яркость.</a:t>
            </a:r>
          </a:p>
        </p:txBody>
      </p:sp>
      <p:pic>
        <p:nvPicPr>
          <p:cNvPr id="22530" name="Picture 2" descr="Образцы наскальной живопис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412776"/>
            <a:ext cx="4872541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upload.wikimedia.org/wikipedia/commons/thumb/c/cc/AltamiraBison.jpg/738px-AltamiraBis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093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6381328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</a:rPr>
              <a:t>Изображение бизона на стене пещеры </a:t>
            </a:r>
            <a:r>
              <a:rPr lang="ru-RU" i="1" dirty="0" err="1">
                <a:solidFill>
                  <a:schemeClr val="bg1"/>
                </a:solidFill>
              </a:rPr>
              <a:t>Альтамира</a:t>
            </a:r>
            <a:r>
              <a:rPr lang="ru-RU" i="1" dirty="0">
                <a:solidFill>
                  <a:schemeClr val="bg1"/>
                </a:solidFill>
              </a:rPr>
              <a:t> на севере Испании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elcami.cat/sites/default/fitxers/camipedia/imatges/007valltorta-caza1_0.jpg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19710" cy="60212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71800" y="609329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 smtClean="0">
                <a:solidFill>
                  <a:schemeClr val="bg1"/>
                </a:solidFill>
              </a:rPr>
              <a:t>Сцены </a:t>
            </a:r>
            <a:r>
              <a:rPr lang="ru-RU" i="1" dirty="0">
                <a:solidFill>
                  <a:schemeClr val="bg1"/>
                </a:solidFill>
              </a:rPr>
              <a:t>охоты на оленей, </a:t>
            </a:r>
            <a:r>
              <a:rPr lang="ru-RU" i="1" dirty="0" smtClean="0">
                <a:solidFill>
                  <a:schemeClr val="bg1"/>
                </a:solidFill>
              </a:rPr>
              <a:t>изображенные </a:t>
            </a:r>
            <a:r>
              <a:rPr lang="ru-RU" i="1" dirty="0">
                <a:solidFill>
                  <a:schemeClr val="bg1"/>
                </a:solidFill>
              </a:rPr>
              <a:t>в ущелье </a:t>
            </a:r>
            <a:r>
              <a:rPr lang="ru-RU" i="1" dirty="0" err="1">
                <a:solidFill>
                  <a:schemeClr val="bg1"/>
                </a:solidFill>
              </a:rPr>
              <a:t>Валлторта</a:t>
            </a:r>
            <a:r>
              <a:rPr lang="ru-RU" i="1" dirty="0">
                <a:solidFill>
                  <a:schemeClr val="bg1"/>
                </a:solidFill>
              </a:rPr>
              <a:t> в Испании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4582" name="Picture 6" descr="http://pozitaura.ru/wp-content/uploads/lask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8572" y="0"/>
            <a:ext cx="4215428" cy="602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arthistorymusic.ru/wp-content/uploads/2012/03/httpvc.travel-net.ru2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3077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6381328"/>
            <a:ext cx="58315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</a:rPr>
              <a:t>Изображение быка на стене пещеры </a:t>
            </a:r>
            <a:r>
              <a:rPr lang="ru-RU" i="1" dirty="0" err="1">
                <a:solidFill>
                  <a:schemeClr val="bg1"/>
                </a:solidFill>
              </a:rPr>
              <a:t>Ласко</a:t>
            </a:r>
            <a:r>
              <a:rPr lang="ru-RU" i="1" dirty="0">
                <a:solidFill>
                  <a:schemeClr val="bg1"/>
                </a:solidFill>
              </a:rPr>
              <a:t> во Франции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Первобытная культура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Периодизация первобытного общества 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Орудия труда&amp;quot;&quot;/&gt;&lt;property id=&quot;20307&quot; value=&quot;258&quot;/&gt;&lt;/object&gt;&lt;object type=&quot;3&quot; unique_id=&quot;10007&quot;&gt;&lt;property id=&quot;20148&quot; value=&quot;5&quot;/&gt;&lt;property id=&quot;20300&quot; value=&quot;Slide 4&quot;/&gt;&lt;property id=&quot;20307&quot; value=&quot;259&quot;/&gt;&lt;/object&gt;&lt;object type=&quot;3&quot; unique_id=&quot;10008&quot;&gt;&lt;property id=&quot;20148&quot; value=&quot;5&quot;/&gt;&lt;property id=&quot;20300&quot; value=&quot;Slide 5 - &amp;quot;Первобытное искусство&amp;#x0D;&amp;#x0A;&amp;quot;&quot;/&gt;&lt;property id=&quot;20307&quot; value=&quot;260&quot;/&gt;&lt;/object&gt;&lt;object type=&quot;3&quot; unique_id=&quot;10009&quot;&gt;&lt;property id=&quot;20148&quot; value=&quot;5&quot;/&gt;&lt;property id=&quot;20300&quot; value=&quot;Slide 6 - &amp;quot;Наскальная живопись&amp;#x0D;&amp;#x0A;&amp;quot;&quot;/&gt;&lt;property id=&quot;20307&quot; value=&quot;261&quot;/&gt;&lt;/object&gt;&lt;object type=&quot;3&quot; unique_id=&quot;10010&quot;&gt;&lt;property id=&quot;20148&quot; value=&quot;5&quot;/&gt;&lt;property id=&quot;20300&quot; value=&quot;Slide 7&quot;/&gt;&lt;property id=&quot;20307&quot; value=&quot;262&quot;/&gt;&lt;/object&gt;&lt;object type=&quot;3&quot; unique_id=&quot;10011&quot;&gt;&lt;property id=&quot;20148&quot; value=&quot;5&quot;/&gt;&lt;property id=&quot;20300&quot; value=&quot;Slide 8&quot;/&gt;&lt;property id=&quot;20307&quot; value=&quot;263&quot;/&gt;&lt;/object&gt;&lt;object type=&quot;3&quot; unique_id=&quot;10012&quot;&gt;&lt;property id=&quot;20148&quot; value=&quot;5&quot;/&gt;&lt;property id=&quot;20300&quot; value=&quot;Slide 9&quot;/&gt;&lt;property id=&quot;20307&quot; value=&quot;264&quot;/&gt;&lt;/object&gt;&lt;object type=&quot;3&quot; unique_id=&quot;10013&quot;&gt;&lt;property id=&quot;20148&quot; value=&quot;5&quot;/&gt;&lt;property id=&quot;20300&quot; value=&quot;Slide 10 - &amp;quot;Мегалитическая Архитектура&amp;quot;&quot;/&gt;&lt;property id=&quot;20307&quot; value=&quot;265&quot;/&gt;&lt;/object&gt;&lt;object type=&quot;3&quot; unique_id=&quot;10014&quot;&gt;&lt;property id=&quot;20148&quot; value=&quot;5&quot;/&gt;&lt;property id=&quot;20300&quot; value=&quot;Slide 11 - &amp;quot;Менгиры&amp;#x0D;&amp;#x0A;&amp;quot;&quot;/&gt;&lt;property id=&quot;20307&quot; value=&quot;266&quot;/&gt;&lt;/object&gt;&lt;object type=&quot;3&quot; unique_id=&quot;10015&quot;&gt;&lt;property id=&quot;20148&quot; value=&quot;5&quot;/&gt;&lt;property id=&quot;20300&quot; value=&quot;Slide 12 - &amp;quot;Кромлехи&amp;#x0D;&amp;#x0A;&amp;quot;&quot;/&gt;&lt;property id=&quot;20307&quot; value=&quot;267&quot;/&gt;&lt;/object&gt;&lt;object type=&quot;3&quot; unique_id=&quot;10016&quot;&gt;&lt;property id=&quot;20148&quot; value=&quot;5&quot;/&gt;&lt;property id=&quot;20300&quot; value=&quot;Slide 13 - &amp;quot;Дольмен&amp;#x0D;&amp;#x0A;&amp;quot;&quot;/&gt;&lt;property id=&quot;20307&quot; value=&quot;268&quot;/&gt;&lt;/object&gt;&lt;object type=&quot;3&quot; unique_id=&quot;10017&quot;&gt;&lt;property id=&quot;20148&quot; value=&quot;5&quot;/&gt;&lt;property id=&quot;20300&quot; value=&quot;Slide 14 - &amp;quot;Дольмены в России&amp;quot;&quot;/&gt;&lt;property id=&quot;20307&quot; value=&quot;269&quot;/&gt;&lt;/object&gt;&lt;object type=&quot;3&quot; unique_id=&quot;10018&quot;&gt;&lt;property id=&quot;20148&quot; value=&quot;5&quot;/&gt;&lt;property id=&quot;20300&quot; value=&quot;Slide 15&quot;/&gt;&lt;property id=&quot;20307&quot; value=&quot;270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144</TotalTime>
  <Words>212</Words>
  <Application>Microsoft Office PowerPoint</Application>
  <PresentationFormat>Экран (4:3)</PresentationFormat>
  <Paragraphs>32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Первобытная культура</vt:lpstr>
      <vt:lpstr>Периодизация первобытного общества </vt:lpstr>
      <vt:lpstr>Орудия труда</vt:lpstr>
      <vt:lpstr>Презентация PowerPoint</vt:lpstr>
      <vt:lpstr>Первобытное искусство </vt:lpstr>
      <vt:lpstr>Наскальная живопись </vt:lpstr>
      <vt:lpstr>Презентация PowerPoint</vt:lpstr>
      <vt:lpstr>Презентация PowerPoint</vt:lpstr>
      <vt:lpstr>Презентация PowerPoint</vt:lpstr>
      <vt:lpstr>Мегалитическая Архитектура</vt:lpstr>
      <vt:lpstr>Менгиры </vt:lpstr>
      <vt:lpstr>Кромлехи </vt:lpstr>
      <vt:lpstr>Дольмен </vt:lpstr>
      <vt:lpstr>Дольмены в России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Первобытная культура</dc:title>
  <dc:creator>User</dc:creator>
  <cp:lastModifiedBy>Кристина</cp:lastModifiedBy>
  <cp:revision>16</cp:revision>
  <dcterms:created xsi:type="dcterms:W3CDTF">2015-03-31T17:57:52Z</dcterms:created>
  <dcterms:modified xsi:type="dcterms:W3CDTF">2015-05-06T18:35:23Z</dcterms:modified>
</cp:coreProperties>
</file>