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Gelasio Semi Bold" charset="0"/>
      <p:regular r:id="rId12"/>
    </p:embeddedFont>
    <p:embeddedFont>
      <p:font typeface="Gelasio" charset="0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83" d="100"/>
          <a:sy n="83" d="100"/>
        </p:scale>
        <p:origin x="-144" y="-2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4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25922" y="1102995"/>
            <a:ext cx="7264956" cy="34729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9100"/>
              </a:lnSpc>
              <a:buNone/>
            </a:pPr>
            <a:r>
              <a:rPr lang="en-US" sz="72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Структура рабочей программы</a:t>
            </a:r>
            <a:endParaRPr lang="en-US" sz="7250" dirty="0"/>
          </a:p>
        </p:txBody>
      </p:sp>
      <p:sp>
        <p:nvSpPr>
          <p:cNvPr id="4" name="Text 1"/>
          <p:cNvSpPr/>
          <p:nvPr/>
        </p:nvSpPr>
        <p:spPr>
          <a:xfrm>
            <a:off x="6425922" y="4978598"/>
            <a:ext cx="7264956" cy="2147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Рабочая программа - это совокупность компонентов для выполнения задач на компьютере. Она включает код, данные, библиотеки и поддержку времени исполнения. Эти элементы взаимодействуют, создавая целостную архитектуру приложения.</a:t>
            </a:r>
            <a:endParaRPr lang="en-US" sz="21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047A4E-BDE5-4F2D-9BEB-EB4E7A0F1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3982" y="7719984"/>
            <a:ext cx="1733792" cy="4096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9507" y="695087"/>
            <a:ext cx="7504986" cy="14635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750"/>
              </a:lnSpc>
              <a:buNone/>
            </a:pPr>
            <a:r>
              <a:rPr lang="en-US" sz="46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Код - основа программы</a:t>
            </a:r>
            <a:endParaRPr lang="en-US" sz="4600" dirty="0"/>
          </a:p>
        </p:txBody>
      </p:sp>
      <p:sp>
        <p:nvSpPr>
          <p:cNvPr id="4" name="Shape 1"/>
          <p:cNvSpPr/>
          <p:nvPr/>
        </p:nvSpPr>
        <p:spPr>
          <a:xfrm>
            <a:off x="819507" y="2773085"/>
            <a:ext cx="526733" cy="526733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5" name="Text 2"/>
          <p:cNvSpPr/>
          <p:nvPr/>
        </p:nvSpPr>
        <p:spPr>
          <a:xfrm>
            <a:off x="1000006" y="2860834"/>
            <a:ext cx="165616" cy="351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1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1580317" y="2773085"/>
            <a:ext cx="2926913" cy="365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Инструкции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580317" y="3279219"/>
            <a:ext cx="6744176" cy="749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Код - набор инструкций на языке программирования, описывающих логику приложения.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819507" y="4526042"/>
            <a:ext cx="526733" cy="526733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9" name="Text 6"/>
          <p:cNvSpPr/>
          <p:nvPr/>
        </p:nvSpPr>
        <p:spPr>
          <a:xfrm>
            <a:off x="976432" y="4613791"/>
            <a:ext cx="212765" cy="351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2</a:t>
            </a:r>
            <a:endParaRPr lang="en-US" sz="2750" dirty="0"/>
          </a:p>
        </p:txBody>
      </p:sp>
      <p:sp>
        <p:nvSpPr>
          <p:cNvPr id="10" name="Text 7"/>
          <p:cNvSpPr/>
          <p:nvPr/>
        </p:nvSpPr>
        <p:spPr>
          <a:xfrm>
            <a:off x="1580317" y="4526042"/>
            <a:ext cx="2926913" cy="365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Структура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1580317" y="5032177"/>
            <a:ext cx="6744176" cy="749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Организация кода влияет на поддерживаемость, читаемость и производительность программы.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819507" y="6278999"/>
            <a:ext cx="526733" cy="526733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13" name="Text 10"/>
          <p:cNvSpPr/>
          <p:nvPr/>
        </p:nvSpPr>
        <p:spPr>
          <a:xfrm>
            <a:off x="977027" y="6366748"/>
            <a:ext cx="211574" cy="351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7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3</a:t>
            </a:r>
            <a:endParaRPr lang="en-US" sz="2750" dirty="0"/>
          </a:p>
        </p:txBody>
      </p:sp>
      <p:sp>
        <p:nvSpPr>
          <p:cNvPr id="14" name="Text 11"/>
          <p:cNvSpPr/>
          <p:nvPr/>
        </p:nvSpPr>
        <p:spPr>
          <a:xfrm>
            <a:off x="1580317" y="6278999"/>
            <a:ext cx="2926913" cy="365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3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Модули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1580317" y="6785134"/>
            <a:ext cx="6744176" cy="749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Распределение логики по модулям упрощает понимание и поддержку кода.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5530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7467" y="2995374"/>
            <a:ext cx="4910614" cy="613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00"/>
              </a:lnSpc>
              <a:buNone/>
            </a:pPr>
            <a:r>
              <a:rPr lang="en-US" sz="38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Организация кода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970598" y="3903702"/>
            <a:ext cx="22860" cy="3787378"/>
          </a:xfrm>
          <a:prstGeom prst="roundRect">
            <a:avLst>
              <a:gd name="adj" fmla="val 128888"/>
            </a:avLst>
          </a:prstGeom>
          <a:solidFill>
            <a:srgbClr val="D4CEC3"/>
          </a:solidFill>
          <a:ln/>
        </p:spPr>
      </p:sp>
      <p:sp>
        <p:nvSpPr>
          <p:cNvPr id="5" name="Shape 2"/>
          <p:cNvSpPr/>
          <p:nvPr/>
        </p:nvSpPr>
        <p:spPr>
          <a:xfrm>
            <a:off x="1180088" y="4333994"/>
            <a:ext cx="687467" cy="22860"/>
          </a:xfrm>
          <a:prstGeom prst="roundRect">
            <a:avLst>
              <a:gd name="adj" fmla="val 128888"/>
            </a:avLst>
          </a:prstGeom>
          <a:solidFill>
            <a:srgbClr val="D4CEC3"/>
          </a:solidFill>
          <a:ln/>
        </p:spPr>
      </p:sp>
      <p:sp>
        <p:nvSpPr>
          <p:cNvPr id="6" name="Shape 3"/>
          <p:cNvSpPr/>
          <p:nvPr/>
        </p:nvSpPr>
        <p:spPr>
          <a:xfrm>
            <a:off x="761107" y="4124563"/>
            <a:ext cx="441841" cy="441841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7" name="Text 4"/>
          <p:cNvSpPr/>
          <p:nvPr/>
        </p:nvSpPr>
        <p:spPr>
          <a:xfrm>
            <a:off x="912555" y="4198144"/>
            <a:ext cx="138946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1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2062282" y="4100036"/>
            <a:ext cx="2455307" cy="306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Модули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062282" y="4524613"/>
            <a:ext cx="11880652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Разделение функциональности на независимые модули.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1180088" y="5661898"/>
            <a:ext cx="687467" cy="22860"/>
          </a:xfrm>
          <a:prstGeom prst="roundRect">
            <a:avLst>
              <a:gd name="adj" fmla="val 128888"/>
            </a:avLst>
          </a:prstGeom>
          <a:solidFill>
            <a:srgbClr val="D4CEC3"/>
          </a:solidFill>
          <a:ln/>
        </p:spPr>
      </p:sp>
      <p:sp>
        <p:nvSpPr>
          <p:cNvPr id="11" name="Shape 8"/>
          <p:cNvSpPr/>
          <p:nvPr/>
        </p:nvSpPr>
        <p:spPr>
          <a:xfrm>
            <a:off x="761107" y="5452467"/>
            <a:ext cx="441841" cy="441841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12" name="Text 9"/>
          <p:cNvSpPr/>
          <p:nvPr/>
        </p:nvSpPr>
        <p:spPr>
          <a:xfrm>
            <a:off x="892671" y="5526048"/>
            <a:ext cx="178594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2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2062282" y="5427940"/>
            <a:ext cx="2455307" cy="306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Функции и классы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2062282" y="5852517"/>
            <a:ext cx="11880652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Функции для конкретных задач, классы для объединения данных и методов.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1180088" y="6989802"/>
            <a:ext cx="687467" cy="22860"/>
          </a:xfrm>
          <a:prstGeom prst="roundRect">
            <a:avLst>
              <a:gd name="adj" fmla="val 128888"/>
            </a:avLst>
          </a:prstGeom>
          <a:solidFill>
            <a:srgbClr val="D4CEC3"/>
          </a:solidFill>
          <a:ln/>
        </p:spPr>
      </p:sp>
      <p:sp>
        <p:nvSpPr>
          <p:cNvPr id="16" name="Shape 13"/>
          <p:cNvSpPr/>
          <p:nvPr/>
        </p:nvSpPr>
        <p:spPr>
          <a:xfrm>
            <a:off x="761107" y="6780371"/>
            <a:ext cx="441841" cy="441841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17" name="Text 14"/>
          <p:cNvSpPr/>
          <p:nvPr/>
        </p:nvSpPr>
        <p:spPr>
          <a:xfrm>
            <a:off x="893266" y="6853952"/>
            <a:ext cx="17752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3</a:t>
            </a:r>
            <a:endParaRPr lang="en-US" sz="2300" dirty="0"/>
          </a:p>
        </p:txBody>
      </p:sp>
      <p:sp>
        <p:nvSpPr>
          <p:cNvPr id="18" name="Text 15"/>
          <p:cNvSpPr/>
          <p:nvPr/>
        </p:nvSpPr>
        <p:spPr>
          <a:xfrm>
            <a:off x="2062282" y="6755844"/>
            <a:ext cx="2455307" cy="306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Комментарии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2062282" y="7180421"/>
            <a:ext cx="11880652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Хорошие комментарии помогают понять логику программы.</a:t>
            </a:r>
            <a:endParaRPr lang="en-US" sz="15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D5BECE7-1A00-46A8-906D-A0DC333E0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3982" y="7719984"/>
            <a:ext cx="1733792" cy="4096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3755" y="654368"/>
            <a:ext cx="7295198" cy="667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r>
              <a:rPr lang="en-US" sz="42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Инструменты разработки</a:t>
            </a:r>
            <a:endParaRPr lang="en-US" sz="4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755" y="1641991"/>
            <a:ext cx="533757" cy="53375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33755" y="2389227"/>
            <a:ext cx="2669143" cy="333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IDE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6233755" y="2850952"/>
            <a:ext cx="7649289" cy="341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Интегрированные среды разработки для написания и отладки кода.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3755" y="3833217"/>
            <a:ext cx="533757" cy="53375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33755" y="4580453"/>
            <a:ext cx="2669143" cy="333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Контроль версий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6233755" y="5042178"/>
            <a:ext cx="7649289" cy="341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Системы для отслеживания изменений в коде.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3755" y="6024443"/>
            <a:ext cx="533757" cy="53375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33755" y="6771680"/>
            <a:ext cx="2669143" cy="333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Отладка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6233755" y="7233404"/>
            <a:ext cx="7649289" cy="341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Средства для поиска и исправления ошибок в программе.</a:t>
            </a:r>
            <a:endParaRPr lang="en-US" sz="16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6711FA7-8C28-4EE0-9444-A490C26DF1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23982" y="7719984"/>
            <a:ext cx="1733792" cy="4096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9522" y="1094065"/>
            <a:ext cx="7488912" cy="838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Данные в программе</a:t>
            </a:r>
            <a:endParaRPr lang="en-US" sz="5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22" y="2469832"/>
            <a:ext cx="3981926" cy="246090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39522" y="5266253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ru-RU" sz="2600" dirty="0" smtClean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Простые </a:t>
            </a:r>
            <a:r>
              <a:rPr lang="ru-RU" sz="26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т</a:t>
            </a:r>
            <a:r>
              <a:rPr lang="en-US" sz="2600" dirty="0" smtClean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ипы </a:t>
            </a:r>
            <a:r>
              <a:rPr lang="en-US" sz="26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данных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39522" y="5846564"/>
            <a:ext cx="3981926" cy="859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Числа, строки, булевы значения.</a:t>
            </a:r>
            <a:endParaRPr lang="en-US" sz="2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118" y="2469832"/>
            <a:ext cx="3982045" cy="246102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24118" y="5266373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Структуры данных</a:t>
            </a:r>
            <a:endParaRPr lang="en-US" sz="2600" dirty="0"/>
          </a:p>
        </p:txBody>
      </p:sp>
      <p:sp>
        <p:nvSpPr>
          <p:cNvPr id="8" name="Text 4"/>
          <p:cNvSpPr/>
          <p:nvPr/>
        </p:nvSpPr>
        <p:spPr>
          <a:xfrm>
            <a:off x="5324118" y="5846683"/>
            <a:ext cx="3982045" cy="859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Массивы, списки, словари, кортежи, множества.</a:t>
            </a:r>
            <a:endParaRPr lang="en-US" sz="2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8833" y="2469832"/>
            <a:ext cx="3982045" cy="246102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08833" y="5266373"/>
            <a:ext cx="3355538" cy="41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Сложные типы</a:t>
            </a:r>
            <a:endParaRPr lang="en-US" sz="2600" dirty="0"/>
          </a:p>
        </p:txBody>
      </p:sp>
      <p:sp>
        <p:nvSpPr>
          <p:cNvPr id="11" name="Text 6"/>
          <p:cNvSpPr/>
          <p:nvPr/>
        </p:nvSpPr>
        <p:spPr>
          <a:xfrm>
            <a:off x="9708833" y="5846683"/>
            <a:ext cx="3982045" cy="128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Объекты и классы в объектно-ориентированных языках.</a:t>
            </a:r>
            <a:endParaRPr lang="en-US" sz="21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67CF52E-83ED-4CB6-8E98-CB6163ACD1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23982" y="7719984"/>
            <a:ext cx="1733792" cy="4096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8188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0927" y="3272671"/>
            <a:ext cx="5363766" cy="67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r>
              <a:rPr lang="en-US" sz="42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Библиотеки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750927" y="4264938"/>
            <a:ext cx="6456998" cy="1579602"/>
          </a:xfrm>
          <a:prstGeom prst="roundRect">
            <a:avLst>
              <a:gd name="adj" fmla="val 2037"/>
            </a:avLst>
          </a:prstGeom>
          <a:solidFill>
            <a:srgbClr val="EEE8DD"/>
          </a:solidFill>
          <a:ln/>
        </p:spPr>
      </p:sp>
      <p:sp>
        <p:nvSpPr>
          <p:cNvPr id="5" name="Text 2"/>
          <p:cNvSpPr/>
          <p:nvPr/>
        </p:nvSpPr>
        <p:spPr>
          <a:xfrm>
            <a:off x="965478" y="4479488"/>
            <a:ext cx="2681883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Определение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65478" y="4943475"/>
            <a:ext cx="6027896" cy="686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Набор готовых модулей и функций для упрощения разработки.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7422475" y="4264938"/>
            <a:ext cx="6456998" cy="1579602"/>
          </a:xfrm>
          <a:prstGeom prst="roundRect">
            <a:avLst>
              <a:gd name="adj" fmla="val 2037"/>
            </a:avLst>
          </a:prstGeom>
          <a:solidFill>
            <a:srgbClr val="EEE8DD"/>
          </a:solidFill>
          <a:ln/>
        </p:spPr>
      </p:sp>
      <p:sp>
        <p:nvSpPr>
          <p:cNvPr id="8" name="Text 5"/>
          <p:cNvSpPr/>
          <p:nvPr/>
        </p:nvSpPr>
        <p:spPr>
          <a:xfrm>
            <a:off x="7637026" y="4479488"/>
            <a:ext cx="2681883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Преимущества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7637026" y="4943475"/>
            <a:ext cx="6027896" cy="686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Ускоряют разработку, улучшают производительность и надежность приложения.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750927" y="6059091"/>
            <a:ext cx="6456998" cy="1579602"/>
          </a:xfrm>
          <a:prstGeom prst="roundRect">
            <a:avLst>
              <a:gd name="adj" fmla="val 2037"/>
            </a:avLst>
          </a:prstGeom>
          <a:solidFill>
            <a:srgbClr val="EEE8DD"/>
          </a:solidFill>
          <a:ln/>
        </p:spPr>
      </p:sp>
      <p:sp>
        <p:nvSpPr>
          <p:cNvPr id="11" name="Text 8"/>
          <p:cNvSpPr/>
          <p:nvPr/>
        </p:nvSpPr>
        <p:spPr>
          <a:xfrm>
            <a:off x="965478" y="6273641"/>
            <a:ext cx="2681883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Встроенные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965478" y="6737628"/>
            <a:ext cx="6027896" cy="686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Поставляются с языком программирования, обеспечивают базовый функционал.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422475" y="6059091"/>
            <a:ext cx="6456998" cy="1579602"/>
          </a:xfrm>
          <a:prstGeom prst="roundRect">
            <a:avLst>
              <a:gd name="adj" fmla="val 2037"/>
            </a:avLst>
          </a:prstGeom>
          <a:solidFill>
            <a:srgbClr val="EEE8DD"/>
          </a:solidFill>
          <a:ln/>
        </p:spPr>
      </p:sp>
      <p:sp>
        <p:nvSpPr>
          <p:cNvPr id="14" name="Text 11"/>
          <p:cNvSpPr/>
          <p:nvPr/>
        </p:nvSpPr>
        <p:spPr>
          <a:xfrm>
            <a:off x="7637026" y="6273641"/>
            <a:ext cx="2681883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Внешние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7637026" y="6737628"/>
            <a:ext cx="6027896" cy="686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Создаются сторонними разработчиками для расширения возможностей языка.</a:t>
            </a:r>
            <a:endParaRPr lang="en-US" sz="165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781300E-188E-4A39-852F-511DD2533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3982" y="7719984"/>
            <a:ext cx="1733792" cy="4096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7120" y="635079"/>
            <a:ext cx="7609761" cy="1369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350"/>
              </a:lnSpc>
              <a:buNone/>
            </a:pPr>
            <a:r>
              <a:rPr lang="en-US" sz="43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Поддержка времени исполнения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120" y="2333744"/>
            <a:ext cx="1095970" cy="175355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91822" y="2552938"/>
            <a:ext cx="2739985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Определение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2191822" y="3026807"/>
            <a:ext cx="6185059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Инструменты и механизмы для запуска и работы программы.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120" y="4087297"/>
            <a:ext cx="1095970" cy="175355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91822" y="4306491"/>
            <a:ext cx="2739985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Функции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2191822" y="4780359"/>
            <a:ext cx="6185059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Обеспечивает выполнение кода, управление ресурсами, взаимодействие с ОС.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120" y="5840849"/>
            <a:ext cx="1095970" cy="175355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191822" y="6060043"/>
            <a:ext cx="2739985" cy="342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Значение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2191822" y="6533912"/>
            <a:ext cx="6185059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Важна для стабильности, производительности и обработки ошибок.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25922" y="1039892"/>
            <a:ext cx="6711791" cy="838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2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Среда выполнения</a:t>
            </a:r>
            <a:endParaRPr lang="en-US" sz="5250" dirty="0"/>
          </a:p>
        </p:txBody>
      </p:sp>
      <p:sp>
        <p:nvSpPr>
          <p:cNvPr id="4" name="Shape 1"/>
          <p:cNvSpPr/>
          <p:nvPr/>
        </p:nvSpPr>
        <p:spPr>
          <a:xfrm>
            <a:off x="6425922" y="2281476"/>
            <a:ext cx="7264956" cy="4908233"/>
          </a:xfrm>
          <a:prstGeom prst="roundRect">
            <a:avLst>
              <a:gd name="adj" fmla="val 820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441162" y="2296716"/>
            <a:ext cx="7234476" cy="16259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709529" y="2465308"/>
            <a:ext cx="3076694" cy="859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Интерпретируемые языки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0330577" y="2465308"/>
            <a:ext cx="3076694" cy="128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Используют интерпретатор (Python, JavaScript)</a:t>
            </a:r>
            <a:endParaRPr lang="en-US" sz="2100" dirty="0"/>
          </a:p>
        </p:txBody>
      </p:sp>
      <p:sp>
        <p:nvSpPr>
          <p:cNvPr id="8" name="Shape 5"/>
          <p:cNvSpPr/>
          <p:nvPr/>
        </p:nvSpPr>
        <p:spPr>
          <a:xfrm>
            <a:off x="6441162" y="3922633"/>
            <a:ext cx="7234476" cy="162591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709529" y="4091226"/>
            <a:ext cx="3076694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Компилируемые языки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0330577" y="4091226"/>
            <a:ext cx="3076694" cy="128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Преобразуют код в исполняемый файл (C++, Rust)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6441162" y="5548551"/>
            <a:ext cx="7234476" cy="162591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709529" y="5717143"/>
            <a:ext cx="3076694" cy="429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Виртуальные машины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10330577" y="5717143"/>
            <a:ext cx="3076694" cy="1288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50"/>
              </a:lnSpc>
              <a:buNone/>
            </a:pPr>
            <a:r>
              <a:rPr lang="en-US" sz="2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Обеспечивают платформонезависимость (JVM для Java)</a:t>
            </a:r>
            <a:endParaRPr lang="en-US" sz="21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9602B6A-D5B5-46C7-BF14-12C52CDE1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3982" y="7719984"/>
            <a:ext cx="1733792" cy="4096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1662" y="717590"/>
            <a:ext cx="6512123" cy="8140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400"/>
              </a:lnSpc>
              <a:buNone/>
            </a:pPr>
            <a:r>
              <a:rPr lang="en-US" sz="51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Заключение</a:t>
            </a:r>
            <a:endParaRPr lang="en-US" sz="5100" dirty="0"/>
          </a:p>
        </p:txBody>
      </p:sp>
      <p:sp>
        <p:nvSpPr>
          <p:cNvPr id="4" name="Shape 1"/>
          <p:cNvSpPr/>
          <p:nvPr/>
        </p:nvSpPr>
        <p:spPr>
          <a:xfrm>
            <a:off x="911662" y="2215277"/>
            <a:ext cx="586026" cy="586026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sp>
        <p:nvSpPr>
          <p:cNvPr id="5" name="Text 2"/>
          <p:cNvSpPr/>
          <p:nvPr/>
        </p:nvSpPr>
        <p:spPr>
          <a:xfrm>
            <a:off x="1112520" y="2312908"/>
            <a:ext cx="184309" cy="390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50"/>
              </a:lnSpc>
              <a:buNone/>
            </a:pPr>
            <a:r>
              <a:rPr lang="en-US" sz="3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1</a:t>
            </a:r>
            <a:endParaRPr lang="en-US" sz="3050" dirty="0"/>
          </a:p>
        </p:txBody>
      </p:sp>
      <p:sp>
        <p:nvSpPr>
          <p:cNvPr id="6" name="Text 3"/>
          <p:cNvSpPr/>
          <p:nvPr/>
        </p:nvSpPr>
        <p:spPr>
          <a:xfrm>
            <a:off x="1758077" y="2215277"/>
            <a:ext cx="3722370" cy="406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5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Комплексный подход</a:t>
            </a:r>
            <a:endParaRPr lang="en-US" sz="2550" dirty="0"/>
          </a:p>
        </p:txBody>
      </p:sp>
      <p:sp>
        <p:nvSpPr>
          <p:cNvPr id="7" name="Text 4"/>
          <p:cNvSpPr/>
          <p:nvPr/>
        </p:nvSpPr>
        <p:spPr>
          <a:xfrm>
            <a:off x="1758077" y="2778443"/>
            <a:ext cx="6474262" cy="833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5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Современные программы требуют охвата всех аспектов разработки и оптимизации.</a:t>
            </a:r>
            <a:endParaRPr lang="en-US" sz="2050" dirty="0"/>
          </a:p>
        </p:txBody>
      </p:sp>
      <p:sp>
        <p:nvSpPr>
          <p:cNvPr id="8" name="Shape 5"/>
          <p:cNvSpPr/>
          <p:nvPr/>
        </p:nvSpPr>
        <p:spPr>
          <a:xfrm>
            <a:off x="911662" y="4165283"/>
            <a:ext cx="586026" cy="586026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sp>
        <p:nvSpPr>
          <p:cNvPr id="9" name="Text 6"/>
          <p:cNvSpPr/>
          <p:nvPr/>
        </p:nvSpPr>
        <p:spPr>
          <a:xfrm>
            <a:off x="1086207" y="4262914"/>
            <a:ext cx="236815" cy="390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50"/>
              </a:lnSpc>
              <a:buNone/>
            </a:pPr>
            <a:r>
              <a:rPr lang="en-US" sz="3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2</a:t>
            </a:r>
            <a:endParaRPr lang="en-US" sz="3050" dirty="0"/>
          </a:p>
        </p:txBody>
      </p:sp>
      <p:sp>
        <p:nvSpPr>
          <p:cNvPr id="10" name="Text 7"/>
          <p:cNvSpPr/>
          <p:nvPr/>
        </p:nvSpPr>
        <p:spPr>
          <a:xfrm>
            <a:off x="1758077" y="4165283"/>
            <a:ext cx="3256002" cy="406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5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Планирование</a:t>
            </a:r>
            <a:endParaRPr lang="en-US" sz="2550" dirty="0"/>
          </a:p>
        </p:txBody>
      </p:sp>
      <p:sp>
        <p:nvSpPr>
          <p:cNvPr id="11" name="Text 8"/>
          <p:cNvSpPr/>
          <p:nvPr/>
        </p:nvSpPr>
        <p:spPr>
          <a:xfrm>
            <a:off x="1758077" y="4728448"/>
            <a:ext cx="6474262" cy="833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5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Правильное планирование структуры помогает создать надёжное и эффективное приложение.</a:t>
            </a:r>
            <a:endParaRPr lang="en-US" sz="2050" dirty="0"/>
          </a:p>
        </p:txBody>
      </p:sp>
      <p:sp>
        <p:nvSpPr>
          <p:cNvPr id="12" name="Shape 9"/>
          <p:cNvSpPr/>
          <p:nvPr/>
        </p:nvSpPr>
        <p:spPr>
          <a:xfrm>
            <a:off x="911662" y="6115288"/>
            <a:ext cx="586026" cy="586026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</p:sp>
      <p:sp>
        <p:nvSpPr>
          <p:cNvPr id="13" name="Text 10"/>
          <p:cNvSpPr/>
          <p:nvPr/>
        </p:nvSpPr>
        <p:spPr>
          <a:xfrm>
            <a:off x="1086922" y="6212919"/>
            <a:ext cx="235387" cy="390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50"/>
              </a:lnSpc>
              <a:buNone/>
            </a:pPr>
            <a:r>
              <a:rPr lang="en-US" sz="3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3</a:t>
            </a:r>
            <a:endParaRPr lang="en-US" sz="3050" dirty="0"/>
          </a:p>
        </p:txBody>
      </p:sp>
      <p:sp>
        <p:nvSpPr>
          <p:cNvPr id="14" name="Text 11"/>
          <p:cNvSpPr/>
          <p:nvPr/>
        </p:nvSpPr>
        <p:spPr>
          <a:xfrm>
            <a:off x="1758077" y="6115288"/>
            <a:ext cx="3256002" cy="406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5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Гибкость</a:t>
            </a:r>
            <a:endParaRPr lang="en-US" sz="2550" dirty="0"/>
          </a:p>
        </p:txBody>
      </p:sp>
      <p:sp>
        <p:nvSpPr>
          <p:cNvPr id="15" name="Text 12"/>
          <p:cNvSpPr/>
          <p:nvPr/>
        </p:nvSpPr>
        <p:spPr>
          <a:xfrm>
            <a:off x="1758077" y="6678454"/>
            <a:ext cx="6474262" cy="833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25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Грамотная организация позволяет создать гибкую и масштабируемую систему.</a:t>
            </a:r>
            <a:endParaRPr lang="en-US" sz="2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</Words>
  <Application>Microsoft Office PowerPoint</Application>
  <PresentationFormat>Произвольный</PresentationFormat>
  <Paragraphs>78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Gelasio Semi Bold</vt:lpstr>
      <vt:lpstr>Gelasio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Стyдент</cp:lastModifiedBy>
  <cp:revision>3</cp:revision>
  <dcterms:created xsi:type="dcterms:W3CDTF">2024-11-07T21:58:10Z</dcterms:created>
  <dcterms:modified xsi:type="dcterms:W3CDTF">2024-11-08T11:28:55Z</dcterms:modified>
</cp:coreProperties>
</file>