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413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1EB06-89CC-42D7-AEF8-BE7323F0E827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2B2AD-EBC1-42AB-8AF8-C17965B4B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46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57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82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36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38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0405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41741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70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29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59110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53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0A788-24CA-499F-82A0-53BBEE6B7F4B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AC818-A39C-4878-A35C-74933E1C2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4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>
                <a:latin typeface="Century" panose="02040604050505020304" pitchFamily="18" charset="0"/>
              </a:rPr>
              <a:t>Применение регулярных выражений в народном хозяйстве (</a:t>
            </a:r>
            <a:r>
              <a:rPr lang="ru-RU" sz="4400" dirty="0" err="1">
                <a:latin typeface="Century" panose="02040604050505020304" pitchFamily="18" charset="0"/>
              </a:rPr>
              <a:t>grep</a:t>
            </a:r>
            <a:r>
              <a:rPr lang="ru-RU" sz="4400" dirty="0">
                <a:latin typeface="Century" panose="02040604050505020304" pitchFamily="18" charset="0"/>
              </a:rPr>
              <a:t>/</a:t>
            </a:r>
            <a:r>
              <a:rPr lang="ru-RU" sz="4400" dirty="0" err="1">
                <a:latin typeface="Century" panose="02040604050505020304" pitchFamily="18" charset="0"/>
              </a:rPr>
              <a:t>sed</a:t>
            </a:r>
            <a:r>
              <a:rPr lang="ru-RU" sz="4400" dirty="0">
                <a:latin typeface="Century" panose="02040604050505020304" pitchFamily="18" charset="0"/>
              </a:rPr>
              <a:t>/</a:t>
            </a:r>
            <a:r>
              <a:rPr lang="ru-RU" sz="4400" dirty="0" err="1">
                <a:latin typeface="Century" panose="02040604050505020304" pitchFamily="18" charset="0"/>
              </a:rPr>
              <a:t>awk</a:t>
            </a:r>
            <a:r>
              <a:rPr lang="ru-RU" sz="4400" dirty="0">
                <a:latin typeface="Century" panose="02040604050505020304" pitchFamily="18" charset="0"/>
              </a:rPr>
              <a:t>) и для лексического анализа (</a:t>
            </a:r>
            <a:r>
              <a:rPr lang="ru-RU" sz="4400" dirty="0" err="1">
                <a:latin typeface="Century" panose="02040604050505020304" pitchFamily="18" charset="0"/>
              </a:rPr>
              <a:t>lex</a:t>
            </a:r>
            <a:r>
              <a:rPr lang="ru-RU" sz="4400" dirty="0">
                <a:latin typeface="Century" panose="02040604050505020304" pitchFamily="18" charset="0"/>
              </a:rPr>
              <a:t>/</a:t>
            </a:r>
            <a:r>
              <a:rPr lang="ru-RU" sz="4400" dirty="0" err="1">
                <a:latin typeface="Century" panose="02040604050505020304" pitchFamily="18" charset="0"/>
              </a:rPr>
              <a:t>flex</a:t>
            </a:r>
            <a:r>
              <a:rPr lang="ru-RU" sz="4400" dirty="0">
                <a:latin typeface="Century" panose="02040604050505020304" pitchFamily="18" charset="0"/>
              </a:rPr>
              <a:t>).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Century" panose="02040604050505020304" pitchFamily="18" charset="0"/>
              </a:rPr>
              <a:t>Выполнил Лебедев А.С.</a:t>
            </a:r>
          </a:p>
        </p:txBody>
      </p:sp>
    </p:spTree>
    <p:extLst>
      <p:ext uri="{BB962C8B-B14F-4D97-AF65-F5344CB8AC3E}">
        <p14:creationId xmlns:p14="http://schemas.microsoft.com/office/powerpoint/2010/main" val="1862662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Введение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Century" panose="02040604050505020304" pitchFamily="18" charset="0"/>
              </a:rPr>
              <a:t>Регулярные выражения — используемый в компьютерных программах, работающих с текстом, формальный язык поиска и осуществления манипуляций с подстроками в тексте, основанный на использовании метасимволов. Иначе говоря - регулярные выражения - это методы обработки строк основанные на поведенческих единицах - шаблонах.</a:t>
            </a:r>
          </a:p>
        </p:txBody>
      </p:sp>
    </p:spTree>
    <p:extLst>
      <p:ext uri="{BB962C8B-B14F-4D97-AF65-F5344CB8AC3E}">
        <p14:creationId xmlns:p14="http://schemas.microsoft.com/office/powerpoint/2010/main" val="375606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Пример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2328" y="1690688"/>
            <a:ext cx="6330696" cy="6249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entury" panose="02040604050505020304" pitchFamily="18" charset="0"/>
              </a:rPr>
              <a:t>[\w</a:t>
            </a:r>
            <a:r>
              <a:rPr lang="en-US" dirty="0">
                <a:latin typeface="Century" panose="02040604050505020304" pitchFamily="18" charset="0"/>
              </a:rPr>
              <a:t>\.-]+@[\</a:t>
            </a:r>
            <a:r>
              <a:rPr lang="en-US" sz="3200" dirty="0">
                <a:latin typeface="Century" panose="02040604050505020304" pitchFamily="18" charset="0"/>
              </a:rPr>
              <a:t>w\.-]+(\.[\w]+)+</a:t>
            </a:r>
            <a:endParaRPr lang="ru-RU" sz="3200" dirty="0">
              <a:latin typeface="Century" panose="020406040505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690688"/>
            <a:ext cx="4703064" cy="3662541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Century" panose="02040604050505020304" pitchFamily="18" charset="0"/>
              </a:rPr>
              <a:t>info.txt</a:t>
            </a:r>
          </a:p>
          <a:p>
            <a:pPr algn="just"/>
            <a:r>
              <a:rPr lang="en-US" sz="2800" dirty="0">
                <a:latin typeface="Century" panose="02040604050505020304" pitchFamily="18" charset="0"/>
              </a:rPr>
              <a:t>Frank Ocean</a:t>
            </a:r>
          </a:p>
          <a:p>
            <a:pPr algn="just"/>
            <a:r>
              <a:rPr lang="en-US" sz="2800" dirty="0">
                <a:latin typeface="Century" panose="02040604050505020304" pitchFamily="18" charset="0"/>
              </a:rPr>
              <a:t>frankOcean@gmail.com</a:t>
            </a:r>
          </a:p>
          <a:p>
            <a:pPr algn="just"/>
            <a:r>
              <a:rPr lang="en-US" sz="2800" dirty="0">
                <a:latin typeface="Century" panose="02040604050505020304" pitchFamily="18" charset="0"/>
              </a:rPr>
              <a:t>Mike Stud</a:t>
            </a:r>
          </a:p>
          <a:p>
            <a:pPr algn="just"/>
            <a:r>
              <a:rPr lang="en-US" sz="2800" dirty="0">
                <a:latin typeface="Century" panose="02040604050505020304" pitchFamily="18" charset="0"/>
              </a:rPr>
              <a:t>mike-stud@stud.com</a:t>
            </a:r>
          </a:p>
          <a:p>
            <a:pPr algn="just"/>
            <a:r>
              <a:rPr lang="en-US" sz="2800" dirty="0">
                <a:latin typeface="Century" panose="02040604050505020304" pitchFamily="18" charset="0"/>
              </a:rPr>
              <a:t>Anton </a:t>
            </a:r>
            <a:r>
              <a:rPr lang="en-US" sz="2800" dirty="0" err="1">
                <a:latin typeface="Century" panose="02040604050505020304" pitchFamily="18" charset="0"/>
              </a:rPr>
              <a:t>Tokarev</a:t>
            </a:r>
            <a:endParaRPr lang="en-US" sz="2800" dirty="0">
              <a:latin typeface="Century" panose="02040604050505020304" pitchFamily="18" charset="0"/>
            </a:endParaRPr>
          </a:p>
          <a:p>
            <a:pPr algn="just"/>
            <a:r>
              <a:rPr lang="en-US" sz="2800" dirty="0">
                <a:latin typeface="Century" panose="02040604050505020304" pitchFamily="18" charset="0"/>
              </a:rPr>
              <a:t>tokarev_anton3@yandex.ru</a:t>
            </a:r>
          </a:p>
          <a:p>
            <a:endParaRPr lang="en-US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1690688"/>
            <a:ext cx="4703064" cy="494728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013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" panose="02040604050505020304" pitchFamily="18" charset="0"/>
              </a:rPr>
              <a:t>grep</a:t>
            </a:r>
            <a:endParaRPr lang="ru-RU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Century" panose="02040604050505020304" pitchFamily="18" charset="0"/>
              </a:rPr>
              <a:t>grep - </a:t>
            </a:r>
            <a:r>
              <a:rPr lang="ru-RU" dirty="0">
                <a:latin typeface="Century" panose="02040604050505020304" pitchFamily="18" charset="0"/>
              </a:rPr>
              <a:t>Многоцелевая поисковая утилита, использующая регулярные выражения. </a:t>
            </a:r>
            <a:r>
              <a:rPr lang="ru-RU" dirty="0" err="1">
                <a:latin typeface="Century" panose="02040604050505020304" pitchFamily="18" charset="0"/>
              </a:rPr>
              <a:t>grep</a:t>
            </a:r>
            <a:r>
              <a:rPr lang="ru-RU" dirty="0">
                <a:latin typeface="Century" panose="02040604050505020304" pitchFamily="18" charset="0"/>
              </a:rPr>
              <a:t> может обрабатывать либо файлы, указанные в качестве аргументов, либо поток текста, переданный на его </a:t>
            </a:r>
            <a:r>
              <a:rPr lang="ru-RU" dirty="0" err="1">
                <a:latin typeface="Century" panose="02040604050505020304" pitchFamily="18" charset="0"/>
              </a:rPr>
              <a:t>stdin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en-US" dirty="0">
              <a:latin typeface="Century" panose="020406040505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-i -- выполняется поиск без учета регистра символов.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-l -- вывод только имен файлов, в которых найдены участки, совпадающие с заданным шаблоном 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-r -- рекурсивный поиск, поиск выполняется в текущем каталоге и всех вложенных подкаталогах.</a:t>
            </a:r>
          </a:p>
          <a:p>
            <a:pPr marL="0" indent="0" algn="just">
              <a:buNone/>
            </a:pPr>
            <a:r>
              <a:rPr lang="ru-RU" dirty="0">
                <a:latin typeface="Century" panose="02040604050505020304" pitchFamily="18" charset="0"/>
              </a:rPr>
              <a:t>Команда в консоли может выглядеть следующим образом: </a:t>
            </a:r>
          </a:p>
          <a:p>
            <a:pPr marL="0" indent="0" algn="just">
              <a:buNone/>
            </a:pPr>
            <a:r>
              <a:rPr lang="en-US" dirty="0">
                <a:latin typeface="Century" panose="02040604050505020304" pitchFamily="18" charset="0"/>
              </a:rPr>
              <a:t>grep pattern [file...]</a:t>
            </a:r>
          </a:p>
        </p:txBody>
      </p:sp>
    </p:spTree>
    <p:extLst>
      <p:ext uri="{BB962C8B-B14F-4D97-AF65-F5344CB8AC3E}">
        <p14:creationId xmlns:p14="http://schemas.microsoft.com/office/powerpoint/2010/main" val="261425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D412FE-1857-40B4-B955-27FF449D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" panose="02040604050505020304" pitchFamily="18" charset="0"/>
              </a:rPr>
              <a:t>sed</a:t>
            </a:r>
            <a:endParaRPr lang="ru-RU" dirty="0">
              <a:latin typeface="Century" panose="020406040505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66209F-3950-437B-836C-91D0A23BE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latin typeface="Century" panose="02040604050505020304" pitchFamily="18" charset="0"/>
              </a:rPr>
              <a:t>sed</a:t>
            </a:r>
            <a:r>
              <a:rPr lang="ru-RU" dirty="0">
                <a:latin typeface="Century" panose="02040604050505020304" pitchFamily="18" charset="0"/>
              </a:rPr>
              <a:t> — это потоковый редактор, который используется для преобразования текста во входном потоке строка за строкой. В качестве входных данных используется или файл, или </a:t>
            </a:r>
            <a:r>
              <a:rPr lang="ru-RU" dirty="0" err="1">
                <a:latin typeface="Century" panose="02040604050505020304" pitchFamily="18" charset="0"/>
              </a:rPr>
              <a:t>stdin</a:t>
            </a:r>
            <a:r>
              <a:rPr lang="ru-RU" dirty="0">
                <a:latin typeface="Century" panose="02040604050505020304" pitchFamily="18" charset="0"/>
              </a:rPr>
              <a:t>, а на выходе тоже или файл, или </a:t>
            </a:r>
            <a:r>
              <a:rPr lang="ru-RU" dirty="0" err="1">
                <a:latin typeface="Century" panose="02040604050505020304" pitchFamily="18" charset="0"/>
              </a:rPr>
              <a:t>stdout</a:t>
            </a:r>
            <a:r>
              <a:rPr lang="ru-RU" dirty="0">
                <a:latin typeface="Century" panose="020406040505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Century" panose="02040604050505020304" pitchFamily="18" charset="0"/>
              </a:rPr>
              <a:t>Команды редактора могут включать один или несколько адресов, функцию и параметры. Таким образом, команды выглядят следующим образом:</a:t>
            </a:r>
          </a:p>
          <a:p>
            <a:pPr marL="0" indent="0">
              <a:buNone/>
            </a:pPr>
            <a:r>
              <a:rPr lang="ru-RU" dirty="0">
                <a:latin typeface="Century" panose="02040604050505020304" pitchFamily="18" charset="0"/>
              </a:rPr>
              <a:t>[</a:t>
            </a:r>
            <a:r>
              <a:rPr lang="ru-RU" dirty="0" err="1">
                <a:latin typeface="Century" panose="02040604050505020304" pitchFamily="18" charset="0"/>
              </a:rPr>
              <a:t>address</a:t>
            </a:r>
            <a:r>
              <a:rPr lang="ru-RU" dirty="0">
                <a:latin typeface="Century" panose="02040604050505020304" pitchFamily="18" charset="0"/>
              </a:rPr>
              <a:t>[,</a:t>
            </a:r>
            <a:r>
              <a:rPr lang="ru-RU" dirty="0" err="1">
                <a:latin typeface="Century" panose="02040604050505020304" pitchFamily="18" charset="0"/>
              </a:rPr>
              <a:t>address</a:t>
            </a:r>
            <a:r>
              <a:rPr lang="ru-RU" dirty="0">
                <a:latin typeface="Century" panose="02040604050505020304" pitchFamily="18" charset="0"/>
              </a:rPr>
              <a:t>]]</a:t>
            </a:r>
            <a:r>
              <a:rPr lang="ru-RU" dirty="0" err="1">
                <a:latin typeface="Century" panose="02040604050505020304" pitchFamily="18" charset="0"/>
              </a:rPr>
              <a:t>function</a:t>
            </a:r>
            <a:r>
              <a:rPr lang="ru-RU" dirty="0">
                <a:latin typeface="Century" panose="02040604050505020304" pitchFamily="18" charset="0"/>
              </a:rPr>
              <a:t>[</a:t>
            </a:r>
            <a:r>
              <a:rPr lang="ru-RU" dirty="0" err="1">
                <a:latin typeface="Century" panose="02040604050505020304" pitchFamily="18" charset="0"/>
              </a:rPr>
              <a:t>arguments</a:t>
            </a:r>
            <a:r>
              <a:rPr lang="ru-RU" dirty="0">
                <a:latin typeface="Century" panose="020406040505050203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575180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09051C-D941-44A3-830E-264A30720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" panose="02040604050505020304" pitchFamily="18" charset="0"/>
              </a:rPr>
              <a:t>awk</a:t>
            </a:r>
            <a:endParaRPr lang="ru-RU" dirty="0">
              <a:latin typeface="Century" panose="020406040505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B7B40B-2F40-49B9-92F7-712B9E12B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Century" panose="02040604050505020304" pitchFamily="18" charset="0"/>
              </a:rPr>
              <a:t>Утилита контекстного поиска и преобразования текста, инструмент для извлечения и/или обработки полей (колонок) в структурированных текстовых файлах. Синтаксис </a:t>
            </a:r>
            <a:r>
              <a:rPr lang="ru-RU" dirty="0" err="1">
                <a:latin typeface="Century" panose="02040604050505020304" pitchFamily="18" charset="0"/>
              </a:rPr>
              <a:t>awk</a:t>
            </a:r>
            <a:r>
              <a:rPr lang="ru-RU" dirty="0">
                <a:latin typeface="Century" panose="02040604050505020304" pitchFamily="18" charset="0"/>
              </a:rPr>
              <a:t> напоминает язык C.</a:t>
            </a:r>
            <a:r>
              <a:rPr lang="ru-RU" dirty="0">
                <a:effectLst/>
                <a:latin typeface="Century" panose="020406040505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 err="1">
                <a:effectLst/>
                <a:latin typeface="Century" panose="02040604050505020304" pitchFamily="18" charset="0"/>
              </a:rPr>
              <a:t>awk</a:t>
            </a:r>
            <a:r>
              <a:rPr lang="ru-RU" dirty="0">
                <a:effectLst/>
                <a:latin typeface="Century" panose="02040604050505020304" pitchFamily="18" charset="0"/>
              </a:rPr>
              <a:t> 'условие { действие }', где условие является необязательным аргументом.</a:t>
            </a:r>
            <a:r>
              <a:rPr lang="en-US" dirty="0">
                <a:effectLst/>
                <a:latin typeface="Century" panose="02040604050505020304" pitchFamily="18" charset="0"/>
              </a:rPr>
              <a:t> </a:t>
            </a:r>
            <a:endParaRPr lang="ru-RU" dirty="0">
              <a:effectLst/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Century" panose="02040604050505020304" pitchFamily="18" charset="0"/>
              </a:rPr>
              <a:t>awk 'length($0) &gt; 2' test.txt</a:t>
            </a:r>
            <a:endParaRPr lang="ru-RU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97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7509BF-3958-4CE9-873D-367B1B798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" panose="02040604050505020304" pitchFamily="18" charset="0"/>
              </a:rPr>
              <a:t>lex/flex</a:t>
            </a:r>
            <a:endParaRPr lang="ru-RU" dirty="0">
              <a:latin typeface="Century" panose="020406040505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2CC70F7-0022-4AE5-9172-7402205C4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latin typeface="Century" panose="02040604050505020304" pitchFamily="18" charset="0"/>
              </a:rPr>
              <a:t>Lex</a:t>
            </a:r>
            <a:r>
              <a:rPr lang="ru-RU" dirty="0">
                <a:latin typeface="Century" panose="02040604050505020304" pitchFamily="18" charset="0"/>
              </a:rPr>
              <a:t> — программа для генерации лексических анализаторов, обычно используемая совместно с генератором синтаксических анализаторов </a:t>
            </a:r>
            <a:r>
              <a:rPr lang="ru-RU" dirty="0" err="1">
                <a:latin typeface="Century" panose="02040604050505020304" pitchFamily="18" charset="0"/>
              </a:rPr>
              <a:t>yacc</a:t>
            </a:r>
            <a:r>
              <a:rPr lang="ru-RU" dirty="0">
                <a:latin typeface="Century" panose="02040604050505020304" pitchFamily="18" charset="0"/>
              </a:rPr>
              <a:t>. </a:t>
            </a:r>
            <a:r>
              <a:rPr lang="ru-RU" dirty="0" err="1">
                <a:latin typeface="Century" panose="02040604050505020304" pitchFamily="18" charset="0"/>
              </a:rPr>
              <a:t>Lex</a:t>
            </a:r>
            <a:r>
              <a:rPr lang="ru-RU" dirty="0">
                <a:latin typeface="Century" panose="02040604050505020304" pitchFamily="18" charset="0"/>
              </a:rPr>
              <a:t> читает входной поток, описывающий лексический анализатор, и даёт на выходе исходный код на языке программирования </a:t>
            </a:r>
            <a:r>
              <a:rPr lang="ru-RU" dirty="0" err="1">
                <a:latin typeface="Century" panose="02040604050505020304" pitchFamily="18" charset="0"/>
              </a:rPr>
              <a:t>Cи</a:t>
            </a:r>
            <a:r>
              <a:rPr lang="ru-RU" dirty="0">
                <a:latin typeface="Century" panose="02040604050505020304" pitchFamily="18" charset="0"/>
              </a:rPr>
              <a:t>.</a:t>
            </a:r>
            <a:endParaRPr lang="en-US" dirty="0">
              <a:latin typeface="Century" panose="02040604050505020304" pitchFamily="18" charset="0"/>
            </a:endParaRPr>
          </a:p>
          <a:p>
            <a:r>
              <a:rPr lang="ru-RU" dirty="0" err="1">
                <a:latin typeface="Century" panose="02040604050505020304" pitchFamily="18" charset="0"/>
              </a:rPr>
              <a:t>Flex</a:t>
            </a:r>
            <a:r>
              <a:rPr lang="ru-RU" dirty="0">
                <a:latin typeface="Century" panose="02040604050505020304" pitchFamily="18" charset="0"/>
              </a:rPr>
              <a:t> (</a:t>
            </a:r>
            <a:r>
              <a:rPr lang="ru-RU" dirty="0" err="1">
                <a:latin typeface="Century" panose="02040604050505020304" pitchFamily="18" charset="0"/>
              </a:rPr>
              <a:t>Fast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Lexical</a:t>
            </a:r>
            <a:r>
              <a:rPr lang="ru-RU" dirty="0">
                <a:latin typeface="Century" panose="02040604050505020304" pitchFamily="18" charset="0"/>
              </a:rPr>
              <a:t> </a:t>
            </a:r>
            <a:r>
              <a:rPr lang="ru-RU" dirty="0" err="1">
                <a:latin typeface="Century" panose="02040604050505020304" pitchFamily="18" charset="0"/>
              </a:rPr>
              <a:t>Analyzer</a:t>
            </a:r>
            <a:r>
              <a:rPr lang="ru-RU" dirty="0">
                <a:latin typeface="Century" panose="02040604050505020304" pitchFamily="18" charset="0"/>
              </a:rPr>
              <a:t>) — генератор лексических анализаторов. Заменяет </a:t>
            </a:r>
            <a:r>
              <a:rPr lang="ru-RU" dirty="0" err="1">
                <a:latin typeface="Century" panose="02040604050505020304" pitchFamily="18" charset="0"/>
              </a:rPr>
              <a:t>Lex</a:t>
            </a:r>
            <a:r>
              <a:rPr lang="ru-RU" dirty="0">
                <a:latin typeface="Century" panose="02040604050505020304" pitchFamily="18" charset="0"/>
              </a:rPr>
              <a:t> в системах на базе пакетов GNU и имеет аналогичную функциональность. При этом </a:t>
            </a:r>
            <a:r>
              <a:rPr lang="ru-RU" dirty="0" err="1">
                <a:latin typeface="Century" panose="02040604050505020304" pitchFamily="18" charset="0"/>
              </a:rPr>
              <a:t>Flex</a:t>
            </a:r>
            <a:r>
              <a:rPr lang="ru-RU" dirty="0">
                <a:latin typeface="Century" panose="02040604050505020304" pitchFamily="18" charset="0"/>
              </a:rPr>
              <a:t> не является частью проекта GNU</a:t>
            </a:r>
          </a:p>
        </p:txBody>
      </p:sp>
    </p:spTree>
    <p:extLst>
      <p:ext uri="{BB962C8B-B14F-4D97-AF65-F5344CB8AC3E}">
        <p14:creationId xmlns:p14="http://schemas.microsoft.com/office/powerpoint/2010/main" val="3056320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03D83-3D60-4D2F-82BC-27DD47FC0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Структура</a:t>
            </a:r>
            <a:r>
              <a:rPr lang="en-US" dirty="0">
                <a:latin typeface="Century" panose="02040604050505020304" pitchFamily="18" charset="0"/>
              </a:rPr>
              <a:t> lex/flex </a:t>
            </a:r>
            <a:r>
              <a:rPr lang="ru-RU" dirty="0">
                <a:latin typeface="Century" panose="02040604050505020304" pitchFamily="18" charset="0"/>
              </a:rPr>
              <a:t>файла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517F06-E4A0-44C9-A9F2-38550E29D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Century" panose="02040604050505020304" pitchFamily="18" charset="0"/>
              </a:rPr>
              <a:t>Блок определений</a:t>
            </a:r>
          </a:p>
          <a:p>
            <a:pPr marL="0" indent="0">
              <a:buNone/>
            </a:pPr>
            <a:r>
              <a:rPr lang="ru-RU" b="1" dirty="0">
                <a:latin typeface="Century" panose="02040604050505020304" pitchFamily="18" charset="0"/>
              </a:rPr>
              <a:t>%%</a:t>
            </a:r>
          </a:p>
          <a:p>
            <a:pPr marL="0" indent="0">
              <a:buNone/>
            </a:pPr>
            <a:r>
              <a:rPr lang="ru-RU" b="1" dirty="0">
                <a:latin typeface="Century" panose="02040604050505020304" pitchFamily="18" charset="0"/>
              </a:rPr>
              <a:t>Блок правил</a:t>
            </a:r>
          </a:p>
          <a:p>
            <a:pPr marL="0" indent="0">
              <a:buNone/>
            </a:pPr>
            <a:r>
              <a:rPr lang="ru-RU" b="1" dirty="0">
                <a:latin typeface="Century" panose="02040604050505020304" pitchFamily="18" charset="0"/>
              </a:rPr>
              <a:t>%%</a:t>
            </a:r>
          </a:p>
          <a:p>
            <a:pPr marL="0" indent="0">
              <a:buNone/>
            </a:pPr>
            <a:r>
              <a:rPr lang="ru-RU" b="1" dirty="0">
                <a:latin typeface="Century" panose="02040604050505020304" pitchFamily="18" charset="0"/>
              </a:rPr>
              <a:t>Блок кода на Си</a:t>
            </a:r>
          </a:p>
          <a:p>
            <a:pPr marL="0" indent="0">
              <a:buNone/>
            </a:pPr>
            <a:r>
              <a:rPr lang="ru-RU" dirty="0">
                <a:latin typeface="Century" panose="02040604050505020304" pitchFamily="18" charset="0"/>
              </a:rPr>
              <a:t>В блоке определений задаются макросы и заголовочные файлы. Здесь также допустимо писать любой код на Си — он будет скопирован в результирующий файл.</a:t>
            </a:r>
          </a:p>
          <a:p>
            <a:pPr marL="0" indent="0">
              <a:buNone/>
            </a:pPr>
            <a:r>
              <a:rPr lang="ru-RU" dirty="0">
                <a:latin typeface="Century" panose="02040604050505020304" pitchFamily="18" charset="0"/>
              </a:rPr>
              <a:t>Блок правил — описывает шаблоны и ассоциирует их с вызовами. Шаблоны представляют собой регулярные выражения. Когда анализатор видит текст, подходящий под шаблон, он выполняет указанный код.</a:t>
            </a:r>
          </a:p>
          <a:p>
            <a:pPr marL="0" indent="0">
              <a:buNone/>
            </a:pPr>
            <a:r>
              <a:rPr lang="ru-RU" dirty="0">
                <a:latin typeface="Century" panose="02040604050505020304" pitchFamily="18" charset="0"/>
              </a:rPr>
              <a:t>Блок кода содержит операторы и функции на Си, которые копируются в генерируемый файл. Предполагается, что эти операторы содержат код, вызываемый правилами из предыдущего блока. Для сложных анализаторов бывает более удобно поместить этот код в отдельный файл, подключающийся на стадии компиляции.</a:t>
            </a:r>
          </a:p>
        </p:txBody>
      </p:sp>
    </p:spTree>
    <p:extLst>
      <p:ext uri="{BB962C8B-B14F-4D97-AF65-F5344CB8AC3E}">
        <p14:creationId xmlns:p14="http://schemas.microsoft.com/office/powerpoint/2010/main" val="3456861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447</Words>
  <Application>Microsoft Office PowerPoint</Application>
  <PresentationFormat>Произвольный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Применение регулярных выражений в народном хозяйстве (grep/sed/awk) и для лексического анализа (lex/flex).</vt:lpstr>
      <vt:lpstr>Введение</vt:lpstr>
      <vt:lpstr>Пример</vt:lpstr>
      <vt:lpstr>grep</vt:lpstr>
      <vt:lpstr>sed</vt:lpstr>
      <vt:lpstr>awk</vt:lpstr>
      <vt:lpstr>lex/flex</vt:lpstr>
      <vt:lpstr>Структура lex/flex файла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регулярных выражений в народном хозяйстве (grep/sed/awk) и для лексического анализа (lex/flex).</dc:title>
  <dc:creator>Александр Лебедев</dc:creator>
  <cp:lastModifiedBy>Den</cp:lastModifiedBy>
  <cp:revision>11</cp:revision>
  <dcterms:created xsi:type="dcterms:W3CDTF">2021-09-10T13:23:11Z</dcterms:created>
  <dcterms:modified xsi:type="dcterms:W3CDTF">2021-10-11T10:18:30Z</dcterms:modified>
</cp:coreProperties>
</file>