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5" r:id="rId8"/>
    <p:sldId id="260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76FE2-3BD9-4F2B-A279-CA3FA1E71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3A20361-60BF-4B59-B828-25F1630D6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E36593-4542-4CDF-A9CD-4CCD71A4D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5A77AB-4A19-4439-BB9C-C202EA780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E70F7E-FBA1-4DC0-B40D-7A13BB097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66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F0B175-26F5-479B-8E59-97B1CE38C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76715F-F89A-422F-83DD-5E92E6DC0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91DC97-4244-41B0-84B5-315DA9EC2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8C6E75-0E1B-4E34-AE94-758CE9417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563F0D-C64B-4DCA-A9A7-81D6EAEEF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08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9DBCF87-34BA-4F9D-9E1B-D83D9578F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272DCF-6A42-429D-8666-B182610B7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46735A-3FAC-4AD3-9FB0-18C95F33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0ECEF-CF31-47ED-881C-4FE5DE722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E392C8-2B43-4D77-BB7E-2588A0D07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54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0F722D-73DE-466F-B56C-B6DEB2AFA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DF8E60-6D63-4DE5-95A8-10C9503AF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687F97-5269-48CB-A31F-707828D2B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D2D03C-5EF7-4078-9FFF-214BFABDC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E3E2A1-55A9-4DC0-BA7E-756F3D2A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981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4AE0C-07BA-4A2F-B3F6-C9203A2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A54179-4514-44B5-93C4-840E358AE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94F46F-9C6C-421E-AB68-3D58CBDBB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3E7423-4BCB-464B-A116-48543E1B9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050400-59D6-4360-BC17-402F1B36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893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B38FBD-7A6A-430F-B1E3-8A3AAA88A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908480-A159-4E84-99C6-BE4AEF16A7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0B680B-00B9-41E2-BF81-DC25E0198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87FF49-1286-4771-8CE1-C251FB701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362BB66-DF4D-46EF-99D0-90FDAFDB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BC7720-3ABF-45D5-9ED5-A128FD8D0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33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1F6DC-5436-4628-B4BF-25CC3E1A1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0C22E38-F786-4686-AC70-23440FD02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6B3DCA-2EF1-4324-B52E-37F714839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0A3B3A1-3693-4449-A104-B948E6FA9F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E112BD2-ADEB-44AD-B4E0-021EEB9DB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01ED0A-70C8-44DD-963B-0F2F1AA57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AD96380-57FC-4F2E-B0BE-16EEE43AA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6F2D69-990C-41EB-B1D3-EA2C5555B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8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533A9F-5A54-4318-8109-0250A5276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87EBC30-7671-4DA6-AC2C-D44A2AD2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4D785A-7A53-41A6-9481-AFA1C57E6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CC9A3A8-1C9B-4CFD-BB31-DDB344C7E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49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3231105-93FB-4143-9AF0-6E1DF265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D9FF9C7-552C-4785-9D61-4AA508706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918BEF2-62E8-4DBB-88AA-B81703CC4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2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3650BF-9D06-4AA9-A660-388E648E3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1B527D-5BE5-48FF-9949-3D529CCE2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6E79B4-5261-44F7-AF80-CA6EE8755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0BC173-1753-429A-BBB4-3EAF92C2E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C3825C-B37D-46EF-8BAC-3D438B0EE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4FAE7A-A453-4B4B-9F49-67648AE98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68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2EBD2-D830-4307-B57C-A3859480A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B75D488-1443-4E8B-AB33-8E12952C0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1BB0547-8030-48EC-B867-6D9CD9AEB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2EF6D0-C67F-445D-AE9D-B84F449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772E88-B5C0-4FE5-82E7-0FF73EB73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CD4E69-1A9A-402F-AFBE-981C8DC64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15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0F1C1-FD78-4444-BF90-B3E64BA26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41DF2F-CAD7-447D-9969-1FAEDACAE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AE1107-6C44-4C61-9670-D3D72A28FD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9B12-8F8B-424C-9CC6-02B3365818CB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A4F2C0-1E22-4DF3-94ED-C2C7974CD2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80E47B-F385-4FCC-A19D-3C4A0466F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D101C-F66B-4C61-8E62-AEF1DE44C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47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B8A69D-A78A-478D-8AB0-6E5CD28FC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6970"/>
            <a:ext cx="9144000" cy="1655763"/>
          </a:xfrm>
        </p:spPr>
        <p:txBody>
          <a:bodyPr>
            <a:normAutofit/>
          </a:bodyPr>
          <a:lstStyle/>
          <a:p>
            <a:r>
              <a:rPr lang="ru-RU" dirty="0"/>
              <a:t>Стратегия вычисления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A7B48CB-7E66-47DE-A9C2-0C14EFF1BD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Энергичность</a:t>
            </a:r>
            <a:r>
              <a:rPr lang="en-US" dirty="0"/>
              <a:t> и </a:t>
            </a:r>
            <a:r>
              <a:rPr lang="en-US" dirty="0" err="1"/>
              <a:t>ленивость</a:t>
            </a:r>
            <a:r>
              <a:rPr lang="en-US" dirty="0"/>
              <a:t>. Call-by-name, call-by-value, call-by-reference.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7FBCB5-42B0-4F5D-BCF5-8C240A29BBDB}"/>
              </a:ext>
            </a:extLst>
          </p:cNvPr>
          <p:cNvSpPr txBox="1"/>
          <p:nvPr/>
        </p:nvSpPr>
        <p:spPr>
          <a:xfrm>
            <a:off x="6199464" y="5410899"/>
            <a:ext cx="495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Выполнили студентки группы М.ИСТ.ИТР-21.05</a:t>
            </a:r>
          </a:p>
          <a:p>
            <a:r>
              <a:rPr lang="ru-RU" dirty="0"/>
              <a:t>Маркова Е.А. и Шаповалова А.Д.</a:t>
            </a:r>
          </a:p>
        </p:txBody>
      </p:sp>
    </p:spTree>
    <p:extLst>
      <p:ext uri="{BB962C8B-B14F-4D97-AF65-F5344CB8AC3E}">
        <p14:creationId xmlns:p14="http://schemas.microsoft.com/office/powerpoint/2010/main" val="2160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7A4062-3878-4D3E-94A6-225876EC8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6635"/>
            <a:ext cx="10515600" cy="2509571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Стратегия вычисления</a:t>
            </a:r>
            <a:r>
              <a:rPr lang="ru-RU" dirty="0"/>
              <a:t>  — правила семантики языка программирования, определяющие, когда следует вычислять аргументы функции (метода, операции, отношения), и какие значения следует передавать.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624D16B-2372-43A7-A1F8-9EC4EFB1CF13}"/>
              </a:ext>
            </a:extLst>
          </p:cNvPr>
          <p:cNvSpPr/>
          <p:nvPr/>
        </p:nvSpPr>
        <p:spPr>
          <a:xfrm>
            <a:off x="3938116" y="3354124"/>
            <a:ext cx="4588043" cy="653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Стратегия вычисления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C22135-6C49-4E46-8794-CFEC5FE59839}"/>
              </a:ext>
            </a:extLst>
          </p:cNvPr>
          <p:cNvSpPr/>
          <p:nvPr/>
        </p:nvSpPr>
        <p:spPr>
          <a:xfrm>
            <a:off x="1571905" y="4732937"/>
            <a:ext cx="2366211" cy="653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Строгие вычисления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CBDB0B7-7428-429F-9349-CF1DAC4F67BA}"/>
              </a:ext>
            </a:extLst>
          </p:cNvPr>
          <p:cNvSpPr/>
          <p:nvPr/>
        </p:nvSpPr>
        <p:spPr>
          <a:xfrm>
            <a:off x="5049032" y="4732937"/>
            <a:ext cx="2366211" cy="653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Нестрогие вычисления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8BCD97D-6B6C-4FB2-955F-4728C6125CA5}"/>
              </a:ext>
            </a:extLst>
          </p:cNvPr>
          <p:cNvSpPr/>
          <p:nvPr/>
        </p:nvSpPr>
        <p:spPr>
          <a:xfrm>
            <a:off x="8526159" y="4732937"/>
            <a:ext cx="2366211" cy="653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Недетерминированные стратегии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E7D8B6B4-D45B-4DD2-8017-E999D246D1A5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6232138" y="4007840"/>
            <a:ext cx="0" cy="72509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Соединитель: уступ 15">
            <a:extLst>
              <a:ext uri="{FF2B5EF4-FFF2-40B4-BE49-F238E27FC236}">
                <a16:creationId xmlns:a16="http://schemas.microsoft.com/office/drawing/2014/main" id="{2D48DDC3-6EA7-47EB-B67B-C481D7ACD5C9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6232137" y="4345497"/>
            <a:ext cx="3477128" cy="38744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Соединитель: уступ 18">
            <a:extLst>
              <a:ext uri="{FF2B5EF4-FFF2-40B4-BE49-F238E27FC236}">
                <a16:creationId xmlns:a16="http://schemas.microsoft.com/office/drawing/2014/main" id="{2560E543-2283-4337-8CB7-59E8FFD5CBFA}"/>
              </a:ext>
            </a:extLst>
          </p:cNvPr>
          <p:cNvCxnSpPr>
            <a:cxnSpLocks/>
            <a:endCxn id="5" idx="0"/>
          </p:cNvCxnSpPr>
          <p:nvPr/>
        </p:nvCxnSpPr>
        <p:spPr>
          <a:xfrm rot="10800000" flipV="1">
            <a:off x="2755012" y="4345497"/>
            <a:ext cx="3477125" cy="38744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481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040E50-652F-467D-B8CB-A99B3FE5D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Строгие вычисления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DE47B0-8454-420C-BA96-300D3F37C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Аппликативный порядок </a:t>
            </a:r>
          </a:p>
          <a:p>
            <a:r>
              <a:rPr lang="ru-RU" b="1" dirty="0"/>
              <a:t>Вызов по значению (</a:t>
            </a:r>
            <a:r>
              <a:rPr lang="en-US" b="1" dirty="0"/>
              <a:t>call-by-value)</a:t>
            </a:r>
          </a:p>
          <a:p>
            <a:r>
              <a:rPr lang="ru-RU" b="1" dirty="0"/>
              <a:t>Вызов по ссылке (</a:t>
            </a:r>
            <a:r>
              <a:rPr lang="en-US" b="1" dirty="0"/>
              <a:t>call-by-reference)</a:t>
            </a:r>
            <a:endParaRPr lang="ru-RU" b="1" dirty="0"/>
          </a:p>
          <a:p>
            <a:r>
              <a:rPr lang="ru-RU" dirty="0"/>
              <a:t>Вызов по </a:t>
            </a:r>
            <a:r>
              <a:rPr lang="ru-RU" dirty="0" err="1"/>
              <a:t>соиспользованию</a:t>
            </a:r>
            <a:r>
              <a:rPr lang="ru-RU" dirty="0"/>
              <a:t> (</a:t>
            </a:r>
            <a:r>
              <a:rPr lang="ru-RU" dirty="0" err="1"/>
              <a:t>call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sharing</a:t>
            </a:r>
            <a:r>
              <a:rPr lang="ru-RU" dirty="0"/>
              <a:t>)</a:t>
            </a:r>
          </a:p>
          <a:p>
            <a:r>
              <a:rPr lang="ru-RU" dirty="0"/>
              <a:t>Вызов по </a:t>
            </a:r>
            <a:r>
              <a:rPr lang="ru-RU" dirty="0" err="1"/>
              <a:t>соиспользованию</a:t>
            </a:r>
            <a:r>
              <a:rPr lang="ru-RU" dirty="0"/>
              <a:t> (</a:t>
            </a:r>
            <a:r>
              <a:rPr lang="ru-RU" dirty="0" err="1"/>
              <a:t>call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sharing</a:t>
            </a:r>
            <a:r>
              <a:rPr lang="ru-RU" dirty="0"/>
              <a:t>) </a:t>
            </a:r>
          </a:p>
          <a:p>
            <a:r>
              <a:rPr lang="ru-RU" dirty="0"/>
              <a:t>Вызов по копированию — восстановлению (</a:t>
            </a:r>
            <a:r>
              <a:rPr lang="ru-RU" dirty="0" err="1"/>
              <a:t>call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copy-restore</a:t>
            </a:r>
            <a:r>
              <a:rPr lang="ru-RU" dirty="0"/>
              <a:t>)</a:t>
            </a:r>
          </a:p>
          <a:p>
            <a:r>
              <a:rPr lang="ru-RU" dirty="0"/>
              <a:t>Частичные вычисления</a:t>
            </a:r>
            <a:br>
              <a:rPr lang="ru-RU" dirty="0"/>
            </a:br>
            <a:endParaRPr lang="en-US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90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B7D183-6474-432D-9617-BA04A9ABF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Вызов по значению (</a:t>
            </a:r>
            <a:r>
              <a:rPr lang="en-US" dirty="0"/>
              <a:t>call-by-value)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D9151C-28F5-4842-AE4E-2ABDEB63E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При вызове по значению, выражение-аргумент вычисляется, и полученное значение связывается с соответствующим формальным параметром функции (обычно посредством копирования этого значения в новую область памяти). При этом, если язык разрешает функциям присваивать значения своим параметрам, то изменения будут касаться лишь этих локальных копий, но видимые в месте вызова функции значения останутся неизменными по возвращении.</a:t>
            </a:r>
          </a:p>
        </p:txBody>
      </p:sp>
    </p:spTree>
    <p:extLst>
      <p:ext uri="{BB962C8B-B14F-4D97-AF65-F5344CB8AC3E}">
        <p14:creationId xmlns:p14="http://schemas.microsoft.com/office/powerpoint/2010/main" val="507366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C98472-4339-49BA-AA22-C02A1348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Вызов по ссылке </a:t>
            </a:r>
            <a:r>
              <a:rPr lang="en-US" dirty="0"/>
              <a:t>(call-by-reference)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37E269-5818-4322-BFFC-BD2DFD9C1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При вызове-по-ссылке (англ. </a:t>
            </a:r>
            <a:r>
              <a:rPr lang="ru-RU" dirty="0" err="1"/>
              <a:t>call-by-reference</a:t>
            </a:r>
            <a:r>
              <a:rPr lang="ru-RU" dirty="0"/>
              <a:t> функция неявно получает ссылку на переменную, использованную в качестве аргумента, вместо копии её значения. Обычно это означает, что функция может осуществлять модификацию (то есть изменять состояние) переменной, переданной в качестве параметра, и это будет иметь эффект в вызывающем контексте.</a:t>
            </a:r>
          </a:p>
        </p:txBody>
      </p:sp>
    </p:spTree>
    <p:extLst>
      <p:ext uri="{BB962C8B-B14F-4D97-AF65-F5344CB8AC3E}">
        <p14:creationId xmlns:p14="http://schemas.microsoft.com/office/powerpoint/2010/main" val="2126771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2F4BBD-3E54-4B4E-A04B-821EE1BC9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Нестрогие вычисления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3044FB-6F35-474A-944A-3D6CA410E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Нормальный порядок </a:t>
            </a:r>
          </a:p>
          <a:p>
            <a:r>
              <a:rPr lang="ru-RU" b="1" dirty="0"/>
              <a:t>Вызов по имени (</a:t>
            </a:r>
            <a:r>
              <a:rPr lang="en-US" b="1" dirty="0"/>
              <a:t>call-by-name)</a:t>
            </a:r>
          </a:p>
          <a:p>
            <a:r>
              <a:rPr lang="ru-RU" dirty="0"/>
              <a:t>Вызов по необходимости (</a:t>
            </a:r>
            <a:r>
              <a:rPr lang="en-US" dirty="0"/>
              <a:t>call-by-need) </a:t>
            </a:r>
          </a:p>
          <a:p>
            <a:r>
              <a:rPr lang="ru-RU" dirty="0"/>
              <a:t>Вызов по </a:t>
            </a:r>
            <a:r>
              <a:rPr lang="ru-RU" dirty="0" err="1"/>
              <a:t>макрораскрытию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94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72D0E-A137-40C5-BDA0-1C0494874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Вызов по имени (</a:t>
            </a:r>
            <a:r>
              <a:rPr lang="en-US" dirty="0"/>
              <a:t>call-by-name)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E9E065-A7F2-460A-A056-A039450B9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В стратегии вызов-по-имени аргументы не вычисляются перед вызовом функции. Вместо этого они подставляются непосредственно в тело функции (используя подстановку, препятствующую захвату), и далее вычисляются по месту требования. Если аргумент не используется в теле функции, он вообще не вычисляется; если он используется несколько раз, он повторно вычисляется при каждом вхождении.</a:t>
            </a:r>
          </a:p>
        </p:txBody>
      </p:sp>
    </p:spTree>
    <p:extLst>
      <p:ext uri="{BB962C8B-B14F-4D97-AF65-F5344CB8AC3E}">
        <p14:creationId xmlns:p14="http://schemas.microsoft.com/office/powerpoint/2010/main" val="933464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1FF08-1D77-4801-9F52-B7D8D3A0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Недетерминированные стратегии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94942A-B813-4F23-AC44-CB63CF4D0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Полная </a:t>
            </a:r>
            <a:r>
              <a:rPr lang="el-GR" dirty="0"/>
              <a:t>β-</a:t>
            </a:r>
            <a:r>
              <a:rPr lang="ru-RU" dirty="0"/>
              <a:t>редукция</a:t>
            </a:r>
          </a:p>
          <a:p>
            <a:r>
              <a:rPr lang="ru-RU" dirty="0"/>
              <a:t>Вызов по </a:t>
            </a:r>
            <a:r>
              <a:rPr lang="ru-RU" dirty="0" err="1"/>
              <a:t>преднамеченности</a:t>
            </a:r>
            <a:r>
              <a:rPr lang="ru-RU" dirty="0"/>
              <a:t> (</a:t>
            </a:r>
            <a:r>
              <a:rPr lang="ru-RU" dirty="0" err="1"/>
              <a:t>call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future</a:t>
            </a:r>
            <a:r>
              <a:rPr lang="ru-RU" dirty="0"/>
              <a:t>)</a:t>
            </a:r>
          </a:p>
          <a:p>
            <a:r>
              <a:rPr lang="ru-RU" dirty="0"/>
              <a:t>Оптимистичные вычисления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90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C01831E-FF96-4E4E-A394-CD14F3465A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876650"/>
              </p:ext>
            </p:extLst>
          </p:nvPr>
        </p:nvGraphicFramePr>
        <p:xfrm>
          <a:off x="838198" y="1263119"/>
          <a:ext cx="10515600" cy="4845107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64284352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3692467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51561124"/>
                    </a:ext>
                  </a:extLst>
                </a:gridCol>
              </a:tblGrid>
              <a:tr h="496934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Стратегия оценки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Репрезентативные языки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Год первого введения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537673"/>
                  </a:ext>
                </a:extLst>
              </a:tr>
              <a:tr h="496934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Звонок по ссылке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 dirty="0">
                          <a:solidFill>
                            <a:schemeClr val="tx1"/>
                          </a:solidFill>
                          <a:effectLst/>
                        </a:rPr>
                        <a:t>ФОРТРАН 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  <a:effectLst/>
                        </a:rPr>
                        <a:t>ПЛ/И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1958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490169"/>
                  </a:ext>
                </a:extLst>
              </a:tr>
              <a:tr h="496934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Вызов по значению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 dirty="0">
                          <a:solidFill>
                            <a:schemeClr val="tx1"/>
                          </a:solidFill>
                          <a:effectLst/>
                        </a:rPr>
                        <a:t>АЛГОЛ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  <a:effectLst/>
                        </a:rPr>
                        <a:t>Схема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1960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003503"/>
                  </a:ext>
                </a:extLst>
              </a:tr>
              <a:tr h="496934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Звонок по имени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 dirty="0">
                          <a:solidFill>
                            <a:schemeClr val="tx1"/>
                          </a:solidFill>
                          <a:effectLst/>
                        </a:rPr>
                        <a:t>АЛГОЛ 60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Симула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1960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125482"/>
                  </a:ext>
                </a:extLst>
              </a:tr>
              <a:tr h="869635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Вызов путем копирования-восстановления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 dirty="0">
                          <a:solidFill>
                            <a:schemeClr val="tx1"/>
                          </a:solidFill>
                          <a:effectLst/>
                        </a:rPr>
                        <a:t>Фортран 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IV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  <a:effectLst/>
                        </a:rPr>
                        <a:t>Ада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1962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805708"/>
                  </a:ext>
                </a:extLst>
              </a:tr>
              <a:tr h="496934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Звонок по необходимости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 dirty="0">
                          <a:solidFill>
                            <a:schemeClr val="tx1"/>
                          </a:solidFill>
                          <a:effectLst/>
                        </a:rPr>
                        <a:t>Хаскелл,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1971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335397"/>
                  </a:ext>
                </a:extLst>
              </a:tr>
              <a:tr h="496934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Вызов по эталонным параметрам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C++,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PHP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en-US" b="0" i="0" baseline="30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C#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en-US" b="0" i="0" baseline="30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Visual Basic .NET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?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042975"/>
                  </a:ext>
                </a:extLst>
              </a:tr>
              <a:tr h="496934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Звонок по ссы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effectLst/>
                        </a:rPr>
                        <a:t>лке на 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const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C++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?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792428"/>
                  </a:ext>
                </a:extLst>
              </a:tr>
              <a:tr h="496934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Звоните, делясь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effectLst/>
                        </a:rPr>
                        <a:t>Java, Python, 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</a:rPr>
                        <a:t>Ruby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?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2712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578F8C-B536-4006-A18B-27D1CB482C2C}"/>
              </a:ext>
            </a:extLst>
          </p:cNvPr>
          <p:cNvSpPr txBox="1"/>
          <p:nvPr/>
        </p:nvSpPr>
        <p:spPr>
          <a:xfrm flipH="1">
            <a:off x="838199" y="401053"/>
            <a:ext cx="1051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Таблица стратегий вычисления и языков-представителей по годам</a:t>
            </a:r>
          </a:p>
        </p:txBody>
      </p:sp>
    </p:spTree>
    <p:extLst>
      <p:ext uri="{BB962C8B-B14F-4D97-AF65-F5344CB8AC3E}">
        <p14:creationId xmlns:p14="http://schemas.microsoft.com/office/powerpoint/2010/main" val="2002986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324</Words>
  <Application>Microsoft Office PowerPoint</Application>
  <PresentationFormat>Широкоэкранный</PresentationFormat>
  <Paragraphs>60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Стратегия вычисления</vt:lpstr>
      <vt:lpstr>Презентация PowerPoint</vt:lpstr>
      <vt:lpstr>Строгие вычисления</vt:lpstr>
      <vt:lpstr>Вызов по значению (call-by-value)</vt:lpstr>
      <vt:lpstr>Вызов по ссылке (call-by-reference)</vt:lpstr>
      <vt:lpstr>Нестрогие вычисления</vt:lpstr>
      <vt:lpstr>Вызов по имени (call-by-name)</vt:lpstr>
      <vt:lpstr>Недетерминированные стратегии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вычисления</dc:title>
  <dc:creator>Владимир Марков</dc:creator>
  <cp:lastModifiedBy>Владимир Марков</cp:lastModifiedBy>
  <cp:revision>10</cp:revision>
  <dcterms:created xsi:type="dcterms:W3CDTF">2021-10-15T15:10:22Z</dcterms:created>
  <dcterms:modified xsi:type="dcterms:W3CDTF">2021-10-15T17:56:04Z</dcterms:modified>
</cp:coreProperties>
</file>