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92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7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2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0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1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17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4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BBCC-766A-46B8-9658-C070FDE25AF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25EF-A190-4868-8BD2-7A535FBC2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tuit.ru/studies/courses/83/83/lecture/20470?page=3#image.2.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Методы исследования и моделирования информационных процессов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Практика, магистранты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7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Структура</a:t>
            </a:r>
            <a:r>
              <a:rPr lang="ru-RU" sz="1600" dirty="0"/>
              <a:t> - </a:t>
            </a:r>
            <a:r>
              <a:rPr lang="ru-RU" sz="1600" dirty="0" smtClean="0"/>
              <a:t>совокупность </a:t>
            </a:r>
            <a:r>
              <a:rPr lang="ru-RU" sz="1600" dirty="0"/>
              <a:t>связей и отношений между частями целого, необходимых для достижения цели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Базовые топологии </a:t>
            </a:r>
            <a:r>
              <a:rPr lang="ru-RU" sz="1800" b="1" i="1" dirty="0">
                <a:solidFill>
                  <a:srgbClr val="00B050"/>
                </a:solidFill>
              </a:rPr>
              <a:t>структур</a:t>
            </a:r>
            <a:r>
              <a:rPr lang="ru-RU" sz="1800" b="1" dirty="0">
                <a:solidFill>
                  <a:srgbClr val="00B050"/>
                </a:solidFill>
              </a:rPr>
              <a:t> (систем</a:t>
            </a:r>
            <a:r>
              <a:rPr lang="ru-RU" sz="1800" b="1" dirty="0" smtClean="0">
                <a:solidFill>
                  <a:srgbClr val="00B050"/>
                </a:solidFill>
              </a:rPr>
              <a:t>):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31" y="1700808"/>
            <a:ext cx="5625058" cy="436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328592" cy="310553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78" y="2636912"/>
            <a:ext cx="4794300" cy="399223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Примером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линейной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структуры</a:t>
            </a:r>
            <a:r>
              <a:rPr lang="ru-RU" sz="1600" dirty="0"/>
              <a:t> является </a:t>
            </a:r>
            <a:r>
              <a:rPr lang="ru-RU" sz="1600" i="1" dirty="0"/>
              <a:t>структура</a:t>
            </a:r>
            <a:r>
              <a:rPr lang="ru-RU" sz="1600" dirty="0"/>
              <a:t> станций метро на одной (не кольцевой) линии в одном направлении.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Примером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иерархической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структуры</a:t>
            </a:r>
            <a:r>
              <a:rPr lang="ru-RU" sz="1600" dirty="0"/>
              <a:t> может служить </a:t>
            </a:r>
            <a:r>
              <a:rPr lang="ru-RU" sz="1600" i="1" dirty="0"/>
              <a:t>структура</a:t>
            </a:r>
            <a:r>
              <a:rPr lang="ru-RU" sz="1600" dirty="0"/>
              <a:t> управления вузом: "Ректор - Проректор - Декан - Заведующий кафедрой, подразделением - Преподаватель кафедры, сотрудник </a:t>
            </a:r>
            <a:r>
              <a:rPr lang="ru-RU" sz="1600" i="1" dirty="0"/>
              <a:t>подразделения</a:t>
            </a:r>
            <a:r>
              <a:rPr lang="ru-RU" sz="1600" dirty="0"/>
              <a:t>".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Пример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сетевой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структуры</a:t>
            </a:r>
            <a:r>
              <a:rPr lang="ru-RU" sz="1600" dirty="0"/>
              <a:t> - </a:t>
            </a:r>
            <a:r>
              <a:rPr lang="ru-RU" sz="1600" i="1" dirty="0"/>
              <a:t>структура</a:t>
            </a:r>
            <a:r>
              <a:rPr lang="ru-RU" sz="1600" dirty="0"/>
              <a:t> организации </a:t>
            </a:r>
            <a:r>
              <a:rPr lang="ru-RU" sz="1600" i="1" dirty="0"/>
              <a:t>работ</a:t>
            </a:r>
            <a:r>
              <a:rPr lang="ru-RU" sz="1600" dirty="0"/>
              <a:t> при строительстве дома: некоторые работы, например, монтаж стен, благоустройство территории и др. можно выполнять параллельно.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Пример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матричной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структуры</a:t>
            </a:r>
            <a:r>
              <a:rPr lang="ru-RU" sz="1600" dirty="0"/>
              <a:t> - </a:t>
            </a:r>
            <a:r>
              <a:rPr lang="ru-RU" sz="1600" i="1" dirty="0"/>
              <a:t>структура</a:t>
            </a:r>
            <a:r>
              <a:rPr lang="ru-RU" sz="1600" dirty="0"/>
              <a:t> работников отдела НИИ, выполняющих работы по одной и той же теме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Кроме указанных основных типов </a:t>
            </a:r>
            <a:r>
              <a:rPr lang="ru-RU" sz="1600" i="1" dirty="0"/>
              <a:t>структур</a:t>
            </a:r>
            <a:r>
              <a:rPr lang="ru-RU" sz="1600" dirty="0"/>
              <a:t>, используются и другие, образующиеся с помощью их корректных </a:t>
            </a:r>
            <a:r>
              <a:rPr lang="ru-RU" sz="1600" dirty="0">
                <a:solidFill>
                  <a:srgbClr val="00B050"/>
                </a:solidFill>
              </a:rPr>
              <a:t>комбинаций -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соединений и вложений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  <a:r>
              <a:rPr lang="ru-RU" sz="1600" dirty="0"/>
              <a:t> Из комбинаций "плоскостных временных" матричных </a:t>
            </a:r>
            <a:r>
              <a:rPr lang="ru-RU" sz="1600" i="1" dirty="0"/>
              <a:t>структур</a:t>
            </a:r>
            <a:r>
              <a:rPr lang="ru-RU" sz="1600" dirty="0"/>
              <a:t> можно получить матричную "пространственную (время-возрастную)" </a:t>
            </a:r>
            <a:r>
              <a:rPr lang="ru-RU" sz="1600" i="1" dirty="0"/>
              <a:t>структуру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Комбинация </a:t>
            </a:r>
            <a:r>
              <a:rPr lang="ru-RU" sz="1600" dirty="0"/>
              <a:t>сетевых </a:t>
            </a:r>
            <a:r>
              <a:rPr lang="ru-RU" sz="1600" i="1" dirty="0"/>
              <a:t>структур</a:t>
            </a:r>
            <a:r>
              <a:rPr lang="ru-RU" sz="1600" dirty="0"/>
              <a:t> может вновь дать сетевую </a:t>
            </a:r>
            <a:r>
              <a:rPr lang="ru-RU" sz="1600" i="1" dirty="0"/>
              <a:t>структуру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Комбинация </a:t>
            </a:r>
            <a:r>
              <a:rPr lang="ru-RU" sz="1600" dirty="0"/>
              <a:t>иерархической и линейной </a:t>
            </a:r>
            <a:r>
              <a:rPr lang="ru-RU" sz="1600" i="1" dirty="0"/>
              <a:t>структур</a:t>
            </a:r>
            <a:r>
              <a:rPr lang="ru-RU" sz="1600" dirty="0"/>
              <a:t> может привести как к иерархической ("навешивая" древовидную </a:t>
            </a:r>
            <a:r>
              <a:rPr lang="ru-RU" sz="1600" i="1" dirty="0"/>
              <a:t>структуру</a:t>
            </a:r>
            <a:r>
              <a:rPr lang="ru-RU" sz="1600" dirty="0"/>
              <a:t> на древовидную), так и к неопределенной ("навешивая" древовидную </a:t>
            </a:r>
            <a:r>
              <a:rPr lang="ru-RU" sz="1600" i="1" dirty="0"/>
              <a:t>структуру</a:t>
            </a:r>
            <a:r>
              <a:rPr lang="ru-RU" sz="1600" dirty="0"/>
              <a:t> на линейную).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Смешанную</a:t>
            </a:r>
            <a:r>
              <a:rPr lang="ru-RU" sz="1600" dirty="0"/>
              <a:t> </a:t>
            </a:r>
            <a:r>
              <a:rPr lang="ru-RU" sz="1600" i="1" dirty="0"/>
              <a:t>структуру</a:t>
            </a:r>
            <a:r>
              <a:rPr lang="ru-RU" sz="1600" dirty="0"/>
              <a:t> могут иметь системы открытого акционерного типа, корпорации на рынке с дистрибьютерской сетью и другие.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266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 современных компьютерных архитектурах, компьютерных системах и сетях важно правильно выбрать эффективную </a:t>
            </a:r>
            <a:r>
              <a:rPr lang="ru-RU" sz="1600" i="1" dirty="0"/>
              <a:t>структуру</a:t>
            </a:r>
            <a:r>
              <a:rPr lang="ru-RU" sz="1600" dirty="0"/>
              <a:t> и топологию.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>
                <a:solidFill>
                  <a:srgbClr val="0070C0"/>
                </a:solidFill>
              </a:rPr>
              <a:t>.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Последовательная</a:t>
            </a:r>
            <a:r>
              <a:rPr lang="ru-RU" sz="1600" dirty="0"/>
              <a:t> </a:t>
            </a:r>
            <a:r>
              <a:rPr lang="ru-RU" sz="1600" i="1" dirty="0"/>
              <a:t>структура</a:t>
            </a:r>
            <a:r>
              <a:rPr lang="ru-RU" sz="1600" dirty="0"/>
              <a:t> используется при организации </a:t>
            </a:r>
            <a:r>
              <a:rPr lang="ru-RU" sz="1600" i="1" dirty="0"/>
              <a:t>конвейерных вычислений</a:t>
            </a:r>
            <a:r>
              <a:rPr lang="ru-RU" sz="1600" dirty="0"/>
              <a:t> на суперкомпьютерах (конвейерных вычислительных </a:t>
            </a:r>
            <a:r>
              <a:rPr lang="ru-RU" sz="1600" i="1" dirty="0"/>
              <a:t>структурах</a:t>
            </a:r>
            <a:r>
              <a:rPr lang="ru-RU" sz="1600" dirty="0"/>
              <a:t> 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Сетевая</a:t>
            </a:r>
            <a:r>
              <a:rPr lang="ru-RU" sz="1600" dirty="0"/>
              <a:t> </a:t>
            </a:r>
            <a:r>
              <a:rPr lang="ru-RU" sz="1600" i="1" dirty="0"/>
              <a:t>структура</a:t>
            </a:r>
            <a:r>
              <a:rPr lang="ru-RU" sz="1600" dirty="0"/>
              <a:t> (в частности, типа "бабочка") используется для организации вычислений специализированных </a:t>
            </a:r>
            <a:r>
              <a:rPr lang="ru-RU" sz="1600" i="1" dirty="0"/>
              <a:t>структур</a:t>
            </a:r>
            <a:r>
              <a:rPr lang="ru-RU" sz="1600" dirty="0"/>
              <a:t>, в частности, для быстрого преобразования Фурье, которое используется для обработки спутниковой информации и во многих других отраслях. 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/>
              <a:t>Древовидные</a:t>
            </a:r>
            <a:r>
              <a:rPr lang="ru-RU" sz="1600" dirty="0"/>
              <a:t> сети подвержены влиянию переменных задержек, когда данные из всех узлов одного поддерева должны быть переданы на другое </a:t>
            </a:r>
            <a:r>
              <a:rPr lang="ru-RU" sz="1600" i="1" dirty="0"/>
              <a:t>поддерево</a:t>
            </a:r>
            <a:r>
              <a:rPr lang="ru-RU" sz="1600" dirty="0"/>
              <a:t>. Двумерные решетки (матрицы) часто применяются для обработки изображений.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Матрично-матричная</a:t>
            </a:r>
            <a:r>
              <a:rPr lang="ru-RU" sz="1600" dirty="0"/>
              <a:t> </a:t>
            </a:r>
            <a:r>
              <a:rPr lang="ru-RU" sz="1600" i="1" dirty="0"/>
              <a:t>структура</a:t>
            </a:r>
            <a:r>
              <a:rPr lang="ru-RU" sz="1600" dirty="0"/>
              <a:t> - </a:t>
            </a:r>
            <a:r>
              <a:rPr lang="ru-RU" sz="1600" i="1" dirty="0"/>
              <a:t>гиперкуб</a:t>
            </a:r>
            <a:r>
              <a:rPr lang="ru-RU" sz="1600" dirty="0"/>
              <a:t> используется для связи каждого из 2</a:t>
            </a:r>
            <a:r>
              <a:rPr lang="ru-RU" sz="1600" baseline="30000" dirty="0"/>
              <a:t>n</a:t>
            </a:r>
            <a:r>
              <a:rPr lang="ru-RU" sz="1600" dirty="0"/>
              <a:t> узлов с каждым, который отличен в одном двоичном разряде, и организации их независимой работы по выполнению отдельных частей большой программы ( </a:t>
            </a:r>
            <a:r>
              <a:rPr lang="ru-RU" sz="1600" i="1" dirty="0"/>
              <a:t>задачи</a:t>
            </a:r>
            <a:r>
              <a:rPr lang="ru-RU" sz="1600" dirty="0"/>
              <a:t> ); в частности, </a:t>
            </a:r>
            <a:r>
              <a:rPr lang="ru-RU" sz="1600" i="1" dirty="0"/>
              <a:t>компьютер</a:t>
            </a:r>
            <a:r>
              <a:rPr lang="ru-RU" sz="1600" dirty="0"/>
              <a:t> такой архитектуры эффективно играл с </a:t>
            </a:r>
            <a:r>
              <a:rPr lang="ru-RU" sz="1600" dirty="0" err="1"/>
              <a:t>Г.Каспаровым</a:t>
            </a:r>
            <a:r>
              <a:rPr lang="ru-RU" sz="1600" dirty="0"/>
              <a:t> в шахматы.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528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/>
              <a:t>Структура</a:t>
            </a:r>
            <a:r>
              <a:rPr lang="ru-RU" sz="1600" dirty="0"/>
              <a:t> является 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связной</a:t>
            </a:r>
            <a:r>
              <a:rPr lang="ru-RU" sz="1600" dirty="0"/>
              <a:t>, если возможен обмен ресурсами между любыми двумя подсистемами системы (предполагается, что если есть обмен i-й подсистемы с j-й подсистемой, то есть и обмен j-й подсистемы с i-й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Если </a:t>
            </a:r>
            <a:r>
              <a:rPr lang="ru-RU" sz="1600" i="1" dirty="0"/>
              <a:t>структура</a:t>
            </a:r>
            <a:r>
              <a:rPr lang="ru-RU" sz="1600" dirty="0"/>
              <a:t> или элементы системы плохо (частично) описываемы или определяемы, то такое множество объектов называется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плохо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или слабо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структурируемым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(структурированным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Таково большинство социально-экономических систем, обладающих рядом специфических черт плохо структурируемых систем, а именно:</a:t>
            </a:r>
          </a:p>
          <a:p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мультиаспектностью</a:t>
            </a:r>
            <a:r>
              <a:rPr lang="ru-RU" sz="1600" dirty="0"/>
              <a:t> и взаимосвязанностью происходящих в них процессов (экономических, социальных и т.п.), невозможностью их структурирования, так как все происходящие в них явления должны рассматриваться в совокупности;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отсутствием достаточной информации </a:t>
            </a:r>
            <a:r>
              <a:rPr lang="ru-RU" sz="1600" dirty="0"/>
              <a:t>(как правило, количественной) о динамике процессов и применимостью лишь качественного анализа;</a:t>
            </a:r>
          </a:p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изменчивостью 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многовариантностью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динамики</a:t>
            </a:r>
            <a:r>
              <a:rPr lang="ru-RU" sz="1600" dirty="0"/>
              <a:t> процессов и т.д.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/>
              <a:t>. Плохо структурируемы будут проблемы описания многих исторических эпох, проблем микромира, общественных и экономических явлений, например, динамики курса валют на рынке, поведения толпы и др.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53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Система</a:t>
            </a:r>
            <a:r>
              <a:rPr lang="ru-RU" sz="1600" dirty="0"/>
              <a:t> - это средство достижения цели или все то, что необходимо для достижения цели (элементы, отношения, </a:t>
            </a:r>
            <a:r>
              <a:rPr lang="ru-RU" sz="1600" i="1" dirty="0"/>
              <a:t>структура</a:t>
            </a:r>
            <a:r>
              <a:rPr lang="ru-RU" sz="1600" dirty="0"/>
              <a:t>, работа, ресурсы) в некотором заданном множестве объектов (операционной среде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Внутреннее описание</a:t>
            </a:r>
            <a:r>
              <a:rPr lang="ru-RU" sz="1600" dirty="0"/>
              <a:t> дает информацию о поведении системы, о соответствии (несоответствии) внутренней </a:t>
            </a:r>
            <a:r>
              <a:rPr lang="ru-RU" sz="1600" i="1" dirty="0"/>
              <a:t>структуры</a:t>
            </a:r>
            <a:r>
              <a:rPr lang="ru-RU" sz="1600" dirty="0"/>
              <a:t> системы целям, подсистемам (элементам) и ресурсам в системе,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внешнее описание</a:t>
            </a:r>
            <a:r>
              <a:rPr lang="ru-RU" sz="1600" dirty="0"/>
              <a:t> - о взаимоотношениях с другими системами, с целями и ресурсами других систем (см. </a:t>
            </a:r>
            <a:r>
              <a:rPr lang="ru-RU" sz="1600" dirty="0">
                <a:hlinkClick r:id="rId2"/>
              </a:rPr>
              <a:t>рис. 2.6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Пример.</a:t>
            </a:r>
            <a:r>
              <a:rPr lang="ru-RU" sz="1600" dirty="0"/>
              <a:t> Банк есть система. Внешняя среда банка - система инвестиций, финансирования, трудовых ресурсов, нормативов и т.д. Входные воздействия - характеристики (параметры) этой системы. Внутренние </a:t>
            </a:r>
            <a:r>
              <a:rPr lang="ru-RU" sz="1600" i="1" dirty="0"/>
              <a:t>состояния системы</a:t>
            </a:r>
            <a:r>
              <a:rPr lang="ru-RU" sz="1600" dirty="0"/>
              <a:t> - характеристики финансового состояния. Выходные воздействия - потоки кредитов, услуг, вложений и т.д. Функции системы - банковские </a:t>
            </a:r>
            <a:r>
              <a:rPr lang="ru-RU" sz="1600" i="1" dirty="0"/>
              <a:t>операции</a:t>
            </a:r>
            <a:r>
              <a:rPr lang="ru-RU" sz="1600" dirty="0"/>
              <a:t>, например, кредитование. Функции системы также зависят от характера взаимодействий системы и внешней среды. Множество выполняемых банком (системой) функций зависят от внешних и внутренних функций, которые могут быть описаны (представлены) некоторыми числовыми и/или нечисловыми, например, качественными, характеристиками или характеристиками смешанного, качественно-количественного характера.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4248472" cy="29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7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Морфологическо</a:t>
            </a:r>
            <a:r>
              <a:rPr lang="ru-RU" sz="1600" b="1" i="1" dirty="0"/>
              <a:t>е</a:t>
            </a:r>
            <a:r>
              <a:rPr lang="ru-RU" sz="1600" dirty="0"/>
              <a:t> (структурное или топологическое)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описание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dirty="0"/>
              <a:t>системы - это описание строения или </a:t>
            </a:r>
            <a:r>
              <a:rPr lang="ru-RU" sz="1600" i="1" dirty="0"/>
              <a:t>структуры</a:t>
            </a:r>
            <a:r>
              <a:rPr lang="ru-RU" sz="1600" dirty="0"/>
              <a:t> системы или описание совокупности А элементов этой системы и необходимого для достижения цели набора отношений R между этими элементами системы.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Функциональное описание</a:t>
            </a:r>
            <a:r>
              <a:rPr lang="ru-RU" sz="1600" dirty="0"/>
              <a:t> системы - это описание законов функционирования, эволюции системы, алгоритмов ее поведения, "работы".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Информационное</a:t>
            </a:r>
            <a:r>
              <a:rPr lang="ru-RU" sz="1600" dirty="0"/>
              <a:t> (информационно-логическое или инфологическое)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описание</a:t>
            </a:r>
            <a:r>
              <a:rPr lang="ru-RU" sz="1600" dirty="0"/>
              <a:t> системы - это описание информационных связей как системы с окружающей средой, так и подсистем системы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Пример.</a:t>
            </a:r>
            <a:r>
              <a:rPr lang="ru-RU" sz="1600" dirty="0"/>
              <a:t> </a:t>
            </a:r>
            <a:r>
              <a:rPr lang="ru-RU" sz="1600" i="1" dirty="0"/>
              <a:t>Морфологическое описание</a:t>
            </a:r>
            <a:r>
              <a:rPr lang="ru-RU" sz="1600" dirty="0"/>
              <a:t> экосистемы может включать </a:t>
            </a:r>
            <a:r>
              <a:rPr lang="ru-RU" sz="1600" i="1" dirty="0"/>
              <a:t>структуру</a:t>
            </a:r>
            <a:r>
              <a:rPr lang="ru-RU" sz="1600" dirty="0"/>
              <a:t> обитающих в ней хищников и жертв, их трофическую </a:t>
            </a:r>
            <a:r>
              <a:rPr lang="ru-RU" sz="1600" i="1" dirty="0"/>
              <a:t>структуру</a:t>
            </a:r>
            <a:r>
              <a:rPr lang="ru-RU" sz="1600" dirty="0"/>
              <a:t> ( </a:t>
            </a:r>
            <a:r>
              <a:rPr lang="ru-RU" sz="1600" i="1" dirty="0"/>
              <a:t>структуру</a:t>
            </a:r>
            <a:r>
              <a:rPr lang="ru-RU" sz="1600" dirty="0"/>
              <a:t> питания), их свойства, связи. Трофическую </a:t>
            </a:r>
            <a:r>
              <a:rPr lang="ru-RU" sz="1600" i="1" dirty="0"/>
              <a:t>структуру</a:t>
            </a:r>
            <a:r>
              <a:rPr lang="ru-RU" sz="1600" dirty="0"/>
              <a:t> типа "хищники и жертвы" образуют две непересекающиеся совокупности X и Y со свойствами S(X) и S(Y).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Возьмем </a:t>
            </a:r>
            <a:r>
              <a:rPr lang="ru-RU" sz="1600" dirty="0"/>
              <a:t>в качестве языка </a:t>
            </a:r>
            <a:r>
              <a:rPr lang="ru-RU" sz="1600" i="1" dirty="0"/>
              <a:t>морфологического описания</a:t>
            </a:r>
            <a:r>
              <a:rPr lang="ru-RU" sz="1600" dirty="0"/>
              <a:t> русский язык с элементами алгебры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Тогда можно предложить следующее упрощенное модельное </a:t>
            </a:r>
            <a:r>
              <a:rPr lang="ru-RU" sz="1600" i="1" dirty="0"/>
              <a:t>морфологическое описание</a:t>
            </a:r>
            <a:r>
              <a:rPr lang="ru-RU" sz="1600" dirty="0"/>
              <a:t> этой системы:</a:t>
            </a:r>
          </a:p>
          <a:p>
            <a:pPr marL="0" indent="0">
              <a:buNone/>
            </a:pPr>
            <a:r>
              <a:rPr lang="ru-RU" sz="1600" dirty="0"/>
              <a:t>S=&lt;A, B, R, V, Q&gt;</a:t>
            </a:r>
          </a:p>
          <a:p>
            <a:pPr marL="0" indent="0">
              <a:buNone/>
            </a:pPr>
            <a:r>
              <a:rPr lang="ru-RU" sz="1600" dirty="0"/>
              <a:t>A = {человек, тигр, коршун, щука, баран, газель, пшеница, кабан, клевер, полевая </a:t>
            </a:r>
            <a:r>
              <a:rPr lang="ru-RU" sz="1600" i="1" dirty="0"/>
              <a:t>мышь</a:t>
            </a:r>
            <a:r>
              <a:rPr lang="ru-RU" sz="1600" dirty="0"/>
              <a:t> (полевка), змея, желудь, карась},</a:t>
            </a:r>
          </a:p>
          <a:p>
            <a:pPr marL="0" indent="0">
              <a:buNone/>
            </a:pPr>
            <a:r>
              <a:rPr lang="ru-RU" sz="1600" dirty="0"/>
              <a:t>X = {человек, тигр, коршун, щука, кабан, змея, баран},</a:t>
            </a:r>
          </a:p>
          <a:p>
            <a:pPr marL="0" indent="0">
              <a:buNone/>
            </a:pPr>
            <a:r>
              <a:rPr lang="ru-RU" sz="1600" dirty="0"/>
              <a:t>Y = {газель, пшеница, клевер, полевка, желудь, карась},</a:t>
            </a:r>
          </a:p>
          <a:p>
            <a:pPr marL="0" indent="0">
              <a:buNone/>
            </a:pPr>
            <a:r>
              <a:rPr lang="ru-RU" sz="1600" dirty="0"/>
              <a:t>S(X) = {пресмыкающееся, двуногое, </a:t>
            </a:r>
            <a:r>
              <a:rPr lang="ru-RU" sz="1600" dirty="0" err="1"/>
              <a:t>четырехногое</a:t>
            </a:r>
            <a:r>
              <a:rPr lang="ru-RU" sz="1600" dirty="0"/>
              <a:t>, плавающее, летающее},</a:t>
            </a:r>
          </a:p>
          <a:p>
            <a:pPr marL="0" indent="0">
              <a:buNone/>
            </a:pPr>
            <a:r>
              <a:rPr lang="ru-RU" sz="1600" dirty="0"/>
              <a:t>S(Y) = {живое существо, зерно, трава, орех},</a:t>
            </a:r>
          </a:p>
          <a:p>
            <a:pPr marL="0" indent="0">
              <a:buNone/>
            </a:pPr>
            <a:r>
              <a:rPr lang="ru-RU" sz="1600" dirty="0"/>
              <a:t>B = {обитатель суши, обитатель воды, растительность},</a:t>
            </a:r>
          </a:p>
          <a:p>
            <a:pPr marL="0" indent="0">
              <a:buNone/>
            </a:pPr>
            <a:r>
              <a:rPr lang="ru-RU" sz="1600" dirty="0"/>
              <a:t>R = {хищник, жертва}.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66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696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21732"/>
            <a:ext cx="5624116" cy="38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5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Если использовать результаты популяционной динамики, то можно, используя приведенное </a:t>
            </a:r>
            <a:r>
              <a:rPr lang="ru-RU" sz="1600" i="1" dirty="0"/>
              <a:t>морфологическое описание</a:t>
            </a:r>
            <a:r>
              <a:rPr lang="ru-RU" sz="1600" dirty="0"/>
              <a:t> системы, записать адекватное </a:t>
            </a:r>
            <a:r>
              <a:rPr lang="ru-RU" sz="1600" i="1" dirty="0"/>
              <a:t>функциональное описание</a:t>
            </a:r>
            <a:r>
              <a:rPr lang="ru-RU" sz="1600" dirty="0"/>
              <a:t> системы. В частности, динамику взаимоотношений в данной системе можно записать в виде уравнений Лотка-</a:t>
            </a:r>
            <a:r>
              <a:rPr lang="ru-RU" sz="1600" dirty="0" err="1"/>
              <a:t>Вольтерра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9" y="1268760"/>
            <a:ext cx="8220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9" y="3501008"/>
            <a:ext cx="8696076" cy="20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 точки зрения 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морфологического описания</a:t>
            </a:r>
            <a:r>
              <a:rPr lang="ru-RU" sz="1600" dirty="0"/>
              <a:t>, система может быть: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гетерогенной системой</a:t>
            </a:r>
            <a:r>
              <a:rPr lang="ru-RU" sz="1600" dirty="0"/>
              <a:t> - содержащей элементы разного типа, происхождения (подсистемы, не детализируемые на элементы с точки зрения выбранного подхода </a:t>
            </a:r>
            <a:r>
              <a:rPr lang="ru-RU" sz="1600" i="1" dirty="0"/>
              <a:t>морфологического описания</a:t>
            </a:r>
            <a:r>
              <a:rPr lang="ru-RU" sz="1600" dirty="0"/>
              <a:t> );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гомогенной системой</a:t>
            </a:r>
            <a:r>
              <a:rPr lang="ru-RU" sz="1600" dirty="0"/>
              <a:t> - т.е. содержать элементы только одного типа, происхождения;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смешанной системой </a:t>
            </a:r>
            <a:r>
              <a:rPr lang="ru-RU" sz="1600" dirty="0"/>
              <a:t>- с гетерогенными и гомогенными подсистемами.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Морфологическое </a:t>
            </a:r>
            <a:r>
              <a:rPr lang="ru-RU" sz="1600" i="1" dirty="0"/>
              <a:t>описание</a:t>
            </a:r>
            <a:r>
              <a:rPr lang="ru-RU" sz="1600" dirty="0"/>
              <a:t> системы зависит от учитываемых связей, их глубины (связи между главными подсистемами, между второстепенными подсистемами, между элементами), </a:t>
            </a:r>
            <a:r>
              <a:rPr lang="ru-RU" sz="1600" i="1" dirty="0"/>
              <a:t>структуры</a:t>
            </a:r>
            <a:r>
              <a:rPr lang="ru-RU" sz="1600" dirty="0"/>
              <a:t> (линейная, иерархическая, сетевая, матричная, смешанная), типа (прямая </a:t>
            </a:r>
            <a:r>
              <a:rPr lang="ru-RU" sz="1600" i="1" dirty="0"/>
              <a:t>связь</a:t>
            </a:r>
            <a:r>
              <a:rPr lang="ru-RU" sz="1600" dirty="0"/>
              <a:t>, обратная </a:t>
            </a:r>
            <a:r>
              <a:rPr lang="ru-RU" sz="1600" i="1" dirty="0"/>
              <a:t>связь</a:t>
            </a:r>
            <a:r>
              <a:rPr lang="ru-RU" sz="1600" dirty="0"/>
              <a:t>), характера (позитивная, негативная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</a:rPr>
              <a:t>Пример</a:t>
            </a:r>
            <a:r>
              <a:rPr lang="ru-RU" sz="1600" dirty="0"/>
              <a:t>. </a:t>
            </a:r>
            <a:r>
              <a:rPr lang="ru-RU" sz="1600" i="1" dirty="0"/>
              <a:t>Морфологическое описание</a:t>
            </a:r>
            <a:r>
              <a:rPr lang="ru-RU" sz="1600" dirty="0"/>
              <a:t> автомата для производства некоторого изделия может включать геометрическое </a:t>
            </a:r>
            <a:r>
              <a:rPr lang="ru-RU" sz="1600" i="1" dirty="0"/>
              <a:t>определение</a:t>
            </a:r>
            <a:r>
              <a:rPr lang="ru-RU" sz="1600" dirty="0"/>
              <a:t> изделия, программу (задание последовательности действий по обработке заготовки), изложение операционной обстановки (</a:t>
            </a:r>
            <a:r>
              <a:rPr lang="ru-RU" sz="1600" i="1" dirty="0"/>
              <a:t>маршрут</a:t>
            </a:r>
            <a:r>
              <a:rPr lang="ru-RU" sz="1600" dirty="0"/>
              <a:t> обработки, ограничения действий и др.).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Описание </a:t>
            </a:r>
            <a:r>
              <a:rPr lang="ru-RU" sz="1600" dirty="0"/>
              <a:t>зависит от типа, глубины связей, </a:t>
            </a:r>
            <a:r>
              <a:rPr lang="ru-RU" sz="1600" i="1" dirty="0"/>
              <a:t>структуры</a:t>
            </a:r>
            <a:r>
              <a:rPr lang="ru-RU" sz="1600" dirty="0"/>
              <a:t> изделия и др.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35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Часть 1. Системный анализ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Системный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анализ </a:t>
            </a:r>
            <a:r>
              <a:rPr lang="ru-RU" sz="1600" dirty="0"/>
              <a:t>применяется в любой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предметной области</a:t>
            </a:r>
            <a:r>
              <a:rPr lang="ru-RU" sz="1600" dirty="0"/>
              <a:t>, включая в себя как частные, так и общие методы и процедуры исследования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Эта наука </a:t>
            </a:r>
            <a:r>
              <a:rPr lang="ru-RU" sz="1600" dirty="0"/>
              <a:t>ставит своей целью исследование новых связей и отношений объектов и явлений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При изложении основ анализа, синтеза и моделирования сис</a:t>
            </a:r>
            <a:r>
              <a:rPr lang="ru-RU" sz="1600" dirty="0"/>
              <a:t>тем возможны два основных подхода: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формальный</a:t>
            </a:r>
            <a:r>
              <a:rPr lang="ru-RU" sz="1600" dirty="0" smtClean="0"/>
              <a:t> - использует формальный математический аппарат различного уровня строгости и общности (от простых соотношений до операторов, </a:t>
            </a:r>
            <a:r>
              <a:rPr lang="ru-RU" sz="1600" i="1" dirty="0" smtClean="0"/>
              <a:t>функторов</a:t>
            </a:r>
            <a:r>
              <a:rPr lang="ru-RU" sz="1600" dirty="0" smtClean="0"/>
              <a:t>, категорий, алгебр);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понятийно-содержательный</a:t>
            </a:r>
            <a:r>
              <a:rPr lang="ru-RU" sz="1600" dirty="0" smtClean="0"/>
              <a:t> - концентрируется на основных понятиях, идеях, подходе, концепциях, возможностях, на основных методологических принципах, использует "полуформальное" введение в суть рассматриваемых идей и понятий.</a:t>
            </a:r>
            <a:r>
              <a:rPr lang="ru-RU" sz="1600" dirty="0"/>
              <a:t> 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Предметная область</a:t>
            </a:r>
            <a:r>
              <a:rPr lang="ru-RU" sz="1600" dirty="0"/>
              <a:t> - </a:t>
            </a:r>
            <a:r>
              <a:rPr lang="ru-RU" sz="1600" dirty="0" smtClean="0"/>
              <a:t>изучает </a:t>
            </a:r>
            <a:r>
              <a:rPr lang="ru-RU" sz="1600" dirty="0"/>
              <a:t>предметные аспекты системных процессов и системные аспекты предметных процессов и явлений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Системный анализ</a:t>
            </a:r>
            <a:r>
              <a:rPr lang="ru-RU" sz="1600" dirty="0"/>
              <a:t> - совокупность понятий, методов, процедур и технологий для изучения, описания, реализации явлений и процессов различной природы и характера, междисциплинарных проблем; это совокупность общих законов, методов, приемов исследования таких систем.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208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Основные </a:t>
            </a:r>
            <a:r>
              <a:rPr lang="ru-RU" sz="1800" b="1" i="1" dirty="0">
                <a:solidFill>
                  <a:srgbClr val="00B050"/>
                </a:solidFill>
              </a:rPr>
              <a:t>признаки системы</a:t>
            </a:r>
            <a:r>
              <a:rPr lang="ru-RU" sz="1800" b="1" dirty="0">
                <a:solidFill>
                  <a:srgbClr val="00B050"/>
                </a:solidFill>
              </a:rPr>
              <a:t>:</a:t>
            </a:r>
          </a:p>
          <a:p>
            <a:r>
              <a:rPr lang="ru-RU" sz="1600" dirty="0"/>
              <a:t>целостность, </a:t>
            </a:r>
            <a:r>
              <a:rPr lang="ru-RU" sz="1600" i="1" dirty="0"/>
              <a:t>связность</a:t>
            </a:r>
            <a:r>
              <a:rPr lang="ru-RU" sz="1600" dirty="0"/>
              <a:t> или относительная независимость от среды и систем (наиболее существенная количественная характеристика системы). С исчезновением </a:t>
            </a:r>
            <a:r>
              <a:rPr lang="ru-RU" sz="1600" i="1" dirty="0"/>
              <a:t>связности</a:t>
            </a:r>
            <a:r>
              <a:rPr lang="ru-RU" sz="1600" dirty="0"/>
              <a:t> исчезает и система, хотя элементы системы и даже некоторые отношения между ними могут быть сохранены;</a:t>
            </a:r>
          </a:p>
          <a:p>
            <a:r>
              <a:rPr lang="ru-RU" sz="1600" dirty="0"/>
              <a:t>наличие подсистем и связей между ними или наличие </a:t>
            </a:r>
            <a:r>
              <a:rPr lang="ru-RU" sz="1600" i="1" dirty="0"/>
              <a:t>структуры</a:t>
            </a:r>
            <a:r>
              <a:rPr lang="ru-RU" sz="1600" dirty="0"/>
              <a:t> системы (наиболее существенная качественная характеристика системы). С исчезновением подсистем или связей между ними может исчезнуть и сама система;</a:t>
            </a:r>
          </a:p>
          <a:p>
            <a:r>
              <a:rPr lang="ru-RU" sz="1600" dirty="0"/>
              <a:t>возможность обособления или абстрагирования от окружающей среды, т.е. относительная обособленность от тех факторов среды, которые в достаточной мере не влияют на достижение цели;</a:t>
            </a:r>
          </a:p>
          <a:p>
            <a:r>
              <a:rPr lang="ru-RU" sz="1600" dirty="0"/>
              <a:t>связи с окружающей средой по обмену ресурсами;</a:t>
            </a:r>
          </a:p>
          <a:p>
            <a:r>
              <a:rPr lang="ru-RU" sz="1600" dirty="0"/>
              <a:t>подчиненность всей организации системы некоторой цели (как это, впрочем, следует из </a:t>
            </a:r>
            <a:r>
              <a:rPr lang="ru-RU" sz="1600" i="1" dirty="0"/>
              <a:t>определения системы</a:t>
            </a:r>
            <a:r>
              <a:rPr lang="ru-RU" sz="1600" dirty="0"/>
              <a:t>);</a:t>
            </a:r>
          </a:p>
          <a:p>
            <a:r>
              <a:rPr lang="ru-RU" sz="1600" dirty="0" err="1"/>
              <a:t>эмерджентность</a:t>
            </a:r>
            <a:r>
              <a:rPr lang="ru-RU" sz="1600" dirty="0"/>
              <a:t> или несводимость свойств системы к свойствам элементов.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2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При системном анализе объектов, процессов, явлений необходимо пройти (в указанном порядке) следующие </a:t>
            </a:r>
            <a:r>
              <a:rPr lang="ru-RU" sz="1800" b="1" dirty="0">
                <a:solidFill>
                  <a:srgbClr val="00B050"/>
                </a:solidFill>
              </a:rPr>
              <a:t>этапы системного анализа:</a:t>
            </a:r>
          </a:p>
          <a:p>
            <a:r>
              <a:rPr lang="ru-RU" sz="1600" dirty="0"/>
              <a:t>Обнаружение проблемы ( </a:t>
            </a:r>
            <a:r>
              <a:rPr lang="ru-RU" sz="1600" i="1" dirty="0"/>
              <a:t>задачи</a:t>
            </a:r>
            <a:r>
              <a:rPr lang="ru-RU" sz="1600" dirty="0"/>
              <a:t> ).</a:t>
            </a:r>
          </a:p>
          <a:p>
            <a:r>
              <a:rPr lang="ru-RU" sz="1600" dirty="0"/>
              <a:t>Оценка актуальности проблемы.</a:t>
            </a:r>
          </a:p>
          <a:p>
            <a:r>
              <a:rPr lang="ru-RU" sz="1600" dirty="0"/>
              <a:t>Формулировка целей, их приоритетов и проблем исследования.</a:t>
            </a:r>
          </a:p>
          <a:p>
            <a:r>
              <a:rPr lang="ru-RU" sz="1600" dirty="0"/>
              <a:t>Определение и уточнение ресурсов исследования.</a:t>
            </a:r>
          </a:p>
          <a:p>
            <a:r>
              <a:rPr lang="ru-RU" sz="1600" dirty="0"/>
              <a:t>Выделение системы (из окружающей среды) с помощью ресурсов.</a:t>
            </a:r>
          </a:p>
          <a:p>
            <a:r>
              <a:rPr lang="ru-RU" sz="1600" dirty="0"/>
              <a:t>Описание подсистем (вскрытие их </a:t>
            </a:r>
            <a:r>
              <a:rPr lang="ru-RU" sz="1600" i="1" dirty="0"/>
              <a:t>структуры</a:t>
            </a:r>
            <a:r>
              <a:rPr lang="ru-RU" sz="1600" dirty="0"/>
              <a:t> ), их целостности (связей), элементов (вскрытие </a:t>
            </a:r>
            <a:r>
              <a:rPr lang="ru-RU" sz="1600" i="1" dirty="0"/>
              <a:t>структуры</a:t>
            </a:r>
            <a:r>
              <a:rPr lang="ru-RU" sz="1600" dirty="0"/>
              <a:t> системы), анализ взаимосвязей подсистем.</a:t>
            </a:r>
          </a:p>
          <a:p>
            <a:r>
              <a:rPr lang="ru-RU" sz="1600" dirty="0"/>
              <a:t>Построение (описание, формализация) </a:t>
            </a:r>
            <a:r>
              <a:rPr lang="ru-RU" sz="1600" i="1" dirty="0"/>
              <a:t>структуры</a:t>
            </a:r>
            <a:r>
              <a:rPr lang="ru-RU" sz="1600" dirty="0"/>
              <a:t> системы.</a:t>
            </a:r>
          </a:p>
          <a:p>
            <a:r>
              <a:rPr lang="ru-RU" sz="1600" dirty="0"/>
              <a:t>Установление (описание, формализация) функций системы и ее подсистем.</a:t>
            </a:r>
          </a:p>
          <a:p>
            <a:r>
              <a:rPr lang="ru-RU" sz="1600" dirty="0"/>
              <a:t>Согласование целей системы с целями подсистем.</a:t>
            </a:r>
          </a:p>
          <a:p>
            <a:r>
              <a:rPr lang="ru-RU" sz="1600" dirty="0"/>
              <a:t>Анализ (испытание) </a:t>
            </a:r>
            <a:r>
              <a:rPr lang="ru-RU" sz="1600" i="1" dirty="0"/>
              <a:t>целостности системы</a:t>
            </a:r>
            <a:r>
              <a:rPr lang="ru-RU" sz="1600" dirty="0"/>
              <a:t>.</a:t>
            </a:r>
          </a:p>
          <a:p>
            <a:r>
              <a:rPr lang="ru-RU" sz="1600" dirty="0"/>
              <a:t>Анализ и оценка </a:t>
            </a:r>
            <a:r>
              <a:rPr lang="ru-RU" sz="1600" dirty="0" err="1"/>
              <a:t>эмерджентности</a:t>
            </a:r>
            <a:r>
              <a:rPr lang="ru-RU" sz="1600" dirty="0"/>
              <a:t> системы.</a:t>
            </a:r>
          </a:p>
          <a:p>
            <a:r>
              <a:rPr lang="ru-RU" sz="1600" dirty="0"/>
              <a:t>Испытание, верификация системы (</a:t>
            </a:r>
            <a:r>
              <a:rPr lang="ru-RU" sz="1600" i="1" dirty="0"/>
              <a:t>системной модели</a:t>
            </a:r>
            <a:r>
              <a:rPr lang="ru-RU" sz="1600" dirty="0"/>
              <a:t>), ее функционирования.</a:t>
            </a:r>
          </a:p>
          <a:p>
            <a:r>
              <a:rPr lang="ru-RU" sz="1600" dirty="0"/>
              <a:t>Анализ обратных связей в результате испытаний системы.</a:t>
            </a:r>
          </a:p>
          <a:p>
            <a:r>
              <a:rPr lang="ru-RU" sz="1600" dirty="0"/>
              <a:t>Уточнение, корректировка результатов предыдущих пунктов.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57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Вопросы к части 2.</a:t>
            </a:r>
          </a:p>
          <a:p>
            <a:pPr marL="0" indent="0">
              <a:buNone/>
            </a:pPr>
            <a:r>
              <a:rPr lang="ru-RU" sz="1600" dirty="0" smtClean="0"/>
              <a:t>1. Что </a:t>
            </a:r>
            <a:r>
              <a:rPr lang="ru-RU" sz="1600" dirty="0"/>
              <a:t>такое </a:t>
            </a:r>
            <a:r>
              <a:rPr lang="ru-RU" sz="1600" i="1" dirty="0"/>
              <a:t>цель</a:t>
            </a:r>
            <a:r>
              <a:rPr lang="ru-RU" sz="1600" dirty="0"/>
              <a:t>, </a:t>
            </a:r>
            <a:r>
              <a:rPr lang="ru-RU" sz="1600" i="1" dirty="0"/>
              <a:t>структура</a:t>
            </a:r>
            <a:r>
              <a:rPr lang="ru-RU" sz="1600" dirty="0"/>
              <a:t>, система, подсистема, </a:t>
            </a:r>
            <a:r>
              <a:rPr lang="ru-RU" sz="1600" i="1" dirty="0"/>
              <a:t>задача</a:t>
            </a:r>
            <a:r>
              <a:rPr lang="ru-RU" sz="1600" dirty="0"/>
              <a:t>, решение </a:t>
            </a:r>
            <a:r>
              <a:rPr lang="ru-RU" sz="1600" i="1" dirty="0"/>
              <a:t>задачи</a:t>
            </a:r>
            <a:r>
              <a:rPr lang="ru-RU" sz="1600" dirty="0"/>
              <a:t>, проблема?</a:t>
            </a:r>
          </a:p>
          <a:p>
            <a:pPr marL="0" indent="0">
              <a:buNone/>
            </a:pPr>
            <a:r>
              <a:rPr lang="ru-RU" sz="1600" dirty="0" smtClean="0"/>
              <a:t>2. Каковы </a:t>
            </a:r>
            <a:r>
              <a:rPr lang="ru-RU" sz="1600" dirty="0"/>
              <a:t>основные признаки и топологии систем? Каковы их основные типы описаний?</a:t>
            </a:r>
          </a:p>
          <a:p>
            <a:pPr marL="0" indent="0">
              <a:buNone/>
            </a:pPr>
            <a:r>
              <a:rPr lang="ru-RU" sz="1600" dirty="0" smtClean="0"/>
              <a:t>3. Каковы </a:t>
            </a:r>
            <a:r>
              <a:rPr lang="ru-RU" sz="1600" dirty="0"/>
              <a:t>этапы системного анализа? Каковы основные </a:t>
            </a:r>
            <a:r>
              <a:rPr lang="ru-RU" sz="1600" i="1" dirty="0"/>
              <a:t>задачи</a:t>
            </a:r>
            <a:r>
              <a:rPr lang="ru-RU" sz="1600" dirty="0"/>
              <a:t> этих этапов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600" dirty="0" smtClean="0"/>
              <a:t>1. Каковы </a:t>
            </a:r>
            <a:r>
              <a:rPr lang="ru-RU" sz="1600" dirty="0"/>
              <a:t>подсистемы системы "ВУЗ"? Какие связи между ними существуют? Описать их внешнюю и внутреннюю среду, </a:t>
            </a:r>
            <a:r>
              <a:rPr lang="ru-RU" sz="1600" i="1" dirty="0"/>
              <a:t>структуру</a:t>
            </a:r>
            <a:r>
              <a:rPr lang="ru-RU" sz="1600" dirty="0"/>
              <a:t>. Классифицировать (с пояснениями) подсистемы. Описать вход, выход, </a:t>
            </a:r>
            <a:r>
              <a:rPr lang="ru-RU" sz="1600" i="1" dirty="0"/>
              <a:t>цель</a:t>
            </a:r>
            <a:r>
              <a:rPr lang="ru-RU" sz="1600" dirty="0"/>
              <a:t>, связи указанной системы и ее подсистем. Нарисовать топологию системы.</a:t>
            </a:r>
          </a:p>
          <a:p>
            <a:pPr marL="0" indent="0">
              <a:buNone/>
            </a:pPr>
            <a:r>
              <a:rPr lang="ru-RU" sz="1600" dirty="0" smtClean="0"/>
              <a:t>2. По теме диссертации! </a:t>
            </a:r>
          </a:p>
          <a:p>
            <a:pPr marL="0" indent="0">
              <a:buNone/>
            </a:pPr>
            <a:r>
              <a:rPr lang="ru-RU" sz="1600" dirty="0" smtClean="0"/>
              <a:t>Привести </a:t>
            </a:r>
            <a:r>
              <a:rPr lang="ru-RU" sz="1600" dirty="0"/>
              <a:t>пример некоторой системы, указать ее связи с окружающей средой, входные и выходные параметры, возможные </a:t>
            </a:r>
            <a:r>
              <a:rPr lang="ru-RU" sz="1600" i="1" dirty="0"/>
              <a:t>состояния системы</a:t>
            </a:r>
            <a:r>
              <a:rPr lang="ru-RU" sz="1600" dirty="0"/>
              <a:t>, подсистемы. Пояснить на этом примере (т.е. на примере одной из </a:t>
            </a:r>
            <a:r>
              <a:rPr lang="ru-RU" sz="1600" i="1" dirty="0"/>
              <a:t>задач</a:t>
            </a:r>
            <a:r>
              <a:rPr lang="ru-RU" sz="1600" dirty="0"/>
              <a:t> ), возникающих в данной системе конкретный смысл понятий "решить </a:t>
            </a:r>
            <a:r>
              <a:rPr lang="ru-RU" sz="1600" i="1" dirty="0"/>
              <a:t>задачу</a:t>
            </a:r>
            <a:r>
              <a:rPr lang="ru-RU" sz="1600" dirty="0"/>
              <a:t> " и "решение </a:t>
            </a:r>
            <a:r>
              <a:rPr lang="ru-RU" sz="1600" i="1" dirty="0"/>
              <a:t>задачи</a:t>
            </a:r>
            <a:r>
              <a:rPr lang="ru-RU" sz="1600" dirty="0"/>
              <a:t> ". Поставить одну проблему для этой системы.</a:t>
            </a:r>
          </a:p>
          <a:p>
            <a:pPr marL="0" indent="0">
              <a:buNone/>
            </a:pPr>
            <a:r>
              <a:rPr lang="ru-RU" sz="1600" dirty="0" smtClean="0"/>
              <a:t>3. Привести</a:t>
            </a:r>
            <a:r>
              <a:rPr lang="ru-RU" sz="1600" dirty="0"/>
              <a:t> </a:t>
            </a:r>
            <a:r>
              <a:rPr lang="ru-RU" sz="1600" i="1" dirty="0"/>
              <a:t>морфологическое</a:t>
            </a:r>
            <a:r>
              <a:rPr lang="ru-RU" sz="1600" dirty="0"/>
              <a:t>, </a:t>
            </a:r>
            <a:r>
              <a:rPr lang="ru-RU" sz="1600" i="1" dirty="0"/>
              <a:t>информационное</a:t>
            </a:r>
            <a:r>
              <a:rPr lang="ru-RU" sz="1600" dirty="0"/>
              <a:t> и </a:t>
            </a:r>
            <a:r>
              <a:rPr lang="ru-RU" sz="1600" i="1" dirty="0"/>
              <a:t>функциональное</a:t>
            </a:r>
            <a:r>
              <a:rPr lang="ru-RU" sz="1600" dirty="0"/>
              <a:t> </a:t>
            </a:r>
            <a:r>
              <a:rPr lang="ru-RU" sz="1600" i="1" dirty="0"/>
              <a:t>описания</a:t>
            </a:r>
            <a:r>
              <a:rPr lang="ru-RU" sz="1600" dirty="0"/>
              <a:t> одной-двух систем. Являются ли эти системы плохо структурируемыми, </a:t>
            </a:r>
            <a:r>
              <a:rPr lang="ru-RU" sz="1600" i="1" dirty="0"/>
              <a:t>плохо формализуемыми системами</a:t>
            </a:r>
            <a:r>
              <a:rPr lang="ru-RU" sz="1600" dirty="0"/>
              <a:t>? Как можно улучшить их структурированность и </a:t>
            </a:r>
            <a:r>
              <a:rPr lang="ru-RU" sz="1600" dirty="0" err="1"/>
              <a:t>формализуемость</a:t>
            </a:r>
            <a:r>
              <a:rPr lang="ru-RU" sz="1600" dirty="0"/>
              <a:t>?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505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Часть 3. </a:t>
            </a:r>
            <a:r>
              <a:rPr lang="ru-RU" sz="1800" b="1" dirty="0">
                <a:solidFill>
                  <a:srgbClr val="0070C0"/>
                </a:solidFill>
              </a:rPr>
              <a:t>Функционирование и развитие </a:t>
            </a:r>
            <a:r>
              <a:rPr lang="ru-RU" sz="1800" b="1" dirty="0" smtClean="0">
                <a:solidFill>
                  <a:srgbClr val="0070C0"/>
                </a:solidFill>
              </a:rPr>
              <a:t>системы</a:t>
            </a:r>
          </a:p>
          <a:p>
            <a:pPr marL="0" indent="0">
              <a:buNone/>
            </a:pPr>
            <a:r>
              <a:rPr lang="ru-RU" sz="1600" i="1" dirty="0"/>
              <a:t>Деятельность</a:t>
            </a:r>
            <a:r>
              <a:rPr lang="ru-RU" sz="1600" dirty="0"/>
              <a:t> (работа) системы может происходить в двух основных режимах: </a:t>
            </a:r>
            <a:r>
              <a:rPr lang="ru-RU" sz="1600" dirty="0">
                <a:solidFill>
                  <a:srgbClr val="00B050"/>
                </a:solidFill>
              </a:rPr>
              <a:t>развитие (</a:t>
            </a:r>
            <a:r>
              <a:rPr lang="ru-RU" sz="1600" i="1" dirty="0">
                <a:solidFill>
                  <a:srgbClr val="00B050"/>
                </a:solidFill>
              </a:rPr>
              <a:t>эволюция</a:t>
            </a:r>
            <a:r>
              <a:rPr lang="ru-RU" sz="1600" dirty="0">
                <a:solidFill>
                  <a:srgbClr val="00B050"/>
                </a:solidFill>
              </a:rPr>
              <a:t>) </a:t>
            </a:r>
            <a:r>
              <a:rPr lang="ru-RU" sz="1600" dirty="0"/>
              <a:t>и </a:t>
            </a:r>
            <a:r>
              <a:rPr lang="ru-RU" sz="1600" i="1" dirty="0">
                <a:solidFill>
                  <a:srgbClr val="00B050"/>
                </a:solidFill>
              </a:rPr>
              <a:t>функционирование</a:t>
            </a:r>
            <a:r>
              <a:rPr lang="ru-RU" sz="1600" dirty="0"/>
              <a:t>.</a:t>
            </a:r>
          </a:p>
          <a:p>
            <a:r>
              <a:rPr lang="ru-RU" sz="1600" b="1" i="1" dirty="0"/>
              <a:t>Функционированием</a:t>
            </a:r>
            <a:r>
              <a:rPr lang="ru-RU" sz="1600" dirty="0"/>
              <a:t> называется </a:t>
            </a:r>
            <a:r>
              <a:rPr lang="ru-RU" sz="1600" i="1" dirty="0"/>
              <a:t>деятельность</a:t>
            </a:r>
            <a:r>
              <a:rPr lang="ru-RU" sz="1600" dirty="0"/>
              <a:t>, работа системы без смены (главной) цели системы. Это проявление функции системы во времени.</a:t>
            </a:r>
          </a:p>
          <a:p>
            <a:r>
              <a:rPr lang="ru-RU" sz="1600" b="1" i="1" dirty="0"/>
              <a:t>Развитием</a:t>
            </a:r>
            <a:r>
              <a:rPr lang="ru-RU" sz="1600" dirty="0"/>
              <a:t> называется </a:t>
            </a:r>
            <a:r>
              <a:rPr lang="ru-RU" sz="1600" i="1" dirty="0"/>
              <a:t>деятельность</a:t>
            </a:r>
            <a:r>
              <a:rPr lang="ru-RU" sz="1600" dirty="0"/>
              <a:t> системы со сменой цели системы.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</a:t>
            </a:r>
            <a:r>
              <a:rPr lang="ru-RU" sz="1600" dirty="0"/>
              <a:t> </a:t>
            </a:r>
            <a:r>
              <a:rPr lang="ru-RU" sz="1600" i="1" dirty="0"/>
              <a:t>функционировании</a:t>
            </a:r>
            <a:r>
              <a:rPr lang="ru-RU" sz="1600" dirty="0"/>
              <a:t> системы явно не происходит качественного изменения инфраструктуры системы;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при</a:t>
            </a:r>
            <a:r>
              <a:rPr lang="ru-RU" sz="1600" dirty="0"/>
              <a:t> </a:t>
            </a:r>
            <a:r>
              <a:rPr lang="ru-RU" sz="1600" i="1" dirty="0"/>
              <a:t>развитии</a:t>
            </a:r>
            <a:r>
              <a:rPr lang="ru-RU" sz="1600" dirty="0"/>
              <a:t> системы ее </a:t>
            </a:r>
            <a:r>
              <a:rPr lang="ru-RU" sz="1600" i="1" dirty="0"/>
              <a:t>инфраструктура</a:t>
            </a:r>
            <a:r>
              <a:rPr lang="ru-RU" sz="1600" dirty="0"/>
              <a:t> качественно изменяется.</a:t>
            </a:r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>
                <a:solidFill>
                  <a:srgbClr val="0070C0"/>
                </a:solidFill>
              </a:rPr>
              <a:t>. </a:t>
            </a:r>
            <a:r>
              <a:rPr lang="ru-RU" sz="1600" i="1" dirty="0"/>
              <a:t>Информатизация</a:t>
            </a:r>
            <a:r>
              <a:rPr lang="ru-RU" sz="1600" dirty="0"/>
              <a:t> страны в ее наивысшей стадии - всемерное использование различных баз знаний, экспертных систем, когнитивных методов и средств, моделирования, коммуникационных средств, сетей связи, обеспечение информационной а, следовательно, любой безопасности и др.; это революционное изменение, </a:t>
            </a:r>
            <a:r>
              <a:rPr lang="ru-RU" sz="1600" i="1" dirty="0"/>
              <a:t>развитие</a:t>
            </a:r>
            <a:r>
              <a:rPr lang="ru-RU" sz="1600" dirty="0"/>
              <a:t> общества.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Компьютеризация </a:t>
            </a:r>
            <a:r>
              <a:rPr lang="ru-RU" sz="1600" dirty="0"/>
              <a:t>общества, региона, организации без постановки новых актуальных проблем, т.е. "навешивание компьютеров на старые методы и технологии обработки информации" - это </a:t>
            </a:r>
            <a:r>
              <a:rPr lang="ru-RU" sz="1600" i="1" dirty="0"/>
              <a:t>функционирование</a:t>
            </a:r>
            <a:r>
              <a:rPr lang="ru-RU" sz="1600" dirty="0"/>
              <a:t>, а не </a:t>
            </a:r>
            <a:r>
              <a:rPr lang="ru-RU" sz="1600" i="1" dirty="0"/>
              <a:t>развитие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Упадок </a:t>
            </a:r>
            <a:r>
              <a:rPr lang="ru-RU" sz="1600" dirty="0"/>
              <a:t>моральных и этических ценностей в обществе, потеря цели в жизни могут также привести к " </a:t>
            </a:r>
            <a:r>
              <a:rPr lang="ru-RU" sz="1600" i="1" dirty="0"/>
              <a:t>функционированию</a:t>
            </a:r>
            <a:r>
              <a:rPr lang="ru-RU" sz="1600" dirty="0"/>
              <a:t> " не только отдельных людей, но и социальных слоев.</a:t>
            </a:r>
          </a:p>
          <a:p>
            <a:pPr marL="0" indent="0">
              <a:buNone/>
            </a:pPr>
            <a:r>
              <a:rPr lang="ru-RU" sz="1600" dirty="0"/>
              <a:t>Любая актуализация информации связана с актуализацией вещества, энергии и наоборот.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57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Если в системе количественные изменения характеристик элементов и их </a:t>
            </a:r>
            <a:r>
              <a:rPr lang="ru-RU" sz="1600" i="1" dirty="0"/>
              <a:t>отношений</a:t>
            </a:r>
            <a:r>
              <a:rPr lang="ru-RU" sz="1600" dirty="0"/>
              <a:t> приводит к качественным изменениям, то такие системы называются </a:t>
            </a:r>
            <a:r>
              <a:rPr lang="ru-RU" sz="1600" i="1" dirty="0">
                <a:solidFill>
                  <a:srgbClr val="00B050"/>
                </a:solidFill>
              </a:rPr>
              <a:t>развивающимися системами</a:t>
            </a:r>
            <a:r>
              <a:rPr lang="ru-RU" sz="1600" dirty="0"/>
              <a:t>. 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/>
              <a:t>Развивающиеся </a:t>
            </a:r>
            <a:r>
              <a:rPr lang="ru-RU" sz="1600" i="1" dirty="0"/>
              <a:t>системы</a:t>
            </a:r>
            <a:r>
              <a:rPr lang="ru-RU" sz="1600" dirty="0"/>
              <a:t> имеют ряд отличительных сторон, например, могут самопроизвольно изменять свое состояние, в результате взаимодействия с окружающей средой (как </a:t>
            </a:r>
            <a:r>
              <a:rPr lang="ru-RU" sz="1600" dirty="0" err="1"/>
              <a:t>детерминированно</a:t>
            </a:r>
            <a:r>
              <a:rPr lang="ru-RU" sz="1600" dirty="0"/>
              <a:t>, так и случайно).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развивающихся системах количественный рост элементов и подсистем, связей системы приводит к качественным изменениям (системы, </a:t>
            </a:r>
            <a:r>
              <a:rPr lang="ru-RU" sz="1600" i="1" dirty="0"/>
              <a:t>структуры</a:t>
            </a:r>
            <a:r>
              <a:rPr lang="ru-RU" sz="1600" dirty="0"/>
              <a:t> ), а жизнеспособность (</a:t>
            </a:r>
            <a:r>
              <a:rPr lang="ru-RU" sz="1600" i="1" dirty="0"/>
              <a:t>устойчивость) системы</a:t>
            </a:r>
            <a:r>
              <a:rPr lang="ru-RU" sz="1600" dirty="0"/>
              <a:t> зависит от изменения связей между элементами (подсистемами) </a:t>
            </a:r>
            <a:r>
              <a:rPr lang="ru-RU" sz="1600" dirty="0" smtClean="0"/>
              <a:t>системы.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// </a:t>
            </a:r>
            <a:r>
              <a:rPr lang="ru-RU" sz="1600" dirty="0" err="1"/>
              <a:t>Чи́сла</a:t>
            </a:r>
            <a:r>
              <a:rPr lang="ru-RU" sz="1600" dirty="0"/>
              <a:t> </a:t>
            </a:r>
            <a:r>
              <a:rPr lang="ru-RU" sz="1600" dirty="0" err="1" smtClean="0"/>
              <a:t>Фибона́ччи</a:t>
            </a:r>
            <a:r>
              <a:rPr lang="ru-RU" sz="1600" dirty="0" smtClean="0"/>
              <a:t> -</a:t>
            </a:r>
            <a:r>
              <a:rPr lang="ru-RU" sz="1600" dirty="0"/>
              <a:t> </a:t>
            </a:r>
            <a:r>
              <a:rPr lang="ru-RU" sz="1600" b="1" dirty="0"/>
              <a:t>элементы</a:t>
            </a:r>
            <a:r>
              <a:rPr lang="ru-RU" sz="1600" dirty="0"/>
              <a:t> </a:t>
            </a:r>
            <a:r>
              <a:rPr lang="ru-RU" sz="1600" b="1" dirty="0"/>
              <a:t>числовой</a:t>
            </a:r>
            <a:r>
              <a:rPr lang="ru-RU" sz="1600" dirty="0"/>
              <a:t> </a:t>
            </a:r>
            <a:r>
              <a:rPr lang="ru-RU" sz="1600" b="1" dirty="0"/>
              <a:t>последовательности</a:t>
            </a:r>
            <a:r>
              <a:rPr lang="ru-RU" sz="1600" dirty="0"/>
              <a:t> </a:t>
            </a:r>
            <a:r>
              <a:rPr lang="ru-RU" sz="1600" b="1" dirty="0"/>
              <a:t>0, 1, 1, 2, 3, 5, 8, 13, 21, 34, 55, 89</a:t>
            </a:r>
            <a:r>
              <a:rPr lang="ru-RU" sz="1600" dirty="0"/>
              <a:t>, 144, 233, 377, 610, 987, 1597, 2584, 4181, 6765, 10946, 17711, … (последовательность A000045 в OEIS), в которой первые два числа равны 0 и 1, а каждое последующее число равно сумме двух предыдущих чисел.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9752"/>
            <a:ext cx="8643119" cy="15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1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Для </a:t>
            </a:r>
            <a:r>
              <a:rPr lang="ru-RU" sz="1600" dirty="0">
                <a:solidFill>
                  <a:srgbClr val="00B050"/>
                </a:solidFill>
              </a:rPr>
              <a:t>оценки </a:t>
            </a:r>
            <a:r>
              <a:rPr lang="ru-RU" sz="1600" i="1" dirty="0">
                <a:solidFill>
                  <a:srgbClr val="00B050"/>
                </a:solidFill>
              </a:rPr>
              <a:t>развития</a:t>
            </a:r>
            <a:r>
              <a:rPr lang="ru-RU" sz="1600" dirty="0"/>
              <a:t>, </a:t>
            </a:r>
            <a:r>
              <a:rPr lang="ru-RU" sz="1600" dirty="0" err="1"/>
              <a:t>развиваемости</a:t>
            </a:r>
            <a:r>
              <a:rPr lang="ru-RU" sz="1600" dirty="0"/>
              <a:t> системы часто используют не только качественные, но и количественные оценки, а также оценки смешанного типа.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/>
              <a:t>. В системе ООН для оценки социально-экономического </a:t>
            </a:r>
            <a:r>
              <a:rPr lang="ru-RU" sz="1600" i="1" dirty="0"/>
              <a:t>развития</a:t>
            </a:r>
            <a:r>
              <a:rPr lang="ru-RU" sz="1600" dirty="0"/>
              <a:t> стран используют </a:t>
            </a:r>
            <a:r>
              <a:rPr lang="ru-RU" sz="1600" i="1" dirty="0"/>
              <a:t>индекс</a:t>
            </a:r>
            <a:r>
              <a:rPr lang="ru-RU" sz="1600" dirty="0"/>
              <a:t> </a:t>
            </a:r>
            <a:r>
              <a:rPr lang="ru-RU" sz="1600" i="1" dirty="0"/>
              <a:t>HDI</a:t>
            </a:r>
            <a:r>
              <a:rPr lang="ru-RU" sz="1600" dirty="0"/>
              <a:t> (</a:t>
            </a:r>
            <a:r>
              <a:rPr lang="ru-RU" sz="1600" dirty="0" err="1"/>
              <a:t>Human</a:t>
            </a:r>
            <a:r>
              <a:rPr lang="ru-RU" sz="1600" dirty="0"/>
              <a:t> </a:t>
            </a:r>
            <a:r>
              <a:rPr lang="ru-RU" sz="1600" i="1" dirty="0" err="1"/>
              <a:t>Development</a:t>
            </a:r>
            <a:r>
              <a:rPr lang="ru-RU" sz="1600" dirty="0"/>
              <a:t> </a:t>
            </a:r>
            <a:r>
              <a:rPr lang="ru-RU" sz="1600" i="1" dirty="0" err="1"/>
              <a:t>Index</a:t>
            </a:r>
            <a:r>
              <a:rPr lang="ru-RU" sz="1600" dirty="0"/>
              <a:t> - </a:t>
            </a:r>
            <a:r>
              <a:rPr lang="ru-RU" sz="1600" i="1" dirty="0"/>
              <a:t>индекс</a:t>
            </a:r>
            <a:r>
              <a:rPr lang="ru-RU" sz="1600" dirty="0"/>
              <a:t> человеческого </a:t>
            </a:r>
            <a:r>
              <a:rPr lang="ru-RU" sz="1600" i="1" dirty="0"/>
              <a:t>развития</a:t>
            </a:r>
            <a:r>
              <a:rPr lang="ru-RU" sz="1600" dirty="0"/>
              <a:t>, потенциала), который учитывает 4 основных параметра, изменяемых от минимальных до максимальных своих значений:</a:t>
            </a:r>
          </a:p>
          <a:p>
            <a:r>
              <a:rPr lang="ru-RU" sz="1600" dirty="0"/>
              <a:t>ожидаемая продолжительность жизни населения (25-85 лет);</a:t>
            </a:r>
          </a:p>
          <a:p>
            <a:r>
              <a:rPr lang="ru-RU" sz="1600" dirty="0"/>
              <a:t>уровень неграмотности взрослого населения (0-100 %);</a:t>
            </a:r>
          </a:p>
          <a:p>
            <a:r>
              <a:rPr lang="ru-RU" sz="1600" dirty="0"/>
              <a:t>средняя продолжительность обучения населения в школе (0-15 лет);</a:t>
            </a:r>
          </a:p>
          <a:p>
            <a:r>
              <a:rPr lang="ru-RU" sz="1600" dirty="0"/>
              <a:t>годовой доход на душу населения (200-40000 $).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Эти </a:t>
            </a:r>
            <a:r>
              <a:rPr lang="ru-RU" sz="1600" dirty="0"/>
              <a:t>сведения приводятся к общему значению </a:t>
            </a:r>
            <a:r>
              <a:rPr lang="ru-RU" sz="1600" i="1" dirty="0"/>
              <a:t>HDI</a:t>
            </a:r>
            <a:r>
              <a:rPr lang="ru-RU" sz="1600" dirty="0"/>
              <a:t>, по которому все страны делятся ООН на высокоразвитые, среднеразвитые и </a:t>
            </a:r>
            <a:r>
              <a:rPr lang="ru-RU" sz="1600" dirty="0" err="1"/>
              <a:t>низкоразвитые</a:t>
            </a:r>
            <a:r>
              <a:rPr lang="ru-RU" sz="1600" dirty="0"/>
              <a:t>. Страны с развивающимися ( </a:t>
            </a:r>
            <a:r>
              <a:rPr lang="ru-RU" sz="1600" i="1" dirty="0"/>
              <a:t>саморазвивающимися</a:t>
            </a:r>
            <a:r>
              <a:rPr lang="ru-RU" sz="1600" dirty="0"/>
              <a:t> ) экономическими, правовыми, политическими, социальными, образовательными институтами характерны высоким уровнем </a:t>
            </a:r>
            <a:r>
              <a:rPr lang="ru-RU" sz="1600" i="1" dirty="0"/>
              <a:t>HDI</a:t>
            </a:r>
            <a:r>
              <a:rPr lang="ru-RU" sz="1600" dirty="0"/>
              <a:t>. В свою </a:t>
            </a:r>
            <a:r>
              <a:rPr lang="ru-RU" sz="1600" i="1" dirty="0"/>
              <a:t>очередь</a:t>
            </a:r>
            <a:r>
              <a:rPr lang="ru-RU" sz="1600" dirty="0"/>
              <a:t>, изменение уровня </a:t>
            </a:r>
            <a:r>
              <a:rPr lang="ru-RU" sz="1600" i="1" dirty="0"/>
              <a:t>HDI</a:t>
            </a:r>
            <a:r>
              <a:rPr lang="ru-RU" sz="1600" dirty="0"/>
              <a:t> (параметров, от которых он зависит) влияет на </a:t>
            </a:r>
            <a:r>
              <a:rPr lang="ru-RU" sz="1600" dirty="0" err="1"/>
              <a:t>саморазвиваемость</a:t>
            </a:r>
            <a:r>
              <a:rPr lang="ru-RU" sz="1600" dirty="0"/>
              <a:t> указанных институтов, в первую </a:t>
            </a:r>
            <a:r>
              <a:rPr lang="ru-RU" sz="1600" i="1" dirty="0"/>
              <a:t>очередь</a:t>
            </a:r>
            <a:r>
              <a:rPr lang="ru-RU" sz="1600" dirty="0"/>
              <a:t> - экономических, в частности, </a:t>
            </a:r>
            <a:r>
              <a:rPr lang="ru-RU" sz="1600" dirty="0" err="1"/>
              <a:t>саморегулируемость</a:t>
            </a:r>
            <a:r>
              <a:rPr lang="ru-RU" sz="1600" dirty="0"/>
              <a:t> спроса и предложения, </a:t>
            </a:r>
            <a:r>
              <a:rPr lang="ru-RU" sz="1600" i="1" dirty="0"/>
              <a:t>отношений</a:t>
            </a:r>
            <a:r>
              <a:rPr lang="ru-RU" sz="1600" dirty="0"/>
              <a:t> производителя и потребителя, товара и стоимости, обучения и стоимости обучения. Уровень </a:t>
            </a:r>
            <a:r>
              <a:rPr lang="ru-RU" sz="1600" i="1" dirty="0"/>
              <a:t>HDI</a:t>
            </a:r>
            <a:r>
              <a:rPr lang="ru-RU" sz="1600" dirty="0"/>
              <a:t>, наоборот, также может привести к переходу страны из одной категории (развитости по данному критерию) в </a:t>
            </a:r>
            <a:r>
              <a:rPr lang="ru-RU" sz="1600" dirty="0" smtClean="0"/>
              <a:t>другую.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94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Гибкость системы</a:t>
            </a:r>
            <a:r>
              <a:rPr lang="ru-RU" sz="1600" dirty="0"/>
              <a:t> будем понимать как способность к структурной адаптации системы в ответ на воздействия окружающей среды.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/>
              <a:t>. </a:t>
            </a:r>
            <a:r>
              <a:rPr lang="ru-RU" sz="1600" i="1" dirty="0"/>
              <a:t>Гибкость</a:t>
            </a:r>
            <a:r>
              <a:rPr lang="ru-RU" sz="1600" dirty="0"/>
              <a:t> экономической </a:t>
            </a:r>
            <a:r>
              <a:rPr lang="ru-RU" sz="1600" i="1" dirty="0"/>
              <a:t>системы</a:t>
            </a:r>
            <a:r>
              <a:rPr lang="ru-RU" sz="1600" dirty="0"/>
              <a:t> - способность к структурной адаптации к изменяющимся социально-экономическим условиям, способность к </a:t>
            </a:r>
            <a:r>
              <a:rPr lang="ru-RU" sz="1600" i="1" dirty="0"/>
              <a:t>регулированию</a:t>
            </a:r>
            <a:r>
              <a:rPr lang="ru-RU" sz="1600" dirty="0"/>
              <a:t>, к изменениям экономических характеристик и условий.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Траектория</a:t>
            </a:r>
            <a:r>
              <a:rPr lang="ru-RU" sz="1600" dirty="0"/>
              <a:t> системы определяется ее </a:t>
            </a:r>
            <a:r>
              <a:rPr lang="ru-RU" sz="1600" i="1" dirty="0"/>
              <a:t>структурой</a:t>
            </a:r>
            <a:r>
              <a:rPr lang="ru-RU" sz="1600" dirty="0"/>
              <a:t>, элементами, окружением. Для простых систем (будем понимать такие системы как системы не свободные в выборе поведения) траекторию можно изменить, лишь изменив элементы, </a:t>
            </a:r>
            <a:r>
              <a:rPr lang="ru-RU" sz="1600" i="1" dirty="0"/>
              <a:t>структуру</a:t>
            </a:r>
            <a:r>
              <a:rPr lang="ru-RU" sz="1600" dirty="0"/>
              <a:t>, окружение. Для непростых (сложных - ниже о них подробнее идет речь) систем изменение траектории может произойти и по другим причинам.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Под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регулированием</a:t>
            </a:r>
            <a:r>
              <a:rPr lang="ru-RU" sz="1600" dirty="0"/>
              <a:t> (системы, поведения системы, траектории системы) понимается </a:t>
            </a:r>
            <a:r>
              <a:rPr lang="ru-RU" sz="1600" i="1" dirty="0"/>
              <a:t>коррекция</a:t>
            </a:r>
            <a:r>
              <a:rPr lang="ru-RU" sz="1600" dirty="0"/>
              <a:t> управляющих параметров по наблюдениям за траекторией поведения системы с целью возвращения системы в нужное состояние, на нужную траекторию поведения.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Под </a:t>
            </a:r>
            <a:r>
              <a:rPr lang="ru-RU" sz="1600" dirty="0"/>
              <a:t>траекторией системы понимается последовательность принимаемых при </a:t>
            </a:r>
            <a:r>
              <a:rPr lang="ru-RU" sz="1600" i="1" dirty="0"/>
              <a:t>функционировании</a:t>
            </a:r>
            <a:r>
              <a:rPr lang="ru-RU" sz="1600" dirty="0"/>
              <a:t> системы состояний, которые рассматриваются как некоторые точки во </a:t>
            </a:r>
            <a:r>
              <a:rPr lang="ru-RU" sz="1600" i="1" dirty="0"/>
              <a:t>множестве состояний</a:t>
            </a:r>
            <a:r>
              <a:rPr lang="ru-RU" sz="1600" dirty="0"/>
              <a:t> системы.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Для </a:t>
            </a:r>
            <a:r>
              <a:rPr lang="ru-RU" sz="1600" dirty="0"/>
              <a:t>физических, биологических и других систем - это фазовое </a:t>
            </a:r>
            <a:r>
              <a:rPr lang="ru-RU" sz="1600" i="1" dirty="0"/>
              <a:t>пространство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36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Для формализации фактов в </a:t>
            </a:r>
            <a:r>
              <a:rPr lang="ru-RU" sz="1600" i="1" dirty="0"/>
              <a:t>системном анализе</a:t>
            </a:r>
            <a:r>
              <a:rPr lang="ru-RU" sz="1600" dirty="0"/>
              <a:t> (как и в математике, информатике и других науках) используется понятия " </a:t>
            </a:r>
            <a:r>
              <a:rPr lang="ru-RU" sz="1600" i="1" dirty="0"/>
              <a:t>отношение</a:t>
            </a:r>
            <a:r>
              <a:rPr lang="ru-RU" sz="1600" dirty="0"/>
              <a:t> " и "алгебраическая </a:t>
            </a:r>
            <a:r>
              <a:rPr lang="ru-RU" sz="1600" i="1" dirty="0"/>
              <a:t>структура</a:t>
            </a:r>
            <a:r>
              <a:rPr lang="ru-RU" sz="1600" dirty="0"/>
              <a:t> ".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5" y="1268760"/>
            <a:ext cx="868988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5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4844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24210"/>
            <a:ext cx="9006724" cy="112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5248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188640"/>
            <a:ext cx="8896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60773"/>
            <a:ext cx="910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1915318"/>
            <a:ext cx="8774552" cy="8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" y="2924944"/>
            <a:ext cx="865896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Различают </a:t>
            </a:r>
            <a:r>
              <a:rPr lang="ru-RU" sz="1600" dirty="0"/>
              <a:t>три ветви науки, изучающей системы:</a:t>
            </a:r>
          </a:p>
          <a:p>
            <a:pPr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системологию</a:t>
            </a:r>
            <a:r>
              <a:rPr lang="ru-RU" sz="1600" dirty="0" smtClean="0"/>
              <a:t> </a:t>
            </a:r>
            <a:r>
              <a:rPr lang="ru-RU" sz="1600" dirty="0"/>
              <a:t>(теорию систем</a:t>
            </a:r>
            <a:r>
              <a:rPr lang="ru-RU" sz="1600" dirty="0" smtClean="0"/>
              <a:t>), </a:t>
            </a:r>
            <a:r>
              <a:rPr lang="ru-RU" sz="1600" dirty="0"/>
              <a:t>которая изучает теоретические аспекты и </a:t>
            </a:r>
            <a:r>
              <a:rPr lang="ru-RU" sz="1600" dirty="0" smtClean="0"/>
              <a:t>использует</a:t>
            </a:r>
            <a:r>
              <a:rPr lang="ru-RU" sz="1600" dirty="0"/>
              <a:t> </a:t>
            </a:r>
            <a:r>
              <a:rPr lang="ru-RU" sz="1600" i="1" u="sng" dirty="0"/>
              <a:t>теоретические методы</a:t>
            </a:r>
            <a:r>
              <a:rPr lang="ru-RU" sz="1600" dirty="0"/>
              <a:t> (теория </a:t>
            </a:r>
            <a:r>
              <a:rPr lang="ru-RU" sz="1600" i="1" dirty="0"/>
              <a:t>информации</a:t>
            </a:r>
            <a:r>
              <a:rPr lang="ru-RU" sz="1600" dirty="0"/>
              <a:t>, теория вероятностей, </a:t>
            </a:r>
            <a:r>
              <a:rPr lang="ru-RU" sz="1600" i="1" dirty="0"/>
              <a:t>теория игр</a:t>
            </a:r>
            <a:r>
              <a:rPr lang="ru-RU" sz="1600" dirty="0"/>
              <a:t> и др.);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системный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анализ</a:t>
            </a:r>
            <a:r>
              <a:rPr lang="ru-RU" sz="1600" dirty="0"/>
              <a:t> (методологию, теорию и практику исследования систем), который исследует методологические, а часто и практические аспекты и использует </a:t>
            </a:r>
            <a:r>
              <a:rPr lang="ru-RU" sz="1600" u="sng" dirty="0"/>
              <a:t>практические методы</a:t>
            </a:r>
            <a:r>
              <a:rPr lang="ru-RU" sz="1600" dirty="0"/>
              <a:t> (математическая статистика, исследование операций, программирование и др.);</a:t>
            </a: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системотехнику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</a:rPr>
              <a:t>системотехнологику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/>
              <a:t>(практику и технологию проектирования и исследования систем</a:t>
            </a:r>
            <a:r>
              <a:rPr lang="ru-RU" sz="1600" dirty="0" smtClean="0"/>
              <a:t>).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Любую </a:t>
            </a:r>
            <a:r>
              <a:rPr lang="ru-RU" sz="1600" i="1" dirty="0"/>
              <a:t>предметную область</a:t>
            </a:r>
            <a:r>
              <a:rPr lang="ru-RU" sz="1600" dirty="0"/>
              <a:t> также можно определить как системную.</a:t>
            </a:r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</a:rPr>
              <a:t>Пример</a:t>
            </a:r>
            <a:r>
              <a:rPr lang="ru-RU" sz="1600" dirty="0">
                <a:solidFill>
                  <a:srgbClr val="00B050"/>
                </a:solidFill>
              </a:rPr>
              <a:t>. </a:t>
            </a:r>
            <a:r>
              <a:rPr lang="ru-RU" sz="1600" b="1" i="1" dirty="0"/>
              <a:t>Информатика</a:t>
            </a:r>
            <a:r>
              <a:rPr lang="ru-RU" sz="1600" dirty="0"/>
              <a:t> - наука, изучающая информационно-логические и </a:t>
            </a:r>
            <a:r>
              <a:rPr lang="ru-RU" sz="1600" i="1" dirty="0"/>
              <a:t>алгоритмические аспекты</a:t>
            </a:r>
            <a:r>
              <a:rPr lang="ru-RU" sz="1600" dirty="0"/>
              <a:t> системных процессов, системные аспекты информационных процессов. Это </a:t>
            </a:r>
            <a:r>
              <a:rPr lang="ru-RU" sz="1600" i="1" dirty="0"/>
              <a:t>определение</a:t>
            </a:r>
            <a:r>
              <a:rPr lang="ru-RU" sz="1600" dirty="0"/>
              <a:t> можно считать системным определением </a:t>
            </a:r>
            <a:r>
              <a:rPr lang="ru-RU" sz="1600" i="1" dirty="0"/>
              <a:t>информатики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Системный </a:t>
            </a:r>
            <a:r>
              <a:rPr lang="ru-RU" sz="1600" i="1" dirty="0"/>
              <a:t>анализ</a:t>
            </a:r>
            <a:r>
              <a:rPr lang="ru-RU" sz="1600" dirty="0"/>
              <a:t> тесно связан с </a:t>
            </a:r>
            <a:r>
              <a:rPr lang="ru-RU" sz="1600" i="1" dirty="0"/>
              <a:t>синергетикой</a:t>
            </a:r>
            <a:r>
              <a:rPr lang="ru-RU" sz="1600" dirty="0"/>
              <a:t>. 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Синергетика</a:t>
            </a:r>
            <a:r>
              <a:rPr lang="ru-RU" sz="1600" dirty="0"/>
              <a:t> - междисциплинарная наука, исследующая общие идеи, методы и закономерности </a:t>
            </a:r>
            <a:r>
              <a:rPr lang="ru-RU" sz="1600" i="1" dirty="0"/>
              <a:t>организации</a:t>
            </a:r>
            <a:r>
              <a:rPr lang="ru-RU" sz="1600" dirty="0"/>
              <a:t> (изменения структуры, ее пространственно-временного усложнения) различных объектов и процессов, инварианты (неизменные сущности) этих процессов.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"</a:t>
            </a:r>
            <a:r>
              <a:rPr lang="ru-RU" sz="1600" dirty="0"/>
              <a:t>Синергический" в переводе означает "совместный, согласованно действующий".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Это </a:t>
            </a:r>
            <a:r>
              <a:rPr lang="ru-RU" sz="1600" dirty="0"/>
              <a:t>теория возникновения новых качественных свойств, структур на макроскопическом уровне.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97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6" y="257225"/>
            <a:ext cx="86571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" y="692696"/>
            <a:ext cx="876521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1305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8" y="332656"/>
            <a:ext cx="85945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8" y="332656"/>
            <a:ext cx="859454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98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7" y="404664"/>
            <a:ext cx="855126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5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4615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229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Вопросы к части 3</a:t>
            </a:r>
          </a:p>
          <a:p>
            <a:pPr marL="0" indent="0">
              <a:buNone/>
            </a:pPr>
            <a:r>
              <a:rPr lang="ru-RU" sz="1600" dirty="0" smtClean="0"/>
              <a:t>1. Каковы </a:t>
            </a:r>
            <a:r>
              <a:rPr lang="ru-RU" sz="1600" dirty="0"/>
              <a:t>основные сходства и отличия функционирования и </a:t>
            </a:r>
            <a:r>
              <a:rPr lang="ru-RU" sz="1600" i="1" dirty="0"/>
              <a:t>развития</a:t>
            </a:r>
            <a:r>
              <a:rPr lang="ru-RU" sz="1600" dirty="0"/>
              <a:t>, </a:t>
            </a:r>
            <a:r>
              <a:rPr lang="ru-RU" sz="1600" i="1" dirty="0"/>
              <a:t>развития</a:t>
            </a:r>
            <a:r>
              <a:rPr lang="ru-RU" sz="1600" dirty="0"/>
              <a:t> и саморазвития системы?</a:t>
            </a:r>
          </a:p>
          <a:p>
            <a:pPr marL="0" indent="0">
              <a:buNone/>
            </a:pPr>
            <a:r>
              <a:rPr lang="ru-RU" sz="1600" dirty="0" smtClean="0"/>
              <a:t>2. В </a:t>
            </a:r>
            <a:r>
              <a:rPr lang="ru-RU" sz="1600" dirty="0"/>
              <a:t>чем состоит </a:t>
            </a:r>
            <a:r>
              <a:rPr lang="ru-RU" sz="1600" i="1" dirty="0"/>
              <a:t>гибкость</a:t>
            </a:r>
            <a:r>
              <a:rPr lang="ru-RU" sz="1600" dirty="0"/>
              <a:t>, открытость, закрытость </a:t>
            </a:r>
            <a:r>
              <a:rPr lang="ru-RU" sz="1600" i="1" dirty="0"/>
              <a:t>системы</a:t>
            </a:r>
            <a:r>
              <a:rPr lang="ru-RU" sz="1600" dirty="0"/>
              <a:t>?</a:t>
            </a:r>
          </a:p>
          <a:p>
            <a:pPr marL="0" indent="0">
              <a:buNone/>
            </a:pPr>
            <a:r>
              <a:rPr lang="ru-RU" sz="1600" dirty="0" smtClean="0"/>
              <a:t>3. Какие </a:t>
            </a:r>
            <a:r>
              <a:rPr lang="ru-RU" sz="1600" dirty="0"/>
              <a:t>системы называются эквивалентными? Что такое </a:t>
            </a:r>
            <a:r>
              <a:rPr lang="ru-RU" sz="1600" i="1" dirty="0"/>
              <a:t>инвариант</a:t>
            </a:r>
            <a:r>
              <a:rPr lang="ru-RU" sz="1600" dirty="0"/>
              <a:t> систем? Что такое </a:t>
            </a:r>
            <a:r>
              <a:rPr lang="ru-RU" sz="1600" i="1" dirty="0"/>
              <a:t>изоморфизм</a:t>
            </a:r>
            <a:r>
              <a:rPr lang="ru-RU" sz="1600" dirty="0"/>
              <a:t> систем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1600" dirty="0" smtClean="0"/>
              <a:t>1. Составить </a:t>
            </a:r>
            <a:r>
              <a:rPr lang="ru-RU" sz="1600" dirty="0"/>
              <a:t>спецификации систем (описать системы), находящихся в режиме </a:t>
            </a:r>
            <a:r>
              <a:rPr lang="ru-RU" sz="1600" i="1" dirty="0"/>
              <a:t>развития</a:t>
            </a:r>
            <a:r>
              <a:rPr lang="ru-RU" sz="1600" dirty="0"/>
              <a:t> и в режиме функционирования. Указать все атрибуты системы.</a:t>
            </a:r>
          </a:p>
          <a:p>
            <a:pPr marL="0" indent="0">
              <a:buNone/>
            </a:pPr>
            <a:r>
              <a:rPr lang="ru-RU" sz="1600" dirty="0" smtClean="0"/>
              <a:t>2. Привести </a:t>
            </a:r>
            <a:r>
              <a:rPr lang="ru-RU" sz="1600" dirty="0"/>
              <a:t>примеры систем, находящихся в </a:t>
            </a:r>
            <a:r>
              <a:rPr lang="ru-RU" sz="1600" i="1" dirty="0"/>
              <a:t>отношении</a:t>
            </a:r>
            <a:r>
              <a:rPr lang="ru-RU" sz="1600" dirty="0"/>
              <a:t>: а) рефлексивном, симметричном, транзитивном; б) несимметричном, рефлексивном, транзитивном; в) </a:t>
            </a:r>
            <a:r>
              <a:rPr lang="ru-RU" sz="1600" dirty="0" err="1"/>
              <a:t>нетранзитивном</a:t>
            </a:r>
            <a:r>
              <a:rPr lang="ru-RU" sz="1600" dirty="0"/>
              <a:t>, рефлексивном, симметричном; г) нерефлексивном, симметричном, транзитивном; д) эквивалентности.</a:t>
            </a:r>
          </a:p>
          <a:p>
            <a:pPr marL="0" indent="0">
              <a:buNone/>
            </a:pPr>
            <a:r>
              <a:rPr lang="ru-RU" sz="1600" dirty="0" smtClean="0"/>
              <a:t>3. Найти </a:t>
            </a:r>
            <a:r>
              <a:rPr lang="ru-RU" sz="1600" dirty="0"/>
              <a:t>и описать две системы, у которых есть </a:t>
            </a:r>
            <a:r>
              <a:rPr lang="ru-RU" sz="1600" i="1" dirty="0"/>
              <a:t>инвариант</a:t>
            </a:r>
            <a:r>
              <a:rPr lang="ru-RU" sz="1600" dirty="0"/>
              <a:t>. Изоморфны ли эти системы?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27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Системный анализ</a:t>
            </a:r>
            <a:r>
              <a:rPr lang="ru-RU" sz="1600" dirty="0"/>
              <a:t> предоставляет к использованию в различных науках, системах следующие системные </a:t>
            </a:r>
            <a:r>
              <a:rPr lang="ru-RU" sz="1600" b="1" dirty="0">
                <a:solidFill>
                  <a:srgbClr val="00B050"/>
                </a:solidFill>
              </a:rPr>
              <a:t>методы и процедуры</a:t>
            </a:r>
            <a:r>
              <a:rPr lang="ru-RU" sz="1600" dirty="0"/>
              <a:t>:</a:t>
            </a:r>
          </a:p>
          <a:p>
            <a:r>
              <a:rPr lang="ru-RU" sz="1600" dirty="0"/>
              <a:t>абстрагирование и конкретизация;</a:t>
            </a:r>
          </a:p>
          <a:p>
            <a:r>
              <a:rPr lang="ru-RU" sz="1600" dirty="0"/>
              <a:t>анализ и синтез, индукция и </a:t>
            </a:r>
            <a:r>
              <a:rPr lang="ru-RU" sz="1600" i="1" dirty="0"/>
              <a:t>дедукция</a:t>
            </a:r>
            <a:r>
              <a:rPr lang="ru-RU" sz="1600" dirty="0"/>
              <a:t>;</a:t>
            </a:r>
          </a:p>
          <a:p>
            <a:r>
              <a:rPr lang="ru-RU" sz="1600" dirty="0"/>
              <a:t>формализация и конкретизация;</a:t>
            </a:r>
          </a:p>
          <a:p>
            <a:r>
              <a:rPr lang="ru-RU" sz="1600" dirty="0"/>
              <a:t>композиция и декомпозиция;</a:t>
            </a:r>
          </a:p>
          <a:p>
            <a:r>
              <a:rPr lang="ru-RU" sz="1600" i="1" dirty="0"/>
              <a:t>линеаризация</a:t>
            </a:r>
            <a:r>
              <a:rPr lang="ru-RU" sz="1600" dirty="0"/>
              <a:t> и выделение нелинейных составляющих;</a:t>
            </a:r>
          </a:p>
          <a:p>
            <a:r>
              <a:rPr lang="ru-RU" sz="1600" dirty="0"/>
              <a:t>структурирование и реструктурирование;</a:t>
            </a:r>
          </a:p>
          <a:p>
            <a:r>
              <a:rPr lang="ru-RU" sz="1600" i="1" dirty="0"/>
              <a:t>макетирование</a:t>
            </a:r>
            <a:r>
              <a:rPr lang="ru-RU" sz="1600" dirty="0"/>
              <a:t>;</a:t>
            </a:r>
          </a:p>
          <a:p>
            <a:r>
              <a:rPr lang="ru-RU" sz="1600" dirty="0"/>
              <a:t>реинжиниринг;</a:t>
            </a:r>
          </a:p>
          <a:p>
            <a:r>
              <a:rPr lang="ru-RU" sz="1600" i="1" dirty="0"/>
              <a:t>алгоритмизация</a:t>
            </a:r>
            <a:r>
              <a:rPr lang="ru-RU" sz="1600" dirty="0"/>
              <a:t>;</a:t>
            </a:r>
          </a:p>
          <a:p>
            <a:r>
              <a:rPr lang="ru-RU" sz="1600" dirty="0"/>
              <a:t>моделирование и эксперимент;</a:t>
            </a:r>
          </a:p>
          <a:p>
            <a:r>
              <a:rPr lang="ru-RU" sz="1600" dirty="0"/>
              <a:t>программное управление и регулирование;</a:t>
            </a:r>
          </a:p>
          <a:p>
            <a:r>
              <a:rPr lang="ru-RU" sz="1600" dirty="0"/>
              <a:t>распознавание и идентификация;</a:t>
            </a:r>
          </a:p>
          <a:p>
            <a:r>
              <a:rPr lang="ru-RU" sz="1600" dirty="0"/>
              <a:t>кластеризация и классификация;</a:t>
            </a:r>
          </a:p>
          <a:p>
            <a:r>
              <a:rPr lang="ru-RU" sz="1600" dirty="0"/>
              <a:t>экспертное оценивание и тестирование;</a:t>
            </a:r>
          </a:p>
          <a:p>
            <a:r>
              <a:rPr lang="ru-RU" sz="1600" dirty="0"/>
              <a:t>верификация</a:t>
            </a:r>
          </a:p>
          <a:p>
            <a:pPr marL="0" indent="0">
              <a:buNone/>
            </a:pPr>
            <a:r>
              <a:rPr lang="ru-RU" sz="1600" dirty="0"/>
              <a:t>и другие методы и процедуры.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69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/>
              <a:t>Имеются следующие основные </a:t>
            </a:r>
            <a:r>
              <a:rPr lang="ru-RU" sz="1600" b="1" dirty="0">
                <a:solidFill>
                  <a:srgbClr val="00B050"/>
                </a:solidFill>
              </a:rPr>
              <a:t>типы ресурсов в природе и в обществе</a:t>
            </a:r>
            <a:r>
              <a:rPr lang="ru-RU" sz="1600" dirty="0"/>
              <a:t>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Вещество</a:t>
            </a:r>
            <a:r>
              <a:rPr lang="ru-RU" sz="1600" dirty="0"/>
              <a:t> - наиболее хорошо изученный ресурс, который в основном представлен таблицей Д.И. Менделеева достаточно полно и пополняется не так часто. </a:t>
            </a:r>
            <a:r>
              <a:rPr lang="ru-RU" sz="1600" i="1" dirty="0"/>
              <a:t>Вещество</a:t>
            </a:r>
            <a:r>
              <a:rPr lang="ru-RU" sz="1600" dirty="0"/>
              <a:t> выступает как отражение постоянства материи в природе, как мера однородности материи.</a:t>
            </a:r>
          </a:p>
          <a:p>
            <a:r>
              <a:rPr lang="ru-RU" sz="1600" i="1" dirty="0"/>
              <a:t>Энергия</a:t>
            </a:r>
            <a:r>
              <a:rPr lang="ru-RU" sz="1600" dirty="0"/>
              <a:t> - не полностью изученный тип ресурсов, например, мы не владеем управляемой термоядерной реакцией.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Энергия</a:t>
            </a:r>
            <a:r>
              <a:rPr lang="ru-RU" sz="1600" dirty="0"/>
              <a:t> выступает как отражение изменчивости материи, переходов из одного вида в другой, как мера необратимости материи.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Информация</a:t>
            </a:r>
            <a:r>
              <a:rPr lang="ru-RU" sz="1600" dirty="0"/>
              <a:t> - мало изученный тип ресурсов. </a:t>
            </a:r>
            <a:r>
              <a:rPr lang="ru-RU" sz="1600" i="1" dirty="0"/>
              <a:t>Информация</a:t>
            </a:r>
            <a:r>
              <a:rPr lang="ru-RU" sz="1600" dirty="0"/>
              <a:t> выступает как отражение порядка, структурированности материи, как мера порядка, </a:t>
            </a:r>
            <a:r>
              <a:rPr lang="ru-RU" sz="1600" i="1" dirty="0"/>
              <a:t>самоорганизации</a:t>
            </a:r>
            <a:r>
              <a:rPr lang="ru-RU" sz="1600" dirty="0"/>
              <a:t> материи (и социума). Сейчас этим понятием мы обозначаем некоторые сообщения; ниже этому понятию мы посвятим более детальное обсуждение.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Человек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dirty="0"/>
              <a:t>- выступает как носитель интеллекта высшего уровня и является в экономическом, социальном, гуманитарном смысле важнейшим и уникальным ресурсом общества, рассматривается как мера разума, интеллекта и целенаправленного действия, мера социального начала, высшей формы отражения материи (сознания).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Организация</a:t>
            </a:r>
            <a:r>
              <a:rPr lang="ru-RU" sz="1600" dirty="0"/>
              <a:t> (или организованность) выступает как форма ресурсов в социуме, группе, которая определяет его структуру, включая институты человеческого общества, его надстройки, применяется как мера упорядоченности ресурсов. </a:t>
            </a:r>
            <a:r>
              <a:rPr lang="ru-RU" sz="1600" i="1" dirty="0"/>
              <a:t>Организация</a:t>
            </a:r>
            <a:r>
              <a:rPr lang="ru-RU" sz="1600" dirty="0"/>
              <a:t> системы связана с наличием некоторых причинно-следственных связей в этой системе. </a:t>
            </a:r>
            <a:r>
              <a:rPr lang="ru-RU" sz="1600" i="1" dirty="0"/>
              <a:t>Организация</a:t>
            </a:r>
            <a:r>
              <a:rPr lang="ru-RU" sz="1600" dirty="0"/>
              <a:t> системы может иметь различные формы, например, биологическую, информационную, экологическую, экономическую, социальную, временную, пространственную, и она определяется причинно-следственными связями в материи и социуме.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Пространство</a:t>
            </a:r>
            <a:r>
              <a:rPr lang="ru-RU" sz="1600" dirty="0"/>
              <a:t> - мера протяженности материи (события), распределения ее (его) в окружающей среде.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Время</a:t>
            </a:r>
            <a:r>
              <a:rPr lang="ru-RU" sz="1600" dirty="0"/>
              <a:t> - мера обратимости (необратимости) материи, событий. </a:t>
            </a:r>
            <a:r>
              <a:rPr lang="ru-RU" sz="1600" i="1" dirty="0"/>
              <a:t>Время</a:t>
            </a:r>
            <a:r>
              <a:rPr lang="ru-RU" sz="1600" dirty="0"/>
              <a:t> неразрывно связано с изменениями действительности.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1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>
                <a:solidFill>
                  <a:srgbClr val="00B050"/>
                </a:solidFill>
              </a:rPr>
              <a:t>Системный анализ</a:t>
            </a:r>
            <a:r>
              <a:rPr lang="ru-RU" sz="1600" b="1" dirty="0">
                <a:solidFill>
                  <a:srgbClr val="00B050"/>
                </a:solidFill>
              </a:rPr>
              <a:t> базируется на ряде общих принципов</a:t>
            </a:r>
            <a:r>
              <a:rPr lang="ru-RU" sz="1600" dirty="0"/>
              <a:t>, среди которых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принцип дедуктивной последовательности</a:t>
            </a:r>
            <a:r>
              <a:rPr lang="ru-RU" sz="1600" dirty="0"/>
              <a:t> - последовательного рассмотрения системы по этапам: от окружения и связей с целым до связей частей целого (см. этапы </a:t>
            </a:r>
            <a:r>
              <a:rPr lang="ru-RU" sz="1600" i="1" dirty="0"/>
              <a:t>системного анализа</a:t>
            </a:r>
            <a:r>
              <a:rPr lang="ru-RU" sz="1600" dirty="0"/>
              <a:t> подробнее ниже);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принцип интегрированного рассмотрения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dirty="0"/>
              <a:t>- каждая система должна быть </a:t>
            </a:r>
            <a:r>
              <a:rPr lang="ru-RU" sz="1600" dirty="0" err="1"/>
              <a:t>неразъемна</a:t>
            </a:r>
            <a:r>
              <a:rPr lang="ru-RU" sz="1600" dirty="0"/>
              <a:t> как целое даже при рассмотрении лишь отдельных подсистем системы;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принцип согласования ресурсов и целей</a:t>
            </a:r>
            <a:r>
              <a:rPr lang="ru-RU" sz="1600" dirty="0"/>
              <a:t> рассмотрения, актуализации системы;</a:t>
            </a:r>
          </a:p>
          <a:p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принцип бесконфликтности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dirty="0"/>
              <a:t>- отсутствия конфликтов между частями целого, приводящих к конфликту целей целого и части.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520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Вопросы к части 1</a:t>
            </a:r>
            <a:r>
              <a:rPr lang="ru-RU" sz="1600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600" dirty="0" smtClean="0"/>
              <a:t>1. Что </a:t>
            </a:r>
            <a:r>
              <a:rPr lang="ru-RU" sz="1600" dirty="0"/>
              <a:t>такое </a:t>
            </a:r>
            <a:r>
              <a:rPr lang="ru-RU" sz="1600" i="1" dirty="0"/>
              <a:t>системный анализ</a:t>
            </a:r>
            <a:r>
              <a:rPr lang="ru-RU" sz="1600" dirty="0"/>
              <a:t>? Что входит в </a:t>
            </a:r>
            <a:r>
              <a:rPr lang="ru-RU" sz="1600" i="1" dirty="0"/>
              <a:t>предметную область</a:t>
            </a:r>
            <a:r>
              <a:rPr lang="ru-RU" sz="1600" dirty="0"/>
              <a:t> </a:t>
            </a:r>
            <a:r>
              <a:rPr lang="ru-RU" sz="1600" i="1" dirty="0"/>
              <a:t>системного анализа</a:t>
            </a:r>
            <a:r>
              <a:rPr lang="ru-RU" sz="1600" dirty="0"/>
              <a:t>?</a:t>
            </a:r>
          </a:p>
          <a:p>
            <a:pPr marL="0" indent="0">
              <a:buNone/>
            </a:pPr>
            <a:r>
              <a:rPr lang="ru-RU" sz="1600" dirty="0" smtClean="0"/>
              <a:t>2. Каковы </a:t>
            </a:r>
            <a:r>
              <a:rPr lang="ru-RU" sz="1600" dirty="0"/>
              <a:t>основные системные методы и процедуры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70C0"/>
                </a:solidFill>
              </a:rPr>
              <a:t>Задача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Рассмотрим </a:t>
            </a:r>
            <a:r>
              <a:rPr lang="ru-RU" sz="1600" dirty="0"/>
              <a:t>систему действительных чисел, каждое из которых представляет собой очередное (до следующей цифры после запятой) приближение числа "пи": 3; 3,1; 3,14; : 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Укажите </a:t>
            </a:r>
            <a:r>
              <a:rPr lang="ru-RU" sz="1600" dirty="0"/>
              <a:t>материальный, энергетический, информационный, человеческий, организационный, пространственный и временной аспекты рассмотрения этой системы. Укажите противоречия между познанием этой системы и ее ресурсами.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Пример:</a:t>
            </a:r>
          </a:p>
          <a:p>
            <a:pPr marL="0" indent="0">
              <a:buNone/>
            </a:pPr>
            <a:r>
              <a:rPr lang="ru-RU" sz="1600" dirty="0"/>
              <a:t>Рассмотрим простую задачу - пойти утром на занятия в вуз. Эта часто решаемая студентом задача имеет все аспекты:</a:t>
            </a:r>
          </a:p>
          <a:p>
            <a:r>
              <a:rPr lang="ru-RU" sz="1600" dirty="0"/>
              <a:t>материальный, физический аспект - студенту необходимо переместить некоторую массу, например, учебников и тетрадей на нужное расстояние;</a:t>
            </a:r>
          </a:p>
          <a:p>
            <a:r>
              <a:rPr lang="ru-RU" sz="1600" dirty="0"/>
              <a:t>энергетический аспект - студенту необходимо иметь и затратить конкретное количество </a:t>
            </a:r>
            <a:r>
              <a:rPr lang="ru-RU" sz="1600" i="1" dirty="0"/>
              <a:t>энергии</a:t>
            </a:r>
            <a:r>
              <a:rPr lang="ru-RU" sz="1600" dirty="0"/>
              <a:t> на перемещение;</a:t>
            </a:r>
          </a:p>
          <a:p>
            <a:r>
              <a:rPr lang="ru-RU" sz="1600" dirty="0"/>
              <a:t>информационный аспект - необходима </a:t>
            </a:r>
            <a:r>
              <a:rPr lang="ru-RU" sz="1600" i="1" dirty="0"/>
              <a:t>информация</a:t>
            </a:r>
            <a:r>
              <a:rPr lang="ru-RU" sz="1600" dirty="0"/>
              <a:t> о маршруте движения и месторасположении вуза и ее нужно обрабатывать по пути своего движения;</a:t>
            </a:r>
          </a:p>
          <a:p>
            <a:r>
              <a:rPr lang="ru-RU" sz="1600" dirty="0"/>
              <a:t>человеческий аспект - перемещение, в частности, передвижение на автобусе невозможно без </a:t>
            </a:r>
            <a:r>
              <a:rPr lang="ru-RU" sz="1600" i="1" dirty="0"/>
              <a:t>человека</a:t>
            </a:r>
            <a:r>
              <a:rPr lang="ru-RU" sz="1600" dirty="0"/>
              <a:t>, например, без водителя автобуса;</a:t>
            </a:r>
          </a:p>
          <a:p>
            <a:r>
              <a:rPr lang="ru-RU" sz="1600" dirty="0"/>
              <a:t>организационный аспект - необходимы подходящие </a:t>
            </a:r>
            <a:r>
              <a:rPr lang="ru-RU" sz="1600" i="1" dirty="0"/>
              <a:t>транспортные сети</a:t>
            </a:r>
            <a:r>
              <a:rPr lang="ru-RU" sz="1600" dirty="0"/>
              <a:t> и маршруты, остановки и т.д.;</a:t>
            </a:r>
          </a:p>
          <a:p>
            <a:r>
              <a:rPr lang="ru-RU" sz="1600" dirty="0"/>
              <a:t>пространственный аспект - перемещение на определенное расстояние;</a:t>
            </a:r>
          </a:p>
          <a:p>
            <a:r>
              <a:rPr lang="ru-RU" sz="1600" dirty="0"/>
              <a:t>временной аспект - на данное перемещение будет затрачено </a:t>
            </a:r>
            <a:r>
              <a:rPr lang="ru-RU" sz="1600" i="1" dirty="0"/>
              <a:t>время</a:t>
            </a:r>
            <a:r>
              <a:rPr lang="ru-RU" sz="1600" dirty="0"/>
              <a:t> (за которое произойдут соответствующие необратимые изменения в среде, в отношениях, в связях</a:t>
            </a:r>
            <a:r>
              <a:rPr lang="ru-RU" sz="1600" dirty="0" smtClean="0"/>
              <a:t>).</a:t>
            </a:r>
          </a:p>
          <a:p>
            <a:pPr marL="0" indent="0">
              <a:buNone/>
            </a:pPr>
            <a:r>
              <a:rPr lang="ru-RU" sz="1600" dirty="0"/>
              <a:t>Все типы ресурсов тесно связаны и сплетены. Более того, они невозможны друг без друга, актуализация одного из них ведет к актуализации другого.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1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Часть 2.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Базовые </a:t>
            </a:r>
            <a:r>
              <a:rPr lang="ru-RU" sz="1800" b="1" dirty="0">
                <a:solidFill>
                  <a:srgbClr val="00B050"/>
                </a:solidFill>
              </a:rPr>
              <a:t>структуры и этапы анализа </a:t>
            </a:r>
            <a:r>
              <a:rPr lang="ru-RU" sz="1800" b="1" dirty="0" smtClean="0">
                <a:solidFill>
                  <a:srgbClr val="00B050"/>
                </a:solidFill>
              </a:rPr>
              <a:t>систем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Система</a:t>
            </a:r>
            <a:r>
              <a:rPr lang="ru-RU" sz="1600" dirty="0"/>
              <a:t> - </a:t>
            </a:r>
            <a:r>
              <a:rPr lang="ru-RU" sz="1600" i="1" dirty="0"/>
              <a:t>объект</a:t>
            </a:r>
            <a:r>
              <a:rPr lang="ru-RU" sz="1600" dirty="0"/>
              <a:t> или процесс, в котором элементы-участники связаны некоторыми связями и отношениями.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Подсистема</a:t>
            </a:r>
            <a:r>
              <a:rPr lang="ru-RU" sz="1600" dirty="0"/>
              <a:t> - часть системы с некоторыми связями и отношениями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b="1" i="1" dirty="0" smtClean="0"/>
          </a:p>
          <a:p>
            <a:pPr marL="0" indent="0"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Состояние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системы</a:t>
            </a:r>
            <a:r>
              <a:rPr lang="ru-RU" sz="1600" dirty="0"/>
              <a:t> - фиксация совокупности доступных системе ресурсов (материальных, энергетических, информационных, пространственных, временных, людских, организационных), определяющих ее </a:t>
            </a:r>
            <a:r>
              <a:rPr lang="ru-RU" sz="1600" i="1" dirty="0"/>
              <a:t>отношение</a:t>
            </a:r>
            <a:r>
              <a:rPr lang="ru-RU" sz="1600" dirty="0"/>
              <a:t> к ожидаемому результату или его образу. Это "фотография" механизма преобразования входных данных системы в </a:t>
            </a:r>
            <a:r>
              <a:rPr lang="ru-RU" sz="1600" i="1" dirty="0"/>
              <a:t>выходные данные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Задача</a:t>
            </a:r>
            <a:r>
              <a:rPr lang="ru-RU" sz="1600" dirty="0"/>
              <a:t> - некоторое множество исходных посылок (входных данных к </a:t>
            </a:r>
            <a:r>
              <a:rPr lang="ru-RU" sz="1600" i="1" dirty="0"/>
              <a:t>задаче</a:t>
            </a:r>
            <a:r>
              <a:rPr lang="ru-RU" sz="1600" dirty="0"/>
              <a:t> ), описание цели, определенной над множеством этих данных, и, может быть, описание возможных стратегий достижения этой цели или возможных промежуточных состояний исследуемого объекта.</a:t>
            </a:r>
          </a:p>
          <a:p>
            <a:pPr marL="0" indent="0">
              <a:buNone/>
            </a:pPr>
            <a:r>
              <a:rPr lang="ru-RU" sz="1600" dirty="0"/>
              <a:t>Решить </a:t>
            </a:r>
            <a:r>
              <a:rPr lang="ru-RU" sz="1600" i="1" dirty="0"/>
              <a:t>задачу</a:t>
            </a:r>
            <a:r>
              <a:rPr lang="ru-RU" sz="1600" dirty="0"/>
              <a:t> означает определить четко ресурсы и пути достижения указанной цели при исходных посылках. Решение </a:t>
            </a:r>
            <a:r>
              <a:rPr lang="ru-RU" sz="1600" i="1" dirty="0"/>
              <a:t>задачи</a:t>
            </a:r>
            <a:r>
              <a:rPr lang="ru-RU" sz="1600" dirty="0"/>
              <a:t> - описание, </a:t>
            </a:r>
            <a:r>
              <a:rPr lang="ru-RU" sz="1600" i="1" dirty="0"/>
              <a:t>представление</a:t>
            </a:r>
            <a:r>
              <a:rPr lang="ru-RU" sz="1600" dirty="0"/>
              <a:t> состояния системы, при котором достигается указанная </a:t>
            </a:r>
            <a:r>
              <a:rPr lang="ru-RU" sz="1600" i="1" dirty="0"/>
              <a:t>цель</a:t>
            </a:r>
            <a:r>
              <a:rPr lang="ru-RU" sz="1600" dirty="0"/>
              <a:t> ; решением </a:t>
            </a:r>
            <a:r>
              <a:rPr lang="ru-RU" sz="1600" i="1" dirty="0"/>
              <a:t>задачи</a:t>
            </a:r>
            <a:r>
              <a:rPr lang="ru-RU" sz="1600" dirty="0"/>
              <a:t> называют и сам процесс нахождения этого состояния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Проблема</a:t>
            </a:r>
            <a:r>
              <a:rPr lang="ru-RU" sz="1600" dirty="0"/>
              <a:t> - описание, хотя бы содержательное, ситуации, в которой определены: </a:t>
            </a:r>
            <a:r>
              <a:rPr lang="ru-RU" sz="1600" i="1" dirty="0"/>
              <a:t>цель</a:t>
            </a:r>
            <a:r>
              <a:rPr lang="ru-RU" sz="1600" dirty="0"/>
              <a:t>, достигаемые (достижимые, желательные) результаты и, возможно, ресурсы и стратегия достижения цели (решения). Проблема проявляется поведением системы.</a:t>
            </a:r>
          </a:p>
          <a:p>
            <a:pPr marL="0" indent="0">
              <a:buNone/>
            </a:pP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Описание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 (спецификация)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системы</a:t>
            </a:r>
            <a:r>
              <a:rPr lang="ru-RU" sz="1600" dirty="0"/>
              <a:t> - это </a:t>
            </a:r>
            <a:r>
              <a:rPr lang="ru-RU" sz="1600" i="1" dirty="0"/>
              <a:t>идентификация</a:t>
            </a:r>
            <a:r>
              <a:rPr lang="ru-RU" sz="1600" dirty="0"/>
              <a:t> ее определяющих элементов и подсистем, их взаимосвязей, целей, функций и ресурсов, т.е. описание допустимых </a:t>
            </a:r>
            <a:r>
              <a:rPr lang="ru-RU" sz="1600" i="1" dirty="0"/>
              <a:t>состояний системы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862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Если входные посылки, </a:t>
            </a:r>
            <a:r>
              <a:rPr lang="ru-RU" sz="1600" i="1" dirty="0"/>
              <a:t>цель</a:t>
            </a:r>
            <a:r>
              <a:rPr lang="ru-RU" sz="1600" dirty="0"/>
              <a:t>, условие </a:t>
            </a:r>
            <a:r>
              <a:rPr lang="ru-RU" sz="1600" i="1" dirty="0"/>
              <a:t>задачи</a:t>
            </a:r>
            <a:r>
              <a:rPr lang="ru-RU" sz="1600" dirty="0"/>
              <a:t>, решение или, возможно, даже само понятие решения плохо (частично) описываемы, формализуемы, то эти </a:t>
            </a:r>
            <a:r>
              <a:rPr lang="ru-RU" sz="1600" i="1" dirty="0"/>
              <a:t>задачи</a:t>
            </a:r>
            <a:r>
              <a:rPr lang="ru-RU" sz="1600" dirty="0"/>
              <a:t> называются 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плохо формализуемыми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Поэтому </a:t>
            </a:r>
            <a:r>
              <a:rPr lang="ru-RU" sz="1600" dirty="0"/>
              <a:t>при решении таких </a:t>
            </a:r>
            <a:r>
              <a:rPr lang="ru-RU" sz="1600" i="1" dirty="0"/>
              <a:t>задач</a:t>
            </a:r>
            <a:r>
              <a:rPr lang="ru-RU" sz="1600" dirty="0"/>
              <a:t> приходится рассматривать </a:t>
            </a:r>
            <a:r>
              <a:rPr lang="ru-RU" sz="1600" i="1" dirty="0"/>
              <a:t>целый</a:t>
            </a:r>
            <a:r>
              <a:rPr lang="ru-RU" sz="1600" dirty="0"/>
              <a:t> комплекс формализованных </a:t>
            </a:r>
            <a:r>
              <a:rPr lang="ru-RU" sz="1600" i="1" dirty="0"/>
              <a:t>задач</a:t>
            </a:r>
            <a:r>
              <a:rPr lang="ru-RU" sz="1600" dirty="0"/>
              <a:t>, с помощью которых можно исследовать эту </a:t>
            </a:r>
            <a:r>
              <a:rPr lang="ru-RU" sz="1600" i="1" dirty="0"/>
              <a:t>плохо формализованную</a:t>
            </a:r>
            <a:r>
              <a:rPr lang="ru-RU" sz="1600" dirty="0"/>
              <a:t> </a:t>
            </a:r>
            <a:r>
              <a:rPr lang="ru-RU" sz="1600" i="1" dirty="0"/>
              <a:t>задачу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Сложность </a:t>
            </a:r>
            <a:r>
              <a:rPr lang="ru-RU" sz="1600" dirty="0"/>
              <a:t>их исследования заключается в необходимости учета различных, а часто и противоречивых критериев определения, оценки решения </a:t>
            </a:r>
            <a:r>
              <a:rPr lang="ru-RU" sz="1600" i="1" dirty="0"/>
              <a:t>задачи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Пример</a:t>
            </a:r>
            <a:r>
              <a:rPr lang="ru-RU" sz="1600" dirty="0"/>
              <a:t>. </a:t>
            </a:r>
            <a:r>
              <a:rPr lang="ru-RU" sz="1600" i="1" dirty="0"/>
              <a:t>Плохо формализуемыми</a:t>
            </a:r>
            <a:r>
              <a:rPr lang="ru-RU" sz="1600" dirty="0"/>
              <a:t> будут, например, </a:t>
            </a:r>
            <a:r>
              <a:rPr lang="ru-RU" sz="1600" i="1" dirty="0"/>
              <a:t>задачи</a:t>
            </a:r>
            <a:r>
              <a:rPr lang="ru-RU" sz="1600" dirty="0"/>
              <a:t> восстановления "размытых" текстов, изображений, составления учебного расписания в любом большом вузе, составления "формулы измерения интеллекта", описания функционирования мозга, социума, перевода текстов с одного языка на другой с помощью ЭВМ и др.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2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200</Words>
  <Application>Microsoft Office PowerPoint</Application>
  <PresentationFormat>Экран (4:3)</PresentationFormat>
  <Paragraphs>1178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Методы исследования и моделирования информационных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Den</cp:lastModifiedBy>
  <cp:revision>133</cp:revision>
  <dcterms:created xsi:type="dcterms:W3CDTF">2022-10-11T05:17:17Z</dcterms:created>
  <dcterms:modified xsi:type="dcterms:W3CDTF">2022-10-11T10:21:33Z</dcterms:modified>
</cp:coreProperties>
</file>