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3" r:id="rId7"/>
    <p:sldId id="264" r:id="rId8"/>
    <p:sldId id="262" r:id="rId9"/>
    <p:sldId id="265" r:id="rId10"/>
    <p:sldId id="267" r:id="rId11"/>
    <p:sldId id="266" r:id="rId12"/>
    <p:sldId id="271" r:id="rId13"/>
    <p:sldId id="270" r:id="rId14"/>
    <p:sldId id="269" r:id="rId15"/>
    <p:sldId id="272" r:id="rId16"/>
    <p:sldId id="273" r:id="rId17"/>
    <p:sldId id="258" r:id="rId18"/>
    <p:sldId id="276" r:id="rId19"/>
    <p:sldId id="275" r:id="rId20"/>
    <p:sldId id="277" r:id="rId21"/>
    <p:sldId id="274" r:id="rId22"/>
    <p:sldId id="280" r:id="rId23"/>
    <p:sldId id="282" r:id="rId24"/>
    <p:sldId id="281" r:id="rId25"/>
    <p:sldId id="283" r:id="rId26"/>
    <p:sldId id="279" r:id="rId27"/>
    <p:sldId id="288" r:id="rId28"/>
    <p:sldId id="287" r:id="rId29"/>
    <p:sldId id="286" r:id="rId30"/>
    <p:sldId id="285" r:id="rId31"/>
    <p:sldId id="289" r:id="rId32"/>
    <p:sldId id="278" r:id="rId33"/>
    <p:sldId id="290" r:id="rId34"/>
    <p:sldId id="291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8DB1A-7168-47BA-BC23-CE3402C1B086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B223F-63A8-4EFC-BA94-9EE6A382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ython.org/dev/peps/pep-0020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um.com/@geisonfgfg/functional-swift-41f1bed646d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oelonsoftware.com/2006/08/01/can-your-programming-language-do-this/" TargetMode="External"/><Relationship Id="rId2" Type="http://schemas.openxmlformats.org/officeDocument/2006/relationships/hyperlink" Target="https://www.cs.kent.ac.uk/people/staff/dat/tfp12/tfp12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habr.com/ru/post/133277/" TargetMode="External"/><Relationship Id="rId2" Type="http://schemas.openxmlformats.org/officeDocument/2006/relationships/hyperlink" Target="https://habr.com/ru/post/310172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iobe.com/tiobe-index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habrahabr.ru/post/142351/" TargetMode="External"/><Relationship Id="rId7" Type="http://schemas.openxmlformats.org/officeDocument/2006/relationships/hyperlink" Target="http://slides.com/gsklee/functional-programming-in-5-minutes" TargetMode="External"/><Relationship Id="rId2" Type="http://schemas.openxmlformats.org/officeDocument/2006/relationships/hyperlink" Target="http://www.defmacro.org/ramblings/fp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dx.org/course/introduction-functional-programming-delftx-fp101x-0" TargetMode="External"/><Relationship Id="rId5" Type="http://schemas.openxmlformats.org/officeDocument/2006/relationships/hyperlink" Target="http://www.nsu.ru/xmlui/bitstream/nsu/8874/1/Harrison.pdf" TargetMode="External"/><Relationship Id="rId4" Type="http://schemas.openxmlformats.org/officeDocument/2006/relationships/hyperlink" Target="http://camlunity.ru/swap/Functional%20Programming/FP%20Foundation/Harrison%20-%20Introduction%20to%20Functional%20Programming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jenkster.com/2015/12/what-is-functional-programming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44036657/side-effects-in-pytho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371600" y="4857760"/>
            <a:ext cx="7058052" cy="781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Магистранты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Кафедра ИС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ТвГТУ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        - </a:t>
            </a:r>
            <a:r>
              <a:rPr lang="ru-RU" sz="1600" b="1" dirty="0" err="1" smtClean="0">
                <a:solidFill>
                  <a:srgbClr val="008000"/>
                </a:solidFill>
              </a:rPr>
              <a:t>Лямбда-функции</a:t>
            </a:r>
            <a:endParaRPr lang="ru-RU" sz="1600" b="1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Когда говорят об истории функционального программирования, часто начинают с рассказа об изобретении </a:t>
            </a:r>
            <a:r>
              <a:rPr lang="ru-RU" sz="1600" dirty="0" err="1" smtClean="0"/>
              <a:t>лямбда-функций</a:t>
            </a:r>
            <a:r>
              <a:rPr lang="ru-RU" sz="1600" dirty="0" smtClean="0"/>
              <a:t>. Но, хотя </a:t>
            </a:r>
            <a:r>
              <a:rPr lang="ru-RU" sz="1600" dirty="0" err="1" smtClean="0"/>
              <a:t>лямбда-функции</a:t>
            </a:r>
            <a:r>
              <a:rPr lang="ru-RU" sz="1600" dirty="0" smtClean="0"/>
              <a:t> — это, без сомнения, краеугольный камень функционального программирования, </a:t>
            </a:r>
            <a:r>
              <a:rPr lang="ru-RU" sz="1600" b="1" dirty="0" smtClean="0"/>
              <a:t>они не являются главной причиной возникновения ФП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err="1" smtClean="0"/>
              <a:t>Лямбда-функции</a:t>
            </a:r>
            <a:r>
              <a:rPr lang="ru-RU" sz="1600" dirty="0" smtClean="0"/>
              <a:t> — это инструменты, которые можно использовать для того чтобы писать программы в функциональном стиле. Но эти функции можно использовать и в объектно-ориентированном программировании.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>
                <a:solidFill>
                  <a:srgbClr val="00B050"/>
                </a:solidFill>
              </a:rPr>
              <a:t>Дополнение: о </a:t>
            </a:r>
            <a:r>
              <a:rPr lang="ru-RU" sz="1600" dirty="0" err="1" smtClean="0">
                <a:solidFill>
                  <a:srgbClr val="00B050"/>
                </a:solidFill>
              </a:rPr>
              <a:t>лямбда-функциях</a:t>
            </a:r>
            <a:endParaRPr lang="ru-RU" sz="16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1600" b="1" dirty="0" smtClean="0"/>
              <a:t>Лямбда-функция - функция при определении которой не нужно указывать ее имя</a:t>
            </a:r>
            <a:r>
              <a:rPr lang="ru-RU" sz="1600" dirty="0" smtClean="0"/>
              <a:t>. </a:t>
            </a:r>
            <a:r>
              <a:rPr lang="ru-RU" sz="1600" b="1" dirty="0" smtClean="0"/>
              <a:t>Возвращаемое значение </a:t>
            </a:r>
            <a:r>
              <a:rPr lang="ru-RU" sz="1600" dirty="0" smtClean="0"/>
              <a:t>такой функцией </a:t>
            </a:r>
            <a:r>
              <a:rPr lang="ru-RU" sz="1600" b="1" dirty="0" smtClean="0"/>
              <a:t>присваивается переменной, через которую в последствие эту функцию можно вызывать</a:t>
            </a:r>
            <a:r>
              <a:rPr lang="ru-RU" sz="1600" dirty="0" smtClean="0"/>
              <a:t>. </a:t>
            </a:r>
            <a:br>
              <a:rPr lang="ru-RU" sz="1600" dirty="0" smtClean="0"/>
            </a:br>
            <a:endParaRPr lang="ru-RU" sz="1600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       - </a:t>
            </a:r>
            <a:r>
              <a:rPr lang="ru-RU" sz="1600" b="1" dirty="0" smtClean="0">
                <a:solidFill>
                  <a:srgbClr val="008000"/>
                </a:solidFill>
              </a:rPr>
              <a:t>Статическая типизация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Вышеприведённый пример не типизирован статически. Но он, тем не менее, представляет собой образец функционального кода.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Даже хотя статическая типизация добавляет дополнительный слой безопасности в код, она не является обязательным условием создания функционального кода. </a:t>
            </a:r>
            <a:br>
              <a:rPr lang="ru-RU" sz="1600" dirty="0" smtClean="0"/>
            </a:br>
            <a:r>
              <a:rPr lang="ru-RU" sz="1200" dirty="0" smtClean="0"/>
              <a:t>Надо отметить, что на некоторых языках программировать в функциональном стиле легче, чем на других.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rgbClr val="008000"/>
                </a:solidFill>
              </a:rPr>
              <a:t>Некоторые языки «функциональнее» других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8000"/>
                </a:solidFill>
              </a:rPr>
              <a:t>  </a:t>
            </a:r>
          </a:p>
          <a:p>
            <a:pPr>
              <a:buNone/>
            </a:pPr>
            <a:r>
              <a:rPr lang="ru-RU" sz="1800" b="1" dirty="0" smtClean="0"/>
              <a:t>     -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b="1" dirty="0" err="1" smtClean="0">
                <a:solidFill>
                  <a:srgbClr val="C00000"/>
                </a:solidFill>
              </a:rPr>
              <a:t>Perl</a:t>
            </a:r>
            <a:endParaRPr lang="ru-RU" sz="18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1800" dirty="0" smtClean="0"/>
              <a:t>      В </a:t>
            </a:r>
            <a:r>
              <a:rPr lang="ru-RU" sz="1800" dirty="0" err="1" smtClean="0"/>
              <a:t>Perl</a:t>
            </a:r>
            <a:r>
              <a:rPr lang="ru-RU" sz="1800" dirty="0" smtClean="0"/>
              <a:t> реализован такой подход к работе с побочными эффектами, который отличает его от большинства других языков. А именно, в нём имеется «волшебная переменная» $_, которая выводит побочные эффекты на уровень одной из основных возможностей языка. </a:t>
            </a:r>
          </a:p>
          <a:p>
            <a:pPr>
              <a:buNone/>
            </a:pPr>
            <a:r>
              <a:rPr lang="ru-RU" sz="1800" dirty="0"/>
              <a:t> </a:t>
            </a:r>
            <a:r>
              <a:rPr lang="ru-RU" sz="1800" dirty="0" smtClean="0"/>
              <a:t>      </a:t>
            </a:r>
            <a:r>
              <a:rPr lang="ru-RU" sz="1200" dirty="0" smtClean="0"/>
              <a:t>У </a:t>
            </a:r>
            <a:r>
              <a:rPr lang="ru-RU" sz="1200" dirty="0" err="1" smtClean="0"/>
              <a:t>Perl</a:t>
            </a:r>
            <a:r>
              <a:rPr lang="ru-RU" sz="1200" dirty="0" smtClean="0"/>
              <a:t> есть свои достоинства, но я не стал бы пытаться заниматься функциональным программированием на этом языке.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- </a:t>
            </a:r>
            <a:r>
              <a:rPr lang="ru-RU" sz="1800" b="1" dirty="0" err="1" smtClean="0">
                <a:solidFill>
                  <a:srgbClr val="C00000"/>
                </a:solidFill>
              </a:rPr>
              <a:t>Java</a:t>
            </a:r>
            <a:endParaRPr lang="ru-RU" sz="18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1800" dirty="0" smtClean="0"/>
              <a:t>       </a:t>
            </a:r>
            <a:r>
              <a:rPr lang="ru-RU" sz="1200" dirty="0" smtClean="0"/>
              <a:t>Желаю вам удачи в деле написания функционального кода на </a:t>
            </a:r>
            <a:r>
              <a:rPr lang="ru-RU" sz="1200" dirty="0" err="1" smtClean="0"/>
              <a:t>Java</a:t>
            </a:r>
            <a:r>
              <a:rPr lang="ru-RU" sz="1200" dirty="0" smtClean="0"/>
              <a:t>. Она вам не помешает. </a:t>
            </a:r>
            <a:r>
              <a:rPr lang="ru-RU" sz="1800" dirty="0" smtClean="0"/>
              <a:t>Во-первых, половину объёма кода будет занимать ключевое слово </a:t>
            </a:r>
            <a:r>
              <a:rPr lang="ru-RU" sz="1800" dirty="0" err="1" smtClean="0"/>
              <a:t>static</a:t>
            </a:r>
            <a:r>
              <a:rPr lang="ru-RU" sz="1800" dirty="0" smtClean="0"/>
              <a:t>. Во-вторых, большинство Java-программистов назовут ваш код недоразумением.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Это не значит, что </a:t>
            </a:r>
            <a:r>
              <a:rPr lang="ru-RU" sz="1800" b="1" dirty="0" err="1" smtClean="0"/>
              <a:t>Java</a:t>
            </a:r>
            <a:r>
              <a:rPr lang="ru-RU" sz="1800" dirty="0" smtClean="0"/>
              <a:t> — плохой язык. Но он </a:t>
            </a:r>
            <a:r>
              <a:rPr lang="ru-RU" sz="1800" b="1" dirty="0" smtClean="0"/>
              <a:t>не создан для решения тех задач, для решения которых отлично подходит функциональное программирование</a:t>
            </a:r>
            <a:r>
              <a:rPr lang="ru-RU" sz="1800" dirty="0" smtClean="0"/>
              <a:t>. Например — для управления базами данных или для разработки приложений из сферы машинного обучения.</a:t>
            </a:r>
            <a:br>
              <a:rPr lang="ru-RU" sz="1800" dirty="0" smtClean="0"/>
            </a:br>
            <a:endParaRPr lang="ru-RU" sz="1800" b="1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1600" b="1" dirty="0" err="1" smtClean="0">
                <a:solidFill>
                  <a:srgbClr val="C00000"/>
                </a:solidFill>
              </a:rPr>
              <a:t>Scala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1600" dirty="0" smtClean="0"/>
              <a:t>        </a:t>
            </a:r>
            <a:r>
              <a:rPr lang="ru-RU" sz="1600" dirty="0" err="1" smtClean="0"/>
              <a:t>Scala</a:t>
            </a:r>
            <a:r>
              <a:rPr lang="ru-RU" sz="1600" dirty="0" smtClean="0"/>
              <a:t> — интересный язык. Его цель — унификация функционального и объектно-ориентированного программирования. 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Учитывая это, можно сказать, что многие разработчики видят в </a:t>
            </a:r>
            <a:r>
              <a:rPr lang="ru-RU" sz="1600" dirty="0" err="1" smtClean="0"/>
              <a:t>Scala</a:t>
            </a:r>
            <a:r>
              <a:rPr lang="ru-RU" sz="1600" dirty="0" smtClean="0"/>
              <a:t> язык, который поможет им перейти от объектно-ориентированного к функциональному программированию. Использование </a:t>
            </a:r>
            <a:r>
              <a:rPr lang="ru-RU" sz="1600" dirty="0" err="1" smtClean="0"/>
              <a:t>Scala</a:t>
            </a:r>
            <a:r>
              <a:rPr lang="ru-RU" sz="1600" dirty="0" smtClean="0"/>
              <a:t> может упростить для них, в будущем, переход на полностью функциональный стиль программирования.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/>
              <a:t>- </a:t>
            </a:r>
            <a:r>
              <a:rPr lang="ru-RU" sz="1600" b="1" dirty="0" err="1" smtClean="0">
                <a:solidFill>
                  <a:srgbClr val="C00000"/>
                </a:solidFill>
              </a:rPr>
              <a:t>Python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1600" dirty="0" smtClean="0"/>
              <a:t>        В </a:t>
            </a:r>
            <a:r>
              <a:rPr lang="ru-RU" sz="1600" dirty="0" err="1" smtClean="0"/>
              <a:t>Python</a:t>
            </a:r>
            <a:r>
              <a:rPr lang="ru-RU" sz="1600" dirty="0" smtClean="0"/>
              <a:t> приветствуется функциональный стиль программирования. Понять это можно, если учесть тот факт, что у каждой функции, по умолчанию, есть, как минимум, один параметр — </a:t>
            </a:r>
            <a:r>
              <a:rPr lang="ru-RU" sz="1600" dirty="0" err="1" smtClean="0"/>
              <a:t>self</a:t>
            </a:r>
            <a:r>
              <a:rPr lang="ru-RU" sz="1600" dirty="0" smtClean="0"/>
              <a:t>. Это, во многом, в духе «</a:t>
            </a:r>
            <a:r>
              <a:rPr lang="ru-RU" sz="1600" dirty="0" err="1" smtClean="0">
                <a:hlinkClick r:id="rId2"/>
              </a:rPr>
              <a:t>Дзена</a:t>
            </a:r>
            <a:r>
              <a:rPr lang="ru-RU" sz="1600" dirty="0" smtClean="0">
                <a:hlinkClick r:id="rId2"/>
              </a:rPr>
              <a:t> </a:t>
            </a:r>
            <a:r>
              <a:rPr lang="ru-RU" sz="1600" dirty="0" err="1" smtClean="0">
                <a:hlinkClick r:id="rId2"/>
              </a:rPr>
              <a:t>Python</a:t>
            </a:r>
            <a:r>
              <a:rPr lang="ru-RU" sz="1600" dirty="0" smtClean="0"/>
              <a:t>»: «Явное лучше, чем неявное».</a:t>
            </a:r>
            <a:endParaRPr lang="ru-RU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       - </a:t>
            </a:r>
            <a:r>
              <a:rPr lang="ru-RU" sz="1600" b="1" dirty="0" err="1" smtClean="0">
                <a:solidFill>
                  <a:srgbClr val="C00000"/>
                </a:solidFill>
              </a:rPr>
              <a:t>Clojure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1600" dirty="0" smtClean="0"/>
              <a:t>        </a:t>
            </a:r>
            <a:r>
              <a:rPr lang="ru-RU" sz="1600" dirty="0" err="1" smtClean="0"/>
              <a:t>Clojure</a:t>
            </a:r>
            <a:r>
              <a:rPr lang="ru-RU" sz="1600" dirty="0" smtClean="0"/>
              <a:t>, по словам создателя языка, является функциональным примерно на 80%. Все значения, по умолчанию, неизменяемы. А ведь именно это и нужно для написания функционального кода. Правда, обойти это можно, используя изменяемые контейнеры, в которые помещают неизменяемые значения. А если извлечь значение из контейнера — оно снова становится неизменяемым.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/>
              <a:t>- </a:t>
            </a:r>
            <a:r>
              <a:rPr lang="ru-RU" sz="1600" b="1" dirty="0" err="1" smtClean="0">
                <a:solidFill>
                  <a:srgbClr val="C00000"/>
                </a:solidFill>
              </a:rPr>
              <a:t>Haskell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1600" dirty="0" smtClean="0"/>
              <a:t>        Это — </a:t>
            </a:r>
            <a:r>
              <a:rPr lang="ru-RU" sz="1600" b="1" dirty="0" smtClean="0"/>
              <a:t>один из немногих полностью функциональных и статически типизированных языков</a:t>
            </a:r>
            <a:r>
              <a:rPr lang="ru-RU" sz="1600" dirty="0" smtClean="0"/>
              <a:t>. Хотя при его использовании в процессе разработки и может показаться, что на реализацию функциональных механизмов уходит слишком много времени, подобные усилия многократно окупятся во время отладки кода. </a:t>
            </a:r>
            <a:r>
              <a:rPr lang="ru-RU" sz="1200" dirty="0" smtClean="0"/>
              <a:t>Этот язык выучить не так просто, как другие, но его изучение — это, безусловно, стоящее вложение времени.</a:t>
            </a:r>
            <a:endParaRPr lang="ru-RU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Надо отметить, что сейчас — всё ещё самое начало эры больших данных. Большие данные идут, и не одни, а с другом — с функциональным программированием.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Функциональное программирование, если сравнить его с объектно-ориентированным программированием, всё ещё остаётся </a:t>
            </a:r>
            <a:r>
              <a:rPr lang="ru-RU" sz="1600" dirty="0" err="1" smtClean="0"/>
              <a:t>нишевым</a:t>
            </a:r>
            <a:r>
              <a:rPr lang="ru-RU" sz="1600" dirty="0" smtClean="0"/>
              <a:t> феноменом. Правда, если считать значимым явлением интеграцию принципов ФП в </a:t>
            </a:r>
            <a:r>
              <a:rPr lang="ru-RU" sz="1600" dirty="0" err="1" smtClean="0"/>
              <a:t>Python</a:t>
            </a:r>
            <a:r>
              <a:rPr lang="ru-RU" sz="1600" dirty="0" smtClean="0"/>
              <a:t> и в другие языки, то можно сделать вывод о том, что функциональное программирование набирает популярность.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И в этом есть смысл, так как </a:t>
            </a:r>
            <a:r>
              <a:rPr lang="ru-RU" sz="1600" b="1" dirty="0" smtClean="0"/>
              <a:t>функциональное программирование хорошо показывает себя в работе с базами данных, в параллельном программировании, в сфере машинного обучения</a:t>
            </a:r>
            <a:r>
              <a:rPr lang="ru-RU" sz="1600" dirty="0" smtClean="0"/>
              <a:t>. А в последнее десятилетие всё это находится на подъёме.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Хотя у объектно-ориентированного кода есть бесчисленное множество достоинств, не стоит сбрасывать со счетов и достоинства функционального кода. Если программист изучит некоторые базовые принципы ФП, то этого, в большинстве случаев, может быть достаточно для повышения его профессионального уровня. Такие знания, кроме того, помогут ему подготовиться к «функциональному будущему».</a:t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b="1" dirty="0" smtClean="0">
                <a:solidFill>
                  <a:srgbClr val="008000"/>
                </a:solidFill>
              </a:rPr>
              <a:t>Часть 2. Зачем </a:t>
            </a:r>
            <a:r>
              <a:rPr lang="ru-RU" sz="1800" b="1" dirty="0">
                <a:solidFill>
                  <a:srgbClr val="008000"/>
                </a:solidFill>
              </a:rPr>
              <a:t>нам Функциональное Программирование</a:t>
            </a:r>
            <a:r>
              <a:rPr lang="ru-RU" sz="1800" b="1" dirty="0" smtClean="0">
                <a:solidFill>
                  <a:srgbClr val="008000"/>
                </a:solidFill>
              </a:rPr>
              <a:t>? Сложности.</a:t>
            </a:r>
            <a:endParaRPr lang="ru-RU" sz="1800" b="1" dirty="0">
              <a:solidFill>
                <a:srgbClr val="008000"/>
              </a:solidFill>
            </a:endParaRPr>
          </a:p>
          <a:p>
            <a:pPr>
              <a:buNone/>
            </a:pPr>
            <a:r>
              <a:rPr lang="ru-RU" sz="1800" dirty="0" smtClean="0"/>
              <a:t>      </a:t>
            </a:r>
          </a:p>
          <a:p>
            <a:pPr>
              <a:buNone/>
            </a:pPr>
            <a:r>
              <a:rPr lang="ru-RU" sz="1800" dirty="0"/>
              <a:t> </a:t>
            </a:r>
            <a:r>
              <a:rPr lang="ru-RU" sz="1800" dirty="0" smtClean="0"/>
              <a:t>     Изучение </a:t>
            </a:r>
            <a:r>
              <a:rPr lang="ru-RU" sz="1800" dirty="0"/>
              <a:t>ФП делает разработчика </a:t>
            </a:r>
            <a:r>
              <a:rPr lang="ru-RU" sz="1800" dirty="0" smtClean="0"/>
              <a:t>профессиональнее </a:t>
            </a:r>
            <a:r>
              <a:rPr lang="ru-RU" sz="1200" dirty="0" smtClean="0"/>
              <a:t>(в </a:t>
            </a:r>
            <a:r>
              <a:rPr lang="ru-RU" sz="1200" dirty="0"/>
              <a:t>2020 это уже просто незыблемая </a:t>
            </a:r>
            <a:r>
              <a:rPr lang="ru-RU" sz="1200" dirty="0" smtClean="0"/>
              <a:t>истина)</a:t>
            </a:r>
          </a:p>
          <a:p>
            <a:pPr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Функциональные концепции входят во все большее количество современных языков, а некоторые языки так вообще </a:t>
            </a:r>
            <a:r>
              <a:rPr lang="ru-RU" sz="1800" dirty="0">
                <a:hlinkClick r:id="rId2"/>
              </a:rPr>
              <a:t>создаются</a:t>
            </a:r>
            <a:r>
              <a:rPr lang="ru-RU" sz="1800" dirty="0"/>
              <a:t> сразу функциональными.</a:t>
            </a:r>
          </a:p>
          <a:p>
            <a:pPr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Тем не менее уровень входа в ФЯП крайне высок. Иногда настолько высок, что вполне состоявшиеся разработчики с многолетним и успешным опытом не могут освоить его </a:t>
            </a:r>
            <a:r>
              <a:rPr lang="ru-RU" sz="1800" dirty="0" smtClean="0"/>
              <a:t>принципы. 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        </a:t>
            </a:r>
            <a:r>
              <a:rPr lang="ru-RU" sz="1800" dirty="0" smtClean="0"/>
              <a:t>Так </a:t>
            </a:r>
            <a:r>
              <a:rPr lang="ru-RU" sz="1800" dirty="0"/>
              <a:t>уж исторически сложилось, что </a:t>
            </a:r>
            <a:r>
              <a:rPr lang="ru-RU" sz="1800" b="1" dirty="0"/>
              <a:t>основная терминология ФП пришла из мира математики</a:t>
            </a:r>
            <a:r>
              <a:rPr lang="ru-RU" sz="1800" dirty="0"/>
              <a:t>. Причем ОЧЕНЬ абстрактной математики. </a:t>
            </a:r>
            <a:endParaRPr lang="ru-RU" sz="1800" dirty="0" smtClean="0"/>
          </a:p>
          <a:p>
            <a:pPr>
              <a:buNone/>
            </a:pPr>
            <a:r>
              <a:rPr lang="ru-RU" sz="1800" i="1" dirty="0" smtClean="0"/>
              <a:t>       Теория </a:t>
            </a:r>
            <a:r>
              <a:rPr lang="ru-RU" sz="1800" i="1" dirty="0"/>
              <a:t>Категорий</a:t>
            </a:r>
            <a:r>
              <a:rPr lang="ru-RU" sz="1800" dirty="0"/>
              <a:t>, разработанная в 1940-х годах – это настолько абстрактная теория, что она полностью </a:t>
            </a:r>
            <a:r>
              <a:rPr lang="ru-RU" sz="1800" i="1" dirty="0"/>
              <a:t>оторвана не только от реального мира, но и от многих разделов «обычной» математики. 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>
                <a:solidFill>
                  <a:schemeClr val="bg1">
                    <a:lumMod val="50000"/>
                  </a:schemeClr>
                </a:solidFill>
              </a:rPr>
              <a:t>Хорошая новость состоит в том, что для того, чтобы понять ФП совсем не обязательно начинать (или вообще знать) Теорию Категорий. </a:t>
            </a:r>
          </a:p>
          <a:p>
            <a:pPr>
              <a:buNone/>
            </a:pP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sz="1600" dirty="0">
                <a:solidFill>
                  <a:schemeClr val="bg1">
                    <a:lumMod val="50000"/>
                  </a:schemeClr>
                </a:solidFill>
              </a:rPr>
              <a:t>Плохая новость состоит в том, что с этой оторванной от реальности терминологией придется смириться и привыкнуть.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>
                <a:solidFill>
                  <a:srgbClr val="7030A0"/>
                </a:solidFill>
              </a:rPr>
              <a:t>Абстрактность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Любую архитектурную проблему можно решить введением дополнительного слоя абстракции, </a:t>
            </a:r>
            <a:r>
              <a:rPr lang="ru-RU" sz="1600" i="1" dirty="0" smtClean="0"/>
              <a:t>кроме проблемы излишнего количества слоев абстракции</a:t>
            </a:r>
            <a:r>
              <a:rPr lang="ru-RU" sz="1600" dirty="0" smtClean="0"/>
              <a:t>.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>Следуя подходу Теории Категорий «обобщай пока есть что обобщать», </a:t>
            </a:r>
            <a:r>
              <a:rPr lang="ru-RU" sz="1600" b="1" dirty="0"/>
              <a:t>в ФП обобщают все что можно</a:t>
            </a:r>
            <a:r>
              <a:rPr lang="ru-RU" sz="1600" dirty="0"/>
              <a:t>. Если что-то можно обобщить или абстрагировать – оно будет обобщено и абстрагировано. В итоге </a:t>
            </a:r>
            <a:r>
              <a:rPr lang="ru-RU" sz="1800" b="1" dirty="0"/>
              <a:t>все приходит к условной абсолютно абстрактной «монаде», </a:t>
            </a:r>
            <a:r>
              <a:rPr lang="ru-RU" sz="1600" dirty="0"/>
              <a:t>которая </a:t>
            </a:r>
            <a:r>
              <a:rPr lang="ru-RU" sz="1600" dirty="0" smtClean="0"/>
              <a:t> не </a:t>
            </a:r>
            <a:r>
              <a:rPr lang="ru-RU" sz="1600" dirty="0"/>
              <a:t>может быть описана одним </a:t>
            </a:r>
            <a:r>
              <a:rPr lang="ru-RU" sz="1600" dirty="0" smtClean="0"/>
              <a:t>предложением.</a:t>
            </a:r>
            <a:endParaRPr lang="ru-RU" sz="1600" dirty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      </a:t>
            </a:r>
            <a:r>
              <a:rPr lang="ru-RU" sz="1600" b="1" dirty="0" smtClean="0"/>
              <a:t>Следование </a:t>
            </a:r>
            <a:r>
              <a:rPr lang="ru-RU" sz="1600" b="1" dirty="0"/>
              <a:t>этому пути приводит к полному исключению не только дублирования кода, но и дублирования алгоритмов и даже примитивов языка</a:t>
            </a:r>
            <a:r>
              <a:rPr lang="ru-RU" sz="1600" b="1" dirty="0" smtClean="0"/>
              <a:t>.</a:t>
            </a:r>
          </a:p>
          <a:p>
            <a:r>
              <a:rPr lang="ru-RU" sz="1600" dirty="0"/>
              <a:t>Если </a:t>
            </a:r>
            <a:r>
              <a:rPr lang="ru-RU" sz="1600" dirty="0" err="1"/>
              <a:t>ФП-программист</a:t>
            </a:r>
            <a:r>
              <a:rPr lang="ru-RU" sz="1600" dirty="0"/>
              <a:t> видит две функции с циклами внутри, то он пишет одну библиотечную функцию, которая реализует абстракцию «цикл» с параметром «тело цикла». Заодно делая ее таким образом, чтобы вложенные циклы выглядели как параметр для параметра «тело». И т.п.</a:t>
            </a:r>
          </a:p>
          <a:p>
            <a:r>
              <a:rPr lang="ru-RU" sz="1600" dirty="0"/>
              <a:t>Если </a:t>
            </a:r>
            <a:r>
              <a:rPr lang="ru-RU" sz="1600" dirty="0" err="1"/>
              <a:t>ФП-программист</a:t>
            </a:r>
            <a:r>
              <a:rPr lang="ru-RU" sz="1600" dirty="0"/>
              <a:t> видит два оператора </a:t>
            </a:r>
            <a:r>
              <a:rPr lang="ru-RU" sz="1600" dirty="0" err="1"/>
              <a:t>if</a:t>
            </a:r>
            <a:r>
              <a:rPr lang="ru-RU" sz="1600" dirty="0"/>
              <a:t>, то он пишет функцию, которая принимает предикат и </a:t>
            </a:r>
            <a:r>
              <a:rPr lang="ru-RU" sz="1600" dirty="0" err="1"/>
              <a:t>возращает</a:t>
            </a:r>
            <a:r>
              <a:rPr lang="ru-RU" sz="1600" dirty="0"/>
              <a:t> монаду, превращая весь код в цепочку вызовов функций </a:t>
            </a:r>
            <a:r>
              <a:rPr lang="ru-RU" sz="1600" dirty="0" err="1"/>
              <a:t>map</a:t>
            </a:r>
            <a:r>
              <a:rPr lang="ru-RU" sz="1600" dirty="0"/>
              <a:t>.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>
                <a:solidFill>
                  <a:srgbClr val="7030A0"/>
                </a:solidFill>
              </a:rPr>
              <a:t>Декларативность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>Сложности с пониманием ФП у «обычного разработчика» во многом обусловлены также </a:t>
            </a:r>
            <a:r>
              <a:rPr lang="ru-RU" sz="1600" b="1" dirty="0"/>
              <a:t>необходимостью смены парадигмы императивного программирования на декларативное</a:t>
            </a:r>
            <a:r>
              <a:rPr lang="ru-RU" sz="1600" dirty="0"/>
              <a:t>.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>Дело в том, что исторически прямо со времен зарождения программирования все обучение новых программистов ведется </a:t>
            </a:r>
            <a:r>
              <a:rPr lang="ru-RU" sz="1600" dirty="0">
                <a:solidFill>
                  <a:srgbClr val="FF0000"/>
                </a:solidFill>
              </a:rPr>
              <a:t>на алгоритмах последовательного выполнения инструкций для получения некоего результата </a:t>
            </a:r>
            <a:r>
              <a:rPr lang="ru-RU" sz="1600" dirty="0"/>
              <a:t>– </a:t>
            </a:r>
            <a:r>
              <a:rPr lang="ru-RU" sz="1600" b="1" dirty="0"/>
              <a:t>императивном программировании</a:t>
            </a:r>
            <a:r>
              <a:rPr lang="ru-RU" sz="1600" dirty="0"/>
              <a:t>. Императивно устроены большинство и старых, и даже новых ЯП. </a:t>
            </a:r>
            <a:endParaRPr lang="ru-RU" sz="1600" dirty="0" smtClean="0"/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В </a:t>
            </a:r>
            <a:r>
              <a:rPr lang="ru-RU" sz="1600" dirty="0"/>
              <a:t>противоположность Императивному было разработано </a:t>
            </a:r>
            <a:r>
              <a:rPr lang="ru-RU" sz="1600" b="1" dirty="0"/>
              <a:t>Декларативное Программирование</a:t>
            </a:r>
            <a:r>
              <a:rPr lang="ru-RU" sz="1600" dirty="0"/>
              <a:t>, к которому относится в том числе </a:t>
            </a:r>
            <a:r>
              <a:rPr lang="ru-RU" sz="1600" b="1" dirty="0"/>
              <a:t>ФП</a:t>
            </a:r>
            <a:r>
              <a:rPr lang="ru-RU" sz="1600" dirty="0"/>
              <a:t>. </a:t>
            </a:r>
            <a:endParaRPr lang="ru-RU" sz="1600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008000"/>
                </a:solidFill>
              </a:rPr>
              <a:t>Часть 1</a:t>
            </a:r>
          </a:p>
          <a:p>
            <a:pPr>
              <a:buNone/>
            </a:pPr>
            <a:r>
              <a:rPr lang="ru-RU" sz="1600" dirty="0" smtClean="0"/>
              <a:t>Функциональное программирование (ФП) существует </a:t>
            </a:r>
            <a:r>
              <a:rPr lang="ru-RU" sz="1600" dirty="0" smtClean="0">
                <a:hlinkClick r:id="rId2"/>
              </a:rPr>
              <a:t>уже лет 60</a:t>
            </a:r>
            <a:r>
              <a:rPr lang="ru-RU" sz="1600" dirty="0" smtClean="0"/>
              <a:t>, но до сих пор оно всегда имело достаточно узкую сферу использования. </a:t>
            </a:r>
          </a:p>
          <a:p>
            <a:pPr>
              <a:buNone/>
            </a:pPr>
            <a:r>
              <a:rPr lang="ru-RU" sz="1200" dirty="0" smtClean="0"/>
              <a:t>Хотя компании, меняющие мир, вроде </a:t>
            </a:r>
            <a:r>
              <a:rPr lang="ru-RU" sz="1200" dirty="0" err="1" smtClean="0"/>
              <a:t>Google</a:t>
            </a:r>
            <a:r>
              <a:rPr lang="ru-RU" sz="1200" dirty="0" smtClean="0"/>
              <a:t>, полагаются на его </a:t>
            </a:r>
            <a:r>
              <a:rPr lang="ru-RU" sz="1200" dirty="0" smtClean="0">
                <a:hlinkClick r:id="rId3"/>
              </a:rPr>
              <a:t>ключевые концепции</a:t>
            </a:r>
            <a:r>
              <a:rPr lang="ru-RU" sz="1200" dirty="0" smtClean="0"/>
              <a:t>, средний современный программист знает об этом феномене очень мало, если вообще что-то знает.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Если описать </a:t>
            </a:r>
            <a:r>
              <a:rPr lang="ru-RU" sz="1600" dirty="0" smtClean="0">
                <a:solidFill>
                  <a:srgbClr val="FF0000"/>
                </a:solidFill>
              </a:rPr>
              <a:t>функциональное программирование </a:t>
            </a:r>
            <a:r>
              <a:rPr lang="ru-RU" sz="1600" dirty="0" smtClean="0"/>
              <a:t>простыми словами, то это — </a:t>
            </a:r>
            <a:r>
              <a:rPr lang="ru-RU" sz="1600" b="1" dirty="0" smtClean="0">
                <a:solidFill>
                  <a:srgbClr val="FF0000"/>
                </a:solidFill>
              </a:rPr>
              <a:t>создание функций </a:t>
            </a:r>
            <a:r>
              <a:rPr lang="ru-RU" sz="1600" dirty="0" smtClean="0">
                <a:solidFill>
                  <a:srgbClr val="FF0000"/>
                </a:solidFill>
              </a:rPr>
              <a:t>для работы с неизменяемыми переменными</a:t>
            </a:r>
            <a:r>
              <a:rPr lang="ru-RU" sz="1600" dirty="0" smtClean="0"/>
              <a:t>. </a:t>
            </a:r>
          </a:p>
          <a:p>
            <a:pPr>
              <a:buNone/>
            </a:pPr>
            <a:r>
              <a:rPr lang="ru-RU" sz="1600" dirty="0" smtClean="0"/>
              <a:t>В противоположность этому, </a:t>
            </a:r>
            <a:r>
              <a:rPr lang="ru-RU" sz="1600" dirty="0" smtClean="0">
                <a:solidFill>
                  <a:srgbClr val="FF0000"/>
                </a:solidFill>
              </a:rPr>
              <a:t>объектно-ориентированное программирование — это когда </a:t>
            </a:r>
            <a:r>
              <a:rPr lang="ru-RU" sz="1600" b="1" dirty="0" smtClean="0">
                <a:solidFill>
                  <a:srgbClr val="FF0000"/>
                </a:solidFill>
              </a:rPr>
              <a:t>используется</a:t>
            </a:r>
            <a:r>
              <a:rPr lang="ru-RU" sz="1600" dirty="0" smtClean="0">
                <a:solidFill>
                  <a:srgbClr val="FF0000"/>
                </a:solidFill>
              </a:rPr>
              <a:t> сравнительно </a:t>
            </a:r>
            <a:r>
              <a:rPr lang="ru-RU" sz="1600" b="1" dirty="0" smtClean="0">
                <a:solidFill>
                  <a:srgbClr val="FF0000"/>
                </a:solidFill>
              </a:rPr>
              <a:t>постоянный набор функций</a:t>
            </a:r>
            <a:r>
              <a:rPr lang="ru-RU" sz="1600" dirty="0" smtClean="0"/>
              <a:t>, а программист, в основном, занят модификацией существующих переменных и созданием новых.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ФП подходит для решения актуальных задач, вроде задач анализа данных и машинного обучения. </a:t>
            </a:r>
            <a:r>
              <a:rPr lang="ru-RU" sz="1200" dirty="0" smtClean="0"/>
              <a:t>Это не означает, что нужно попрощаться с объектно-ориентированным программированием и полностью перейти на функциональное. Современному программисту просто полезно знать основные принципы ФП, что даст ему возможность применить эти принципы там, где они могут сослужить ему хорошую службу.</a:t>
            </a:r>
            <a:endParaRPr lang="ru-RU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7"/>
            <a:ext cx="8229600" cy="5715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dirty="0" smtClean="0"/>
              <a:t>Не вводя абстрактных определений, приведем сравнительную таблицу двух подходов на простом примере: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928670"/>
            <a:ext cx="749617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одержимое 2"/>
          <p:cNvSpPr txBox="1">
            <a:spLocks/>
          </p:cNvSpPr>
          <p:nvPr/>
        </p:nvSpPr>
        <p:spPr>
          <a:xfrm>
            <a:off x="500034" y="2857496"/>
            <a:ext cx="8229600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1600" dirty="0"/>
              <a:t>Видно, что наши «программы» отличаются «точкой зрения на проблему». </a:t>
            </a:r>
            <a:endParaRPr lang="ru-RU" sz="1600" dirty="0" smtClean="0"/>
          </a:p>
          <a:p>
            <a:pPr marL="342900" lvl="0" indent="-342900">
              <a:spcBef>
                <a:spcPct val="20000"/>
              </a:spcBef>
            </a:pPr>
            <a:endParaRPr lang="ru-RU" sz="1600" dirty="0" smtClean="0"/>
          </a:p>
          <a:p>
            <a:pPr marL="342900" lvl="0" indent="-342900">
              <a:spcBef>
                <a:spcPct val="20000"/>
              </a:spcBef>
            </a:pPr>
            <a:r>
              <a:rPr lang="ru-RU" sz="1600" dirty="0" smtClean="0">
                <a:solidFill>
                  <a:srgbClr val="FF0000"/>
                </a:solidFill>
              </a:rPr>
              <a:t>Императивный </a:t>
            </a:r>
            <a:r>
              <a:rPr lang="ru-RU" sz="1600" dirty="0">
                <a:solidFill>
                  <a:srgbClr val="FF0000"/>
                </a:solidFill>
              </a:rPr>
              <a:t>подход – </a:t>
            </a:r>
            <a:r>
              <a:rPr lang="ru-RU" sz="1600" b="1" dirty="0">
                <a:solidFill>
                  <a:srgbClr val="FF0000"/>
                </a:solidFill>
              </a:rPr>
              <a:t>постепенно конструируем результат от простого к сложному</a:t>
            </a:r>
            <a:r>
              <a:rPr lang="ru-RU" sz="1600" dirty="0">
                <a:solidFill>
                  <a:srgbClr val="FF0000"/>
                </a:solidFill>
              </a:rPr>
              <a:t>. </a:t>
            </a:r>
            <a:endParaRPr lang="ru-RU" sz="1600" dirty="0" smtClean="0">
              <a:solidFill>
                <a:srgbClr val="FF0000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ru-RU" sz="1600" dirty="0" smtClean="0">
                <a:solidFill>
                  <a:srgbClr val="FF0000"/>
                </a:solidFill>
              </a:rPr>
              <a:t>Декларативный </a:t>
            </a:r>
            <a:r>
              <a:rPr lang="ru-RU" sz="1600" dirty="0">
                <a:solidFill>
                  <a:srgbClr val="FF0000"/>
                </a:solidFill>
              </a:rPr>
              <a:t>– наоборот: начинаем с самого конца, постепенно декомпозируя задачу на более мелкие. 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endParaRPr lang="ru-RU" sz="1600" dirty="0" smtClean="0"/>
          </a:p>
          <a:p>
            <a:pPr marL="342900" lvl="0" indent="-342900">
              <a:spcBef>
                <a:spcPct val="20000"/>
              </a:spcBef>
            </a:pPr>
            <a:r>
              <a:rPr lang="ru-RU" sz="1600" dirty="0" smtClean="0"/>
              <a:t>Но </a:t>
            </a:r>
            <a:r>
              <a:rPr lang="ru-RU" sz="1600" dirty="0"/>
              <a:t>есть еще более существенная разница. Дело в том, что императивная версия программы по поиску клада выполнится корректно только </a:t>
            </a:r>
            <a:r>
              <a:rPr lang="ru-RU" sz="1600" b="1" dirty="0"/>
              <a:t>для конкретной начальной точки </a:t>
            </a:r>
            <a:r>
              <a:rPr lang="ru-RU" sz="1600" dirty="0"/>
              <a:t>(хоть метр в сторону – и все было напрасно). </a:t>
            </a:r>
            <a:r>
              <a:rPr lang="ru-RU" sz="1600" dirty="0" smtClean="0"/>
              <a:t>Основная </a:t>
            </a:r>
            <a:r>
              <a:rPr lang="ru-RU" sz="1600" dirty="0"/>
              <a:t>проблема императивного подхода – </a:t>
            </a:r>
            <a:r>
              <a:rPr lang="ru-RU" sz="1600" b="1" dirty="0"/>
              <a:t>большая чувствительность к начальному состоянию и прочим глобальным переменным в процессе исполнения</a:t>
            </a:r>
            <a:r>
              <a:rPr lang="ru-RU" sz="1600" dirty="0"/>
              <a:t>. Что приходится компенсировать бесконечными </a:t>
            </a:r>
            <a:r>
              <a:rPr lang="ru-RU" sz="1600" dirty="0" err="1"/>
              <a:t>if-ами</a:t>
            </a:r>
            <a:r>
              <a:rPr lang="ru-RU" sz="1600" dirty="0"/>
              <a:t>, </a:t>
            </a:r>
            <a:r>
              <a:rPr lang="ru-RU" sz="1600" dirty="0" err="1"/>
              <a:t>assert-ами</a:t>
            </a:r>
            <a:r>
              <a:rPr lang="ru-RU" sz="1600" dirty="0"/>
              <a:t>, и обмазывать толстым слоем </a:t>
            </a:r>
            <a:r>
              <a:rPr lang="ru-RU" sz="1600" dirty="0" smtClean="0"/>
              <a:t>тестов</a:t>
            </a:r>
            <a:r>
              <a:rPr lang="ru-RU" sz="1600" dirty="0"/>
              <a:t>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        Основной </a:t>
            </a:r>
            <a:r>
              <a:rPr lang="ru-RU" sz="1600" dirty="0"/>
              <a:t>недостаток Декларативного подхода – это необходимость прописывания </a:t>
            </a:r>
            <a:r>
              <a:rPr lang="ru-RU" sz="1600" b="1" dirty="0"/>
              <a:t>всех</a:t>
            </a:r>
            <a:r>
              <a:rPr lang="ru-RU" sz="1600" dirty="0"/>
              <a:t> </a:t>
            </a:r>
            <a:r>
              <a:rPr lang="ru-RU" sz="1600" dirty="0" smtClean="0"/>
              <a:t>ограничений </a:t>
            </a:r>
            <a:r>
              <a:rPr lang="ru-RU" sz="1600" b="1" dirty="0"/>
              <a:t>на все данные на всех этапах обработки </a:t>
            </a:r>
            <a:r>
              <a:rPr lang="ru-RU" sz="1600" dirty="0"/>
              <a:t>– еще до запуска, что повышает сложность на этапе программирования, но отплачивает сполна в процессе работы. </a:t>
            </a: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Этот </a:t>
            </a:r>
            <a:r>
              <a:rPr lang="ru-RU" sz="1600" dirty="0" err="1">
                <a:solidFill>
                  <a:schemeClr val="bg1">
                    <a:lumMod val="65000"/>
                  </a:schemeClr>
                </a:solidFill>
              </a:rPr>
              <a:t>полу-магический</a:t>
            </a: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 эффект, «если скомпилировалось, значит работает»,замечают практически все, кто изучает ФП. </a:t>
            </a:r>
            <a:r>
              <a:rPr lang="ru-RU" sz="1600" dirty="0"/>
              <a:t>Плюс функциональный код легко распараллеливается.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>Обработка всех случаев и протаскивание контекста на все уровни создавало бы дикое количество </a:t>
            </a:r>
            <a:r>
              <a:rPr lang="ru-RU" sz="1600" dirty="0" err="1"/>
              <a:t>бойлер-плейта</a:t>
            </a:r>
            <a:r>
              <a:rPr lang="ru-RU" sz="1600" dirty="0"/>
              <a:t> в реальных программах. ФП научилось бороться с этим </a:t>
            </a:r>
            <a:r>
              <a:rPr lang="ru-RU" sz="1600" dirty="0" smtClean="0"/>
              <a:t>явлением</a:t>
            </a:r>
            <a:r>
              <a:rPr lang="ru-RU" sz="1600" dirty="0"/>
              <a:t>, используя монады, </a:t>
            </a:r>
            <a:r>
              <a:rPr lang="ru-RU" sz="1600" dirty="0" smtClean="0"/>
              <a:t>(о </a:t>
            </a:r>
            <a:r>
              <a:rPr lang="ru-RU" sz="1600" dirty="0"/>
              <a:t>которых </a:t>
            </a:r>
            <a:r>
              <a:rPr lang="ru-RU" sz="1600" dirty="0" smtClean="0"/>
              <a:t>позже).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dirty="0" smtClean="0">
                <a:solidFill>
                  <a:srgbClr val="7030A0"/>
                </a:solidFill>
              </a:rPr>
              <a:t>       </a:t>
            </a:r>
            <a:r>
              <a:rPr lang="ru-RU" sz="1600" b="1" dirty="0" smtClean="0"/>
              <a:t>Чистая </a:t>
            </a:r>
            <a:r>
              <a:rPr lang="ru-RU" sz="1600" b="1" dirty="0"/>
              <a:t>функциональная программа </a:t>
            </a:r>
            <a:r>
              <a:rPr lang="ru-RU" sz="1600" dirty="0"/>
              <a:t>– это не поток исполнения (</a:t>
            </a:r>
            <a:r>
              <a:rPr lang="ru-RU" sz="1600" i="1" dirty="0" err="1"/>
              <a:t>control</a:t>
            </a:r>
            <a:r>
              <a:rPr lang="ru-RU" sz="1600" i="1" dirty="0"/>
              <a:t> </a:t>
            </a:r>
            <a:r>
              <a:rPr lang="ru-RU" sz="1600" i="1" dirty="0" err="1"/>
              <a:t>flow</a:t>
            </a:r>
            <a:r>
              <a:rPr lang="ru-RU" sz="1600" dirty="0"/>
              <a:t>), а </a:t>
            </a:r>
            <a:r>
              <a:rPr lang="ru-RU" sz="1600" b="1" dirty="0"/>
              <a:t>поток данных (</a:t>
            </a:r>
            <a:r>
              <a:rPr lang="ru-RU" sz="1600" b="1" i="1" dirty="0" err="1"/>
              <a:t>data</a:t>
            </a:r>
            <a:r>
              <a:rPr lang="ru-RU" sz="1600" b="1" i="1" dirty="0"/>
              <a:t> </a:t>
            </a:r>
            <a:r>
              <a:rPr lang="ru-RU" sz="1600" b="1" i="1" dirty="0" err="1"/>
              <a:t>flow</a:t>
            </a:r>
            <a:r>
              <a:rPr lang="ru-RU" sz="1600" b="1" dirty="0"/>
              <a:t>), </a:t>
            </a:r>
            <a:r>
              <a:rPr lang="ru-RU" sz="1600" dirty="0"/>
              <a:t>сопровождаемый </a:t>
            </a:r>
            <a:r>
              <a:rPr lang="ru-RU" sz="1600" dirty="0" err="1"/>
              <a:t>монадическими</a:t>
            </a:r>
            <a:r>
              <a:rPr lang="ru-RU" sz="1600" dirty="0"/>
              <a:t> Эффектами (о них чуть позже). Программа на чистом ФЯП – это такая многослойная матрешка, которая не делает ничего, пока не начнешь ее раскрывать слой за слоем. </a:t>
            </a: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В процессе чего из нее иногда будут «вываливаться» Эффекты, сигнализирующие, что что-то там фактически программой было сделано.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>Кроме того, декларативный подход «</a:t>
            </a:r>
            <a:r>
              <a:rPr lang="ru-RU" sz="1600" dirty="0" err="1"/>
              <a:t>сверху-вниз</a:t>
            </a:r>
            <a:r>
              <a:rPr lang="ru-RU" sz="1600" dirty="0"/>
              <a:t>» позволяет создавать библиотеки невероятной мощности: библиотека выкапывания всего и </a:t>
            </a:r>
            <a:r>
              <a:rPr lang="ru-RU" sz="1600" dirty="0" smtClean="0"/>
              <a:t>везде (клад в примере), </a:t>
            </a:r>
            <a:r>
              <a:rPr lang="ru-RU" sz="1600" dirty="0"/>
              <a:t>которые дают сразу наборы функций из «верхней части» </a:t>
            </a:r>
            <a:r>
              <a:rPr lang="ru-RU" sz="1600" dirty="0" smtClean="0"/>
              <a:t>алгоритма. </a:t>
            </a:r>
            <a:r>
              <a:rPr lang="ru-RU" sz="1600" dirty="0"/>
              <a:t>Остаётся только дописать «нижнюю» половину – в каком порядке </a:t>
            </a:r>
            <a:r>
              <a:rPr lang="ru-RU" sz="1600" dirty="0" smtClean="0"/>
              <a:t>действовать при раскопке клада. </a:t>
            </a:r>
            <a:r>
              <a:rPr lang="ru-RU" sz="1600" dirty="0"/>
              <a:t>Библиотека, работающая с монадами, работает с ЛЮБЫМИ монадами (которые удовлетворяют специальным «законам», общим для всех монад). Это обобщенное программирование, возведенное в Абсолют.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На </a:t>
            </a:r>
            <a:r>
              <a:rPr lang="ru-RU" sz="1600" dirty="0"/>
              <a:t>практике даже в императивных ЯП программа пишется, начиная с функции </a:t>
            </a:r>
            <a:r>
              <a:rPr lang="ru-RU" sz="1600" dirty="0" err="1"/>
              <a:t>main</a:t>
            </a:r>
            <a:r>
              <a:rPr lang="ru-RU" sz="1600" dirty="0"/>
              <a:t>. И часто дальнейшее проектирование тоже происходит «</a:t>
            </a:r>
            <a:r>
              <a:rPr lang="ru-RU" sz="1600" dirty="0" err="1"/>
              <a:t>по-декомпозиционному</a:t>
            </a:r>
            <a:r>
              <a:rPr lang="ru-RU" sz="1600" dirty="0"/>
              <a:t>», т.е. сверху вниз. А опытный программист может написать все в декларативном стиле даже на «голых </a:t>
            </a:r>
            <a:r>
              <a:rPr lang="ru-RU" sz="1600" dirty="0" err="1"/>
              <a:t>сях</a:t>
            </a:r>
            <a:r>
              <a:rPr lang="ru-RU" sz="1600" dirty="0"/>
              <a:t>». С другой стороны, и в ФЯП программа, будучи декларативной по своей природе будет все равно чаще всего написана, как цепочка последовательных преобразований данных от начального состояния к конечному. Поэтому все же стоит вспомнить </a:t>
            </a:r>
            <a:r>
              <a:rPr lang="ru-RU" sz="1600" dirty="0" smtClean="0"/>
              <a:t>принцип </a:t>
            </a:r>
            <a:r>
              <a:rPr lang="ru-RU" sz="1600" b="1" dirty="0">
                <a:solidFill>
                  <a:srgbClr val="FF0000"/>
                </a:solidFill>
              </a:rPr>
              <a:t>«императивный код определяет, что надо сделать, а декларативный код – что надо получить»</a:t>
            </a:r>
            <a:r>
              <a:rPr lang="ru-RU" sz="1600" b="1" dirty="0"/>
              <a:t>.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5"/>
            <a:ext cx="8229600" cy="30003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        </a:t>
            </a:r>
            <a:r>
              <a:rPr lang="ru-RU" sz="1800" dirty="0" smtClean="0">
                <a:solidFill>
                  <a:srgbClr val="008000"/>
                </a:solidFill>
              </a:rPr>
              <a:t>Декларативный </a:t>
            </a:r>
            <a:r>
              <a:rPr lang="ru-RU" sz="1800" dirty="0">
                <a:solidFill>
                  <a:srgbClr val="008000"/>
                </a:solidFill>
              </a:rPr>
              <a:t>язык всегда требует исполнительного механизма </a:t>
            </a:r>
            <a:r>
              <a:rPr lang="ru-RU" sz="1800" dirty="0">
                <a:solidFill>
                  <a:schemeClr val="bg1">
                    <a:lumMod val="65000"/>
                  </a:schemeClr>
                </a:solidFill>
              </a:rPr>
              <a:t>(иногда довольно сложного)</a:t>
            </a:r>
            <a:r>
              <a:rPr lang="ru-RU" sz="1800" dirty="0">
                <a:solidFill>
                  <a:srgbClr val="008000"/>
                </a:solidFill>
              </a:rPr>
              <a:t>, способного из описания «что надо» понять, "как" это получить. А декларативная программа должна содержать достаточно подробное описание, чтобы исполнительный механизм мог понять, как это сделать. </a:t>
            </a:r>
            <a:endParaRPr lang="ru-RU" sz="1800" dirty="0" smtClean="0">
              <a:solidFill>
                <a:srgbClr val="008000"/>
              </a:solidFill>
            </a:endParaRPr>
          </a:p>
          <a:p>
            <a:pPr>
              <a:buNone/>
            </a:pPr>
            <a:endParaRPr lang="ru-RU" sz="1600" i="1" dirty="0"/>
          </a:p>
          <a:p>
            <a:pPr>
              <a:buNone/>
            </a:pPr>
            <a:r>
              <a:rPr lang="ru-RU" sz="1600" i="1" dirty="0" smtClean="0"/>
              <a:t>       </a:t>
            </a:r>
            <a:r>
              <a:rPr lang="ru-RU" sz="1600" dirty="0" smtClean="0"/>
              <a:t>Из </a:t>
            </a:r>
            <a:r>
              <a:rPr lang="ru-RU" sz="1600" dirty="0"/>
              <a:t>этого следует </a:t>
            </a:r>
            <a:r>
              <a:rPr lang="ru-RU" sz="1600" b="1" dirty="0"/>
              <a:t>второй</a:t>
            </a:r>
            <a:r>
              <a:rPr lang="ru-RU" sz="1600" dirty="0"/>
              <a:t> большой </a:t>
            </a:r>
            <a:r>
              <a:rPr lang="ru-RU" sz="1600" b="1" dirty="0"/>
              <a:t>недостаток ФП</a:t>
            </a:r>
            <a:r>
              <a:rPr lang="ru-RU" sz="1600" dirty="0"/>
              <a:t>: не всегда удается получить производительный код, напрямую используя выразительные декларативные конструкции. </a:t>
            </a:r>
            <a:r>
              <a:rPr lang="ru-RU" sz="1200" dirty="0"/>
              <a:t>В таких случаях приходится вспоминать, что там под капотом, и давать компилятору подсказки по оптимизации либо просто отказываться от красивостей в пользу менее красивого, но более производительного кода</a:t>
            </a:r>
            <a:r>
              <a:rPr lang="ru-RU" sz="1200" dirty="0" smtClean="0"/>
              <a:t>.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3268935"/>
            <a:ext cx="6958008" cy="3199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Разбираемся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терминах Теории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Категорий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endParaRPr lang="ru-RU" sz="1600" b="1" dirty="0" smtClean="0"/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Категория</a:t>
            </a:r>
            <a:r>
              <a:rPr lang="ru-RU" sz="1800" dirty="0"/>
              <a:t> – любой примитивный или составной тип данных: </a:t>
            </a:r>
            <a:endParaRPr lang="ru-RU" sz="1800" dirty="0" smtClean="0"/>
          </a:p>
          <a:p>
            <a:pPr>
              <a:buNone/>
            </a:pPr>
            <a:r>
              <a:rPr lang="ru-RU" sz="1600" dirty="0" smtClean="0"/>
              <a:t>        строка</a:t>
            </a:r>
            <a:r>
              <a:rPr lang="ru-RU" sz="1600" dirty="0"/>
              <a:t>, число, пара строка-число (кортеж), массив чисел, тип функций (например, функция </a:t>
            </a:r>
            <a:r>
              <a:rPr lang="ru-RU" sz="1600" dirty="0" err="1"/>
              <a:t>IntToStr</a:t>
            </a:r>
            <a:r>
              <a:rPr lang="ru-RU" sz="1600" dirty="0"/>
              <a:t> имеет тип </a:t>
            </a:r>
            <a:r>
              <a:rPr lang="ru-RU" sz="1600" dirty="0" err="1"/>
              <a:t>Integer</a:t>
            </a:r>
            <a:r>
              <a:rPr lang="ru-RU" sz="1600" dirty="0"/>
              <a:t> -&gt; </a:t>
            </a:r>
            <a:r>
              <a:rPr lang="ru-RU" sz="1600" dirty="0" err="1"/>
              <a:t>String</a:t>
            </a:r>
            <a:r>
              <a:rPr lang="ru-RU" sz="1600" dirty="0"/>
              <a:t>).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       </a:t>
            </a:r>
            <a:r>
              <a:rPr lang="ru-RU" sz="1600" dirty="0" smtClean="0">
                <a:solidFill>
                  <a:srgbClr val="008000"/>
                </a:solidFill>
              </a:rPr>
              <a:t>Функциональные </a:t>
            </a:r>
            <a:r>
              <a:rPr lang="ru-RU" sz="1600" dirty="0">
                <a:solidFill>
                  <a:srgbClr val="008000"/>
                </a:solidFill>
              </a:rPr>
              <a:t>типы </a:t>
            </a:r>
            <a:r>
              <a:rPr lang="ru-RU" sz="1600" dirty="0"/>
              <a:t>(т.е. сигнатуры) – </a:t>
            </a:r>
            <a:r>
              <a:rPr lang="ru-RU" sz="1600" dirty="0">
                <a:solidFill>
                  <a:srgbClr val="008000"/>
                </a:solidFill>
              </a:rPr>
              <a:t>полноценные типы. Можно из них тоже собрать кортеж или сложить в массив. </a:t>
            </a:r>
            <a:endParaRPr lang="ru-RU" sz="1600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ru-RU" sz="1600" dirty="0" smtClean="0"/>
              <a:t>        </a:t>
            </a:r>
            <a:r>
              <a:rPr lang="ru-RU" sz="1600" i="1" dirty="0" smtClean="0">
                <a:solidFill>
                  <a:srgbClr val="0070C0"/>
                </a:solidFill>
              </a:rPr>
              <a:t>Параметры </a:t>
            </a:r>
            <a:r>
              <a:rPr lang="ru-RU" sz="1600" i="1" dirty="0">
                <a:solidFill>
                  <a:srgbClr val="0070C0"/>
                </a:solidFill>
              </a:rPr>
              <a:t>обобщенных типов </a:t>
            </a:r>
            <a:r>
              <a:rPr lang="ru-RU" sz="1600" dirty="0"/>
              <a:t>(те, которые с </a:t>
            </a:r>
            <a:r>
              <a:rPr lang="ru-RU" sz="1600" dirty="0" err="1"/>
              <a:t>дженериками</a:t>
            </a:r>
            <a:r>
              <a:rPr lang="ru-RU" sz="1600" dirty="0"/>
              <a:t>, т.е. в </a:t>
            </a:r>
            <a:r>
              <a:rPr lang="ru-RU" sz="1600" dirty="0" err="1"/>
              <a:t>Array</a:t>
            </a:r>
            <a:r>
              <a:rPr lang="ru-RU" sz="1600" dirty="0"/>
              <a:t>[</a:t>
            </a:r>
            <a:r>
              <a:rPr lang="ru-RU" sz="1600" dirty="0" err="1"/>
              <a:t>Int</a:t>
            </a:r>
            <a:r>
              <a:rPr lang="ru-RU" sz="1600" dirty="0"/>
              <a:t>], например, </a:t>
            </a:r>
            <a:r>
              <a:rPr lang="ru-RU" sz="1600" dirty="0" err="1"/>
              <a:t>Array</a:t>
            </a:r>
            <a:r>
              <a:rPr lang="ru-RU" sz="1600" dirty="0"/>
              <a:t> – это обобщённый тип, а </a:t>
            </a:r>
            <a:r>
              <a:rPr lang="ru-RU" sz="1600" dirty="0" err="1"/>
              <a:t>Int</a:t>
            </a:r>
            <a:r>
              <a:rPr lang="ru-RU" sz="1600" dirty="0"/>
              <a:t> – это его параметр) </a:t>
            </a:r>
            <a:r>
              <a:rPr lang="ru-RU" sz="1600" dirty="0">
                <a:solidFill>
                  <a:srgbClr val="0070C0"/>
                </a:solidFill>
              </a:rPr>
              <a:t>еще могут быть </a:t>
            </a:r>
            <a:r>
              <a:rPr lang="ru-RU" sz="1600" dirty="0" smtClean="0">
                <a:solidFill>
                  <a:srgbClr val="0070C0"/>
                </a:solidFill>
              </a:rPr>
              <a:t>Ковариантными/Контравариантными/Инвариантными </a:t>
            </a:r>
          </a:p>
          <a:p>
            <a:pPr>
              <a:buNone/>
            </a:pPr>
            <a:r>
              <a:rPr lang="ru-RU" sz="1600" dirty="0" smtClean="0"/>
              <a:t>(см.</a:t>
            </a:r>
            <a:r>
              <a:rPr lang="en-US" sz="1600" dirty="0" smtClean="0"/>
              <a:t> </a:t>
            </a:r>
            <a:r>
              <a:rPr lang="ru-RU" sz="1600" dirty="0" smtClean="0"/>
              <a:t> </a:t>
            </a:r>
            <a:r>
              <a:rPr lang="en-US" sz="1600" dirty="0" smtClean="0"/>
              <a:t>https://habr.com/ru/post/218753/</a:t>
            </a:r>
            <a:r>
              <a:rPr lang="ru-RU" sz="1600" dirty="0" smtClean="0"/>
              <a:t>). 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>Важное уточнение: данное тут определение очень вольное. Категория — понятие еще более абстрактное, чем тип. 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Морфизм</a:t>
            </a:r>
            <a:r>
              <a:rPr lang="ru-RU" sz="1800" dirty="0"/>
              <a:t> – это любая функция, преобразующая один тип в другой. </a:t>
            </a:r>
            <a:endParaRPr lang="ru-RU" sz="18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Вот</a:t>
            </a:r>
            <a:r>
              <a:rPr lang="ru-RU" sz="1600" dirty="0"/>
              <a:t> </a:t>
            </a:r>
            <a:r>
              <a:rPr lang="ru-RU" sz="1600" dirty="0" err="1" smtClean="0"/>
              <a:t>IntToStr</a:t>
            </a:r>
            <a:r>
              <a:rPr lang="ru-RU" sz="1600" dirty="0"/>
              <a:t> – это вполне себе морфизм. </a:t>
            </a: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Итого</a:t>
            </a:r>
            <a:r>
              <a:rPr lang="ru-RU" sz="1600" dirty="0"/>
              <a:t>: видим «морфизм» — читаем «функция конвертации». </a:t>
            </a: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«</a:t>
            </a:r>
            <a:r>
              <a:rPr lang="ru-RU" sz="1600" dirty="0"/>
              <a:t>Эндоморфизм» — это морфизм внутри категории, т.е. преобразование типа в самого себя. Функция «синус» вполне себе Эндоморфизм из Категории </a:t>
            </a:r>
            <a:r>
              <a:rPr lang="ru-RU" sz="1600" dirty="0" err="1" smtClean="0"/>
              <a:t>Double</a:t>
            </a:r>
            <a:r>
              <a:rPr lang="ru-RU" sz="1600" dirty="0"/>
              <a:t> в нее же, хотя и крайне примитивный.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       Более </a:t>
            </a:r>
            <a:r>
              <a:rPr lang="ru-RU" sz="1600" dirty="0"/>
              <a:t>сложный пример морфизма: преобразователь пары строк (</a:t>
            </a:r>
            <a:r>
              <a:rPr lang="ru-RU" sz="1600" dirty="0" err="1"/>
              <a:t>username</a:t>
            </a:r>
            <a:r>
              <a:rPr lang="ru-RU" sz="1600" dirty="0"/>
              <a:t>, </a:t>
            </a:r>
            <a:r>
              <a:rPr lang="ru-RU" sz="1600" dirty="0" err="1"/>
              <a:t>password</a:t>
            </a:r>
            <a:r>
              <a:rPr lang="ru-RU" sz="1600" dirty="0"/>
              <a:t>) в объект сессии.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Монада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600" dirty="0"/>
              <a:t>– это простой и банальный контейнер. </a:t>
            </a: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Ее </a:t>
            </a:r>
            <a:r>
              <a:rPr lang="ru-RU" sz="1600" dirty="0"/>
              <a:t>основная цель – обрабатывать данные в контейнере, не вынимая их наружу. </a:t>
            </a: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Для </a:t>
            </a:r>
            <a:r>
              <a:rPr lang="ru-RU" sz="1600" dirty="0"/>
              <a:t>этого к ней прицепили парочку функций (</a:t>
            </a:r>
            <a:r>
              <a:rPr lang="ru-RU" sz="1600" dirty="0" err="1" smtClean="0"/>
              <a:t>map</a:t>
            </a:r>
            <a:r>
              <a:rPr lang="ru-RU" sz="1600" dirty="0"/>
              <a:t>).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Например</a:t>
            </a:r>
            <a:r>
              <a:rPr lang="ru-RU" sz="1600" dirty="0"/>
              <a:t>, если у нас есть монада-список (массив) чисел, то преобразование их в строки можно сделать прямо в массиве, сразу получив на выходе готовый массив строк, не </a:t>
            </a:r>
            <a:r>
              <a:rPr lang="ru-RU" sz="1600" dirty="0" err="1"/>
              <a:t>заморачиваясь</a:t>
            </a:r>
            <a:r>
              <a:rPr lang="ru-RU" sz="1600" dirty="0"/>
              <a:t> с циклами, созданием новых массивов и т.п</a:t>
            </a:r>
            <a:r>
              <a:rPr lang="ru-RU" sz="1600" dirty="0" smtClean="0"/>
              <a:t>.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Функтор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</a:rPr>
              <a:t> – обработчик данных в контейнере-монаде. </a:t>
            </a:r>
          </a:p>
          <a:p>
            <a:pPr>
              <a:buNone/>
            </a:pPr>
            <a:r>
              <a:rPr lang="ru-RU" sz="1200" dirty="0" smtClean="0"/>
              <a:t>          Важное </a:t>
            </a:r>
            <a:r>
              <a:rPr lang="ru-RU" sz="1200" dirty="0"/>
              <a:t>пояснение: в большинстве статей про ФП вам расскажут про функтор до монады, а потом, давая определение монады расскажут, что она тоже является функтором. После этого в голове обычно вообще все запутывается. Поэтому давайте договоримся, что вы пока забудете то, что сейчас прочитали в этом абзаце и просто продолжите читать.</a:t>
            </a:r>
          </a:p>
          <a:p>
            <a:pPr>
              <a:buNone/>
            </a:pPr>
            <a:r>
              <a:rPr lang="ru-RU" sz="1600" dirty="0"/>
              <a:t>Функтор — это та самая упомянутая выше функция </a:t>
            </a:r>
            <a:r>
              <a:rPr lang="ru-RU" sz="1600" dirty="0" err="1"/>
              <a:t>map</a:t>
            </a:r>
            <a:r>
              <a:rPr lang="ru-RU" sz="1600" dirty="0"/>
              <a:t>/</a:t>
            </a:r>
            <a:r>
              <a:rPr lang="ru-RU" sz="1600" dirty="0" err="1"/>
              <a:t>bind</a:t>
            </a:r>
            <a:r>
              <a:rPr lang="ru-RU" sz="1600" dirty="0" smtClean="0"/>
              <a:t>. Осторожно</a:t>
            </a:r>
            <a:r>
              <a:rPr lang="ru-RU" sz="1600" dirty="0"/>
              <a:t>!</a:t>
            </a:r>
          </a:p>
          <a:p>
            <a:pPr>
              <a:buNone/>
            </a:pPr>
            <a:r>
              <a:rPr lang="ru-RU" sz="1600" dirty="0"/>
              <a:t>Смысл названия </a:t>
            </a:r>
            <a:r>
              <a:rPr lang="ru-RU" sz="1600" dirty="0" smtClean="0"/>
              <a:t>«Функтор</a:t>
            </a:r>
            <a:r>
              <a:rPr lang="ru-RU" sz="1600" dirty="0"/>
              <a:t>»: «функция над функциями», но он не отражает ее сути.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Суть </a:t>
            </a:r>
            <a:r>
              <a:rPr lang="ru-RU" sz="1600" dirty="0"/>
              <a:t>же – взять какой-нибудь морфизм (т.е. преобразователь типов) и применить его прямо внутри монады (контейнера). </a:t>
            </a: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Т.е</a:t>
            </a:r>
            <a:r>
              <a:rPr lang="ru-RU" sz="1600" dirty="0"/>
              <a:t>. </a:t>
            </a:r>
            <a:r>
              <a:rPr lang="ru-RU" sz="1600" b="1" dirty="0"/>
              <a:t>Функтор</a:t>
            </a:r>
            <a:r>
              <a:rPr lang="ru-RU" sz="1600" dirty="0"/>
              <a:t> – </a:t>
            </a:r>
            <a:r>
              <a:rPr lang="ru-RU" sz="1600" b="1" dirty="0"/>
              <a:t>это Морфизм (преобразование) в Монаде (контейнере). </a:t>
            </a:r>
            <a:endParaRPr lang="ru-RU" sz="1600" b="1" dirty="0" smtClean="0"/>
          </a:p>
          <a:p>
            <a:pPr>
              <a:buNone/>
            </a:pPr>
            <a:r>
              <a:rPr lang="ru-RU" sz="1600" dirty="0" smtClean="0"/>
              <a:t>Функтор </a:t>
            </a:r>
            <a:r>
              <a:rPr lang="ru-RU" sz="1600" dirty="0"/>
              <a:t>выглядит со стороны это как будто вызвали функцию (`</a:t>
            </a:r>
            <a:r>
              <a:rPr lang="ru-RU" sz="1600" dirty="0" err="1"/>
              <a:t>map</a:t>
            </a:r>
            <a:r>
              <a:rPr lang="ru-RU" sz="1600" dirty="0"/>
              <a:t>`), передав в качестве параметра другую функцию (`</a:t>
            </a:r>
            <a:r>
              <a:rPr lang="ru-RU" sz="1600" dirty="0" err="1"/>
              <a:t>IntToStr</a:t>
            </a:r>
            <a:r>
              <a:rPr lang="ru-RU" sz="1600" dirty="0"/>
              <a:t>`), а в результате она вернет нам такой же массив, только уже со строками вместо чисел</a:t>
            </a:r>
            <a:r>
              <a:rPr lang="ru-RU" sz="1600" dirty="0" smtClean="0"/>
              <a:t>.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/>
              <a:t>Теперь вернемся к теме «монада является функтором». На практике это означает, что в классе монады есть метод </a:t>
            </a:r>
            <a:r>
              <a:rPr lang="ru-RU" sz="1600" dirty="0" err="1"/>
              <a:t>map</a:t>
            </a:r>
            <a:r>
              <a:rPr lang="ru-RU" sz="1600" dirty="0"/>
              <a:t>. Все. Но </a:t>
            </a:r>
            <a:r>
              <a:rPr lang="ru-RU" sz="1600" b="1" dirty="0"/>
              <a:t>по смыслу монада – это контейнер, а функтор – это оператор преобразования содержимого</a:t>
            </a:r>
            <a:r>
              <a:rPr lang="ru-RU" sz="1600" dirty="0"/>
              <a:t>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Аппликативный функтор</a:t>
            </a:r>
            <a:r>
              <a:rPr lang="ru-RU" sz="1600" dirty="0"/>
              <a:t> – </a:t>
            </a:r>
            <a:r>
              <a:rPr lang="ru-RU" sz="1600" dirty="0" smtClean="0"/>
              <a:t>тот же функтор, </a:t>
            </a:r>
            <a:r>
              <a:rPr lang="ru-RU" sz="1600" dirty="0"/>
              <a:t>только к нему добавили еще одну </a:t>
            </a:r>
            <a:r>
              <a:rPr lang="ru-RU" sz="1600" dirty="0" err="1"/>
              <a:t>фичу</a:t>
            </a:r>
            <a:r>
              <a:rPr lang="ru-RU" sz="1600" dirty="0"/>
              <a:t>, чтобы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конвертацию можно было делать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отложенно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в некоторых условиях, когда хотят скомпоновать содержимое нескольких контейнеров</a:t>
            </a:r>
            <a:r>
              <a:rPr lang="ru-RU" sz="1600" dirty="0"/>
              <a:t>, опять же ничего не извлекая. </a:t>
            </a: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Например</a:t>
            </a:r>
            <a:r>
              <a:rPr lang="ru-RU" sz="1600" dirty="0"/>
              <a:t> </a:t>
            </a:r>
            <a:r>
              <a:rPr lang="ru-RU" sz="1600" dirty="0" smtClean="0"/>
              <a:t>(</a:t>
            </a:r>
            <a:r>
              <a:rPr lang="ru-RU" sz="1600" dirty="0" err="1" smtClean="0"/>
              <a:t>Option</a:t>
            </a:r>
            <a:r>
              <a:rPr lang="ru-RU" sz="1600" dirty="0" smtClean="0"/>
              <a:t>[</a:t>
            </a:r>
            <a:r>
              <a:rPr lang="ru-RU" sz="1600" dirty="0" err="1" smtClean="0"/>
              <a:t>username</a:t>
            </a:r>
            <a:r>
              <a:rPr lang="ru-RU" sz="1600" dirty="0" smtClean="0"/>
              <a:t>], </a:t>
            </a:r>
            <a:r>
              <a:rPr lang="ru-RU" sz="1600" dirty="0" err="1" smtClean="0"/>
              <a:t>Option</a:t>
            </a:r>
            <a:r>
              <a:rPr lang="ru-RU" sz="1600" dirty="0" smtClean="0"/>
              <a:t>[</a:t>
            </a:r>
            <a:r>
              <a:rPr lang="ru-RU" sz="1600" dirty="0" err="1" smtClean="0"/>
              <a:t>password</a:t>
            </a:r>
            <a:r>
              <a:rPr lang="ru-RU" sz="1600" dirty="0" smtClean="0"/>
              <a:t>]) -&gt; </a:t>
            </a:r>
            <a:r>
              <a:rPr lang="ru-RU" sz="1600" dirty="0" err="1" smtClean="0"/>
              <a:t>Option</a:t>
            </a:r>
            <a:r>
              <a:rPr lang="ru-RU" sz="1600" dirty="0" smtClean="0"/>
              <a:t>[(</a:t>
            </a:r>
            <a:r>
              <a:rPr lang="ru-RU" sz="1600" dirty="0" err="1" smtClean="0"/>
              <a:t>username</a:t>
            </a:r>
            <a:r>
              <a:rPr lang="ru-RU" sz="1600" dirty="0" smtClean="0"/>
              <a:t>, </a:t>
            </a:r>
            <a:r>
              <a:rPr lang="ru-RU" sz="1600" dirty="0" err="1" smtClean="0"/>
              <a:t>password</a:t>
            </a:r>
            <a:r>
              <a:rPr lang="ru-RU" sz="1600" dirty="0" smtClean="0"/>
              <a:t>)])</a:t>
            </a:r>
            <a:r>
              <a:rPr lang="ru-RU" sz="1600" dirty="0"/>
              <a:t>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С </a:t>
            </a:r>
            <a:r>
              <a:rPr lang="ru-RU" sz="1600" dirty="0"/>
              <a:t>функцией </a:t>
            </a:r>
            <a:r>
              <a:rPr lang="ru-RU" sz="1600" dirty="0" err="1" smtClean="0"/>
              <a:t>map</a:t>
            </a:r>
            <a:r>
              <a:rPr lang="ru-RU" sz="1600" dirty="0" smtClean="0"/>
              <a:t>()</a:t>
            </a:r>
            <a:r>
              <a:rPr lang="ru-RU" sz="1600" dirty="0"/>
              <a:t> мы бы не смогли сделать такую пару, не извлекая самих значений (нам сначала бы пришлось получить логин и пароль, а потом сложить в новый контейнер их пару). Поэтому тут добавляется еще одна функция </a:t>
            </a:r>
            <a:r>
              <a:rPr lang="ru-RU" sz="1600" dirty="0" err="1" smtClean="0"/>
              <a:t>ap</a:t>
            </a:r>
            <a:r>
              <a:rPr lang="ru-RU" sz="1600" dirty="0" smtClean="0"/>
              <a:t>()</a:t>
            </a:r>
            <a:r>
              <a:rPr lang="ru-RU" sz="1600" dirty="0"/>
              <a:t> (от </a:t>
            </a:r>
            <a:r>
              <a:rPr lang="ru-RU" sz="1600" i="1" dirty="0" err="1"/>
              <a:t>apply</a:t>
            </a:r>
            <a:r>
              <a:rPr lang="ru-RU" sz="1600" dirty="0"/>
              <a:t>), которая «лениво» преобразует данные (как </a:t>
            </a:r>
            <a:r>
              <a:rPr lang="ru-RU" sz="1600" dirty="0" smtClean="0"/>
              <a:t>делал </a:t>
            </a:r>
            <a:r>
              <a:rPr lang="ru-RU" sz="1600" dirty="0"/>
              <a:t>Функтор) только когда кто-то начнет читать результирующий контейнер.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На </a:t>
            </a:r>
            <a:r>
              <a:rPr lang="ru-RU" sz="1600" dirty="0"/>
              <a:t>практике она возвращает частично примененную функцию – это ту, которая</a:t>
            </a:r>
            <a:r>
              <a:rPr lang="ru-RU" sz="1600" dirty="0" smtClean="0"/>
              <a:t>… (стр.29 в презентации)</a:t>
            </a:r>
            <a:endParaRPr lang="ru-RU" sz="1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/>
              <a:t>Частично примененные функции, </a:t>
            </a:r>
            <a:r>
              <a:rPr lang="ru-RU" sz="1800" b="1" dirty="0" err="1">
                <a:solidFill>
                  <a:schemeClr val="accent2">
                    <a:lumMod val="75000"/>
                  </a:schemeClr>
                </a:solidFill>
              </a:rPr>
              <a:t>Каррирование</a:t>
            </a:r>
            <a:r>
              <a:rPr lang="ru-RU" sz="1600" dirty="0"/>
              <a:t>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Объяснение </a:t>
            </a:r>
            <a:r>
              <a:rPr lang="ru-RU" sz="1600" dirty="0"/>
              <a:t>на простом примере функции с двумя переменными: давайте подставим в нее первый параметр, а второй оставим пока неизвестным.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По </a:t>
            </a:r>
            <a:r>
              <a:rPr lang="ru-RU" sz="1600" dirty="0"/>
              <a:t>факту получим функцию с одним параметром. Вот и все, мы только что сделали «</a:t>
            </a:r>
            <a:r>
              <a:rPr lang="ru-RU" sz="1600" dirty="0" err="1"/>
              <a:t>каррирование</a:t>
            </a:r>
            <a:r>
              <a:rPr lang="ru-RU" sz="1600" dirty="0"/>
              <a:t>» функции из </a:t>
            </a:r>
            <a:r>
              <a:rPr lang="ru-RU" sz="1600" b="1" dirty="0">
                <a:hlinkClick r:id="rId2"/>
              </a:rPr>
              <a:t>арности</a:t>
            </a:r>
            <a:r>
              <a:rPr lang="ru-RU" sz="1600" dirty="0"/>
              <a:t> </a:t>
            </a:r>
            <a:r>
              <a:rPr lang="ru-RU" sz="1600" dirty="0" smtClean="0"/>
              <a:t>k=2</a:t>
            </a:r>
            <a:r>
              <a:rPr lang="ru-RU" sz="1600" dirty="0"/>
              <a:t> в </a:t>
            </a:r>
            <a:r>
              <a:rPr lang="ru-RU" sz="1600" dirty="0" smtClean="0"/>
              <a:t>k=1</a:t>
            </a:r>
            <a:r>
              <a:rPr lang="ru-RU" sz="1600" dirty="0"/>
              <a:t>. </a:t>
            </a: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На </a:t>
            </a:r>
            <a:r>
              <a:rPr lang="ru-RU" sz="1600" dirty="0"/>
              <a:t>самом деле в </a:t>
            </a:r>
            <a:r>
              <a:rPr lang="ru-RU" sz="1600" dirty="0" err="1"/>
              <a:t>Хаскеле</a:t>
            </a:r>
            <a:r>
              <a:rPr lang="ru-RU" sz="1600" dirty="0"/>
              <a:t>, например, вообще нет понятия количества параметров у функции в том смысле, как это делается в си-подобных языках. Например, если функции измерения расстояния надо 3 координаты (имеет сигнатуру </a:t>
            </a:r>
            <a:r>
              <a:rPr lang="ru-RU" sz="1600" dirty="0" err="1" smtClean="0"/>
              <a:t>Double</a:t>
            </a:r>
            <a:r>
              <a:rPr lang="ru-RU" sz="1600" dirty="0" smtClean="0"/>
              <a:t> -&gt; </a:t>
            </a:r>
            <a:r>
              <a:rPr lang="ru-RU" sz="1600" dirty="0" err="1" smtClean="0"/>
              <a:t>Double</a:t>
            </a:r>
            <a:r>
              <a:rPr lang="ru-RU" sz="1600" dirty="0" smtClean="0"/>
              <a:t> -&gt; </a:t>
            </a:r>
            <a:r>
              <a:rPr lang="ru-RU" sz="1600" dirty="0" err="1" smtClean="0"/>
              <a:t>Double</a:t>
            </a:r>
            <a:r>
              <a:rPr lang="ru-RU" sz="1600" dirty="0" smtClean="0"/>
              <a:t> -&gt; </a:t>
            </a:r>
            <a:r>
              <a:rPr lang="ru-RU" sz="1600" dirty="0" err="1" smtClean="0"/>
              <a:t>Double</a:t>
            </a:r>
            <a:r>
              <a:rPr lang="ru-RU" sz="1600" dirty="0"/>
              <a:t>), то мы можем в выражениях использовать ее как с одним, так и с двумя или с тремя параметрами</a:t>
            </a:r>
            <a:r>
              <a:rPr lang="ru-RU" sz="1400" dirty="0"/>
              <a:t>. Отличия будут в типах возвращаемых результатов. В случае, если мы передадим все координаты, то она вернет «</a:t>
            </a:r>
            <a:r>
              <a:rPr lang="ru-RU" sz="1400" dirty="0" err="1"/>
              <a:t>Double</a:t>
            </a:r>
            <a:r>
              <a:rPr lang="ru-RU" sz="1400" dirty="0"/>
              <a:t>», если передадим на одну координату меньше – она вернет </a:t>
            </a:r>
            <a:r>
              <a:rPr lang="ru-RU" sz="1400" dirty="0" err="1" smtClean="0"/>
              <a:t>Double</a:t>
            </a:r>
            <a:r>
              <a:rPr lang="ru-RU" sz="1400" dirty="0" smtClean="0"/>
              <a:t> -&gt; </a:t>
            </a:r>
            <a:r>
              <a:rPr lang="ru-RU" sz="1400" dirty="0" err="1" smtClean="0"/>
              <a:t>Double</a:t>
            </a:r>
            <a:r>
              <a:rPr lang="ru-RU" sz="1400" dirty="0"/>
              <a:t>, т.е. функцию от одного параметра </a:t>
            </a:r>
            <a:r>
              <a:rPr lang="ru-RU" sz="1400" dirty="0" err="1" smtClean="0"/>
              <a:t>Double</a:t>
            </a:r>
            <a:r>
              <a:rPr lang="ru-RU" sz="1400" dirty="0"/>
              <a:t>, если мы передадим всего одну координату, то результат будет иметь вид </a:t>
            </a:r>
            <a:r>
              <a:rPr lang="ru-RU" sz="1400" dirty="0" err="1" smtClean="0"/>
              <a:t>Double</a:t>
            </a:r>
            <a:r>
              <a:rPr lang="ru-RU" sz="1400" dirty="0" smtClean="0"/>
              <a:t> -&gt; </a:t>
            </a:r>
            <a:r>
              <a:rPr lang="ru-RU" sz="1400" dirty="0" err="1" smtClean="0"/>
              <a:t>Double</a:t>
            </a:r>
            <a:r>
              <a:rPr lang="ru-RU" sz="1400" dirty="0" smtClean="0"/>
              <a:t> -&gt; </a:t>
            </a:r>
            <a:r>
              <a:rPr lang="ru-RU" sz="1400" dirty="0" err="1" smtClean="0"/>
              <a:t>Double</a:t>
            </a:r>
            <a:r>
              <a:rPr lang="ru-RU" sz="1400" dirty="0"/>
              <a:t> (функция от двух параметров </a:t>
            </a:r>
            <a:r>
              <a:rPr lang="ru-RU" sz="1400" dirty="0" err="1" smtClean="0"/>
              <a:t>Double</a:t>
            </a:r>
            <a:r>
              <a:rPr lang="ru-RU" sz="1400" dirty="0"/>
              <a:t>, возвращающая </a:t>
            </a:r>
            <a:r>
              <a:rPr lang="ru-RU" sz="1400" dirty="0" err="1" smtClean="0"/>
              <a:t>Double</a:t>
            </a:r>
            <a:r>
              <a:rPr lang="ru-RU" sz="1400" dirty="0" smtClean="0"/>
              <a:t>).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400" dirty="0" smtClean="0"/>
              <a:t>         А </a:t>
            </a:r>
            <a:r>
              <a:rPr lang="ru-RU" sz="1400" dirty="0"/>
              <a:t>если мы такую же логику применим к обобщенным типам (</a:t>
            </a:r>
            <a:r>
              <a:rPr lang="ru-RU" sz="1400" dirty="0" err="1"/>
              <a:t>дженерикам</a:t>
            </a:r>
            <a:r>
              <a:rPr lang="ru-RU" sz="1400" dirty="0"/>
              <a:t>), т.е. </a:t>
            </a:r>
            <a:r>
              <a:rPr lang="ru-RU" sz="1400" dirty="0" err="1"/>
              <a:t>рассмотим</a:t>
            </a:r>
            <a:r>
              <a:rPr lang="ru-RU" sz="1400" dirty="0"/>
              <a:t> некий тип F[T1, T2, T3], то окажется что у такого типа есть конструктор, дающий конкретные реализации обобщенного типа (например F[</a:t>
            </a:r>
            <a:r>
              <a:rPr lang="ru-RU" sz="1400" dirty="0" err="1"/>
              <a:t>Int</a:t>
            </a:r>
            <a:r>
              <a:rPr lang="ru-RU" sz="1400" dirty="0"/>
              <a:t>, </a:t>
            </a:r>
            <a:r>
              <a:rPr lang="ru-RU" sz="1400" dirty="0" err="1"/>
              <a:t>Double</a:t>
            </a:r>
            <a:r>
              <a:rPr lang="ru-RU" sz="1400" dirty="0"/>
              <a:t>, </a:t>
            </a:r>
            <a:r>
              <a:rPr lang="ru-RU" sz="1400" dirty="0" err="1"/>
              <a:t>String</a:t>
            </a:r>
            <a:r>
              <a:rPr lang="ru-RU" sz="1400" dirty="0"/>
              <a:t>]). У этого конструктора будет 3 аргумента: T1, T2, T3. Действовать с ними он будет ровно так же, как вышеописанная функция. Т.е. его тоже можно "</a:t>
            </a:r>
            <a:r>
              <a:rPr lang="ru-RU" sz="1400" dirty="0" err="1"/>
              <a:t>каррировать</a:t>
            </a:r>
            <a:r>
              <a:rPr lang="ru-RU" sz="1400" dirty="0"/>
              <a:t>", уменьшая количество параметров, передавая часть из них. Только вот в этом случае не говорят </a:t>
            </a:r>
            <a:r>
              <a:rPr lang="ru-RU" sz="1400" dirty="0" smtClean="0"/>
              <a:t>об </a:t>
            </a:r>
            <a:r>
              <a:rPr lang="ru-RU" sz="1400" dirty="0"/>
              <a:t>арности, а говорят о разных "</a:t>
            </a:r>
            <a:r>
              <a:rPr lang="ru-RU" sz="1400" b="1" dirty="0" err="1">
                <a:hlinkClick r:id="rId3"/>
              </a:rPr>
              <a:t>кайндах</a:t>
            </a:r>
            <a:r>
              <a:rPr lang="ru-RU" sz="1400" dirty="0"/>
              <a:t>" (</a:t>
            </a:r>
            <a:r>
              <a:rPr lang="ru-RU" sz="1400" i="1" dirty="0" err="1"/>
              <a:t>kind</a:t>
            </a:r>
            <a:r>
              <a:rPr lang="ru-RU" sz="1400" dirty="0"/>
              <a:t>). 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Суть функционального программирования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Для того чтобы понять принципы функционального программирования, сначала надо разобраться в том, что такое «функция». 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       </a:t>
            </a:r>
            <a:r>
              <a:rPr lang="ru-RU" sz="1600" b="1" dirty="0" smtClean="0"/>
              <a:t>Функция</a:t>
            </a:r>
            <a:r>
              <a:rPr lang="ru-RU" sz="1600" dirty="0" smtClean="0"/>
              <a:t>, говоря упрощённо, </a:t>
            </a:r>
            <a:r>
              <a:rPr lang="ru-RU" sz="1600" b="1" dirty="0" smtClean="0"/>
              <a:t>это сущность</a:t>
            </a:r>
            <a:r>
              <a:rPr lang="ru-RU" sz="1600" dirty="0" smtClean="0"/>
              <a:t>, которая </a:t>
            </a:r>
            <a:r>
              <a:rPr lang="ru-RU" sz="1600" b="1" dirty="0" smtClean="0"/>
              <a:t>преобразует</a:t>
            </a:r>
            <a:r>
              <a:rPr lang="ru-RU" sz="1600" dirty="0" smtClean="0"/>
              <a:t> некие </a:t>
            </a:r>
            <a:r>
              <a:rPr lang="ru-RU" sz="1600" b="1" dirty="0" smtClean="0"/>
              <a:t>входные данные, передаваемые ей, в выходные данные, которые она возвращает в место вызова. 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        Правда, на самом деле всё далеко не всегда выглядит так просто. Взгляните на следующую функцию, написанную на </a:t>
            </a:r>
            <a:r>
              <a:rPr lang="ru-RU" sz="1600" dirty="0" err="1" smtClean="0"/>
              <a:t>Python</a:t>
            </a:r>
            <a:r>
              <a:rPr lang="ru-RU" sz="1600" dirty="0" smtClean="0"/>
              <a:t>:</a:t>
            </a:r>
            <a:br>
              <a:rPr lang="ru-RU" sz="1600" dirty="0" smtClean="0"/>
            </a:b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                                     </a:t>
            </a:r>
            <a:r>
              <a:rPr lang="en-US" sz="1600" dirty="0" smtClean="0"/>
              <a:t>def square(x):     return x*x</a:t>
            </a: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        Эта функция крайне проста. Она принимает один аргумент, </a:t>
            </a:r>
            <a:r>
              <a:rPr lang="ru-RU" sz="1600" dirty="0" err="1" smtClean="0"/>
              <a:t>x</a:t>
            </a:r>
            <a:r>
              <a:rPr lang="ru-RU" sz="1600" dirty="0" smtClean="0"/>
              <a:t>, который, вероятно, имеет тип </a:t>
            </a:r>
            <a:r>
              <a:rPr lang="ru-RU" sz="1600" dirty="0" err="1" smtClean="0"/>
              <a:t>int</a:t>
            </a:r>
            <a:r>
              <a:rPr lang="ru-RU" sz="1600" dirty="0" smtClean="0"/>
              <a:t>, а, может быть, тип </a:t>
            </a:r>
            <a:r>
              <a:rPr lang="ru-RU" sz="1600" dirty="0" err="1" smtClean="0"/>
              <a:t>float</a:t>
            </a:r>
            <a:r>
              <a:rPr lang="ru-RU" sz="1600" dirty="0" smtClean="0"/>
              <a:t> или </a:t>
            </a:r>
            <a:r>
              <a:rPr lang="ru-RU" sz="1600" dirty="0" err="1" smtClean="0"/>
              <a:t>double</a:t>
            </a:r>
            <a:r>
              <a:rPr lang="ru-RU" sz="1600" dirty="0" smtClean="0"/>
              <a:t>, и выдаёт результат возведения этого </a:t>
            </a:r>
            <a:r>
              <a:rPr lang="ru-RU" sz="1600" i="1" dirty="0" err="1" smtClean="0"/>
              <a:t>x</a:t>
            </a:r>
            <a:r>
              <a:rPr lang="ru-RU" sz="1600" dirty="0" smtClean="0"/>
              <a:t> в квадрат.</a:t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/>
              <a:t>Лямбда</a:t>
            </a:r>
            <a:r>
              <a:rPr lang="ru-RU" sz="1600" dirty="0"/>
              <a:t> выражения и Замыкания.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Лямбда </a:t>
            </a:r>
            <a:r>
              <a:rPr lang="ru-RU" sz="1600" dirty="0"/>
              <a:t>исчисление имеет к ФП такое отношение, как Теория Категорий, т.е. никакое. Просто люди, привнесшие эту концепцию в ФП, были прожжёнными математиками, и дали ей такое название. Для того чтобы понять суть «лямбд» и «замыканий» не нужна высшая математика.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Лямбда-выражение </a:t>
            </a:r>
            <a:r>
              <a:rPr lang="ru-RU" sz="1600" dirty="0"/>
              <a:t>– это просто анонимная функция. Когда у тебя есть язык, весь состоящий из функций, и когда функции можно передавать в качестве значений другим функциям, то не очень хочется для каждой такой функции придумывать имя. Особенно если эта функция состоит из одной строки и тройки-другой слов.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1600" b="1" dirty="0"/>
              <a:t>Эффект</a:t>
            </a:r>
            <a:r>
              <a:rPr lang="ru-RU" sz="1600" dirty="0"/>
              <a:t> – это один из столпов ФП, наравне с монадой (и настолько же абстрактен, как она). Эффект – это императивная часть программы. Любой программе, написанной на чистом </a:t>
            </a:r>
            <a:r>
              <a:rPr lang="ru-RU" sz="1600" dirty="0" smtClean="0"/>
              <a:t>ФП</a:t>
            </a:r>
            <a:r>
              <a:rPr lang="ru-RU" sz="1600" dirty="0"/>
              <a:t>, приходится взаимодействовать с внешним миром. Любое взаимодействие заставляется выйти из </a:t>
            </a:r>
            <a:r>
              <a:rPr lang="ru-RU" sz="1600" dirty="0" smtClean="0"/>
              <a:t>мирка </a:t>
            </a:r>
            <a:r>
              <a:rPr lang="ru-RU" sz="1600" dirty="0"/>
              <a:t>контейнеров-монад в </a:t>
            </a:r>
            <a:r>
              <a:rPr lang="ru-RU" sz="1600" dirty="0" smtClean="0"/>
              <a:t>реальный </a:t>
            </a:r>
            <a:r>
              <a:rPr lang="ru-RU" sz="1600" dirty="0"/>
              <a:t>императивный мир и что-то вывести на экран, что-то принять по сети, прочитать текущее время и т.п.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Кроме </a:t>
            </a:r>
            <a:r>
              <a:rPr lang="ru-RU" sz="1600" dirty="0"/>
              <a:t>того любое извлечение данных из контейнера – это Эффект (т.к. с извлечением может быть запущена отложенная реальная обработка данных).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Чтобы </a:t>
            </a:r>
            <a:r>
              <a:rPr lang="ru-RU" sz="1600" dirty="0"/>
              <a:t>вывести </a:t>
            </a:r>
            <a:r>
              <a:rPr lang="ru-RU" sz="1600" dirty="0" err="1"/>
              <a:t>распарсенное</a:t>
            </a:r>
            <a:r>
              <a:rPr lang="ru-RU" sz="1600" dirty="0"/>
              <a:t> число на экран, нам придется-таки узнать, а было ли оно вообще </a:t>
            </a:r>
            <a:r>
              <a:rPr lang="ru-RU" sz="1600" dirty="0" err="1"/>
              <a:t>распарсено</a:t>
            </a:r>
            <a:r>
              <a:rPr lang="ru-RU" sz="1600" dirty="0"/>
              <a:t> (извлечь содержимое </a:t>
            </a:r>
            <a:r>
              <a:rPr lang="ru-RU" sz="1600" dirty="0" err="1"/>
              <a:t>Option</a:t>
            </a:r>
            <a:r>
              <a:rPr lang="ru-RU" sz="1600" dirty="0"/>
              <a:t>/</a:t>
            </a:r>
            <a:r>
              <a:rPr lang="ru-RU" sz="1600" dirty="0" err="1"/>
              <a:t>Maybe</a:t>
            </a:r>
            <a:r>
              <a:rPr lang="ru-RU" sz="1600" dirty="0"/>
              <a:t>). Не удивительно, что </a:t>
            </a:r>
            <a:r>
              <a:rPr lang="ru-RU" sz="1600" dirty="0" err="1"/>
              <a:t>функциональщики</a:t>
            </a:r>
            <a:r>
              <a:rPr lang="ru-RU" sz="1600" dirty="0"/>
              <a:t> стараются держать Эффекты под контролем. Весь прикол функционального мира состоит в том, что Эффекты до самого последнего момента тоже остаются </a:t>
            </a:r>
            <a:r>
              <a:rPr lang="ru-RU" sz="1600" dirty="0" err="1"/>
              <a:t>монадными</a:t>
            </a:r>
            <a:r>
              <a:rPr lang="ru-RU" sz="1600" dirty="0"/>
              <a:t> (т.е. упакованными в свой контейнер эффектов). Если где-то в коде ФЯП написано, что надо что-то вывести в консоль, то оно (текст) будет упаковано в монаду и доставлено вверх по кол-стеку прямо в функцию </a:t>
            </a:r>
            <a:r>
              <a:rPr lang="ru-RU" sz="1600" dirty="0" err="1"/>
              <a:t>main</a:t>
            </a:r>
            <a:r>
              <a:rPr lang="ru-RU" sz="1600" dirty="0"/>
              <a:t>. </a:t>
            </a:r>
            <a:r>
              <a:rPr lang="ru-RU" sz="1600" dirty="0" smtClean="0"/>
              <a:t>Функция </a:t>
            </a:r>
            <a:r>
              <a:rPr lang="ru-RU" sz="1600" dirty="0" err="1" smtClean="0"/>
              <a:t>main</a:t>
            </a:r>
            <a:r>
              <a:rPr lang="ru-RU" sz="1600" dirty="0"/>
              <a:t> возвращает именно такую </a:t>
            </a:r>
            <a:r>
              <a:rPr lang="ru-RU" sz="1600" dirty="0" err="1"/>
              <a:t>супер-монаду</a:t>
            </a:r>
            <a:r>
              <a:rPr lang="ru-RU" sz="1600" dirty="0"/>
              <a:t> IO (а не </a:t>
            </a:r>
            <a:r>
              <a:rPr lang="ru-RU" sz="1600" dirty="0" err="1"/>
              <a:t>void</a:t>
            </a:r>
            <a:r>
              <a:rPr lang="ru-RU" sz="1600" dirty="0"/>
              <a:t> как в «</a:t>
            </a:r>
            <a:r>
              <a:rPr lang="ru-RU" sz="1600" dirty="0" err="1"/>
              <a:t>сях</a:t>
            </a:r>
            <a:r>
              <a:rPr lang="ru-RU" sz="1600" dirty="0"/>
              <a:t>»), которая собрала в себя всю логику программы, и все эффекты ввода-вывода в консоль. Только внутренний boot-код, сгенерированный компилятором, запустит исполнение Эффекта (извлечение контейнера IO) – откроет ящик Пандоры, из которого выскочат все реальные строки, вычисленные тут же «на лету» цепочками различных преобразований.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>Эффект – это, на самом деле, венец всего ФП, после понимания которого наступает долгожданный катарсис «я наконец-то понял!».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Чтобы </a:t>
            </a:r>
            <a:r>
              <a:rPr lang="ru-RU" sz="1600" dirty="0"/>
              <a:t>начать писать функциональный </a:t>
            </a:r>
            <a:r>
              <a:rPr lang="ru-RU" sz="1600" dirty="0" smtClean="0"/>
              <a:t>код надо </a:t>
            </a:r>
            <a:r>
              <a:rPr lang="ru-RU" sz="1600" dirty="0"/>
              <a:t>всего лишь стараться максимально следовать следующим принципам: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>Писать чистые функции – </a:t>
            </a:r>
            <a:r>
              <a:rPr lang="ru-RU" sz="1600" dirty="0" err="1"/>
              <a:t>функции</a:t>
            </a:r>
            <a:r>
              <a:rPr lang="ru-RU" sz="1600" dirty="0"/>
              <a:t>, которые оперируют только теми данными, которые получили на входе, никак их не меняя и возвращая обработанный результат.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Не </a:t>
            </a:r>
            <a:r>
              <a:rPr lang="ru-RU" sz="1600" dirty="0"/>
              <a:t>использовать глобальные переменные и другие хранилища состояния в процессе обработки – выполнять Эффекты только в самом конце работы логики.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Аккуратнее </a:t>
            </a:r>
            <a:r>
              <a:rPr lang="ru-RU" sz="1600" dirty="0"/>
              <a:t>с ООП. Изменяемые Объекты – это глобальные переменные. Старайтесь по возможности использовать </a:t>
            </a:r>
            <a:r>
              <a:rPr lang="ru-RU" sz="1600" dirty="0" err="1"/>
              <a:t>immutable</a:t>
            </a:r>
            <a:r>
              <a:rPr lang="ru-RU" sz="1600" dirty="0"/>
              <a:t> структуры данных.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Если </a:t>
            </a:r>
            <a:r>
              <a:rPr lang="ru-RU" sz="1600" dirty="0"/>
              <a:t>ваш ЯП уже содержит функции </a:t>
            </a:r>
            <a:r>
              <a:rPr lang="ru-RU" sz="1600" dirty="0" err="1"/>
              <a:t>map</a:t>
            </a:r>
            <a:r>
              <a:rPr lang="ru-RU" sz="1600" dirty="0"/>
              <a:t>() и различные вариации монад (</a:t>
            </a:r>
            <a:r>
              <a:rPr lang="ru-RU" sz="1600" dirty="0" err="1"/>
              <a:t>Option</a:t>
            </a:r>
            <a:r>
              <a:rPr lang="ru-RU" sz="1600" dirty="0"/>
              <a:t>, </a:t>
            </a:r>
            <a:r>
              <a:rPr lang="ru-RU" sz="1600" dirty="0" err="1"/>
              <a:t>Try</a:t>
            </a:r>
            <a:r>
              <a:rPr lang="ru-RU" sz="1600" dirty="0"/>
              <a:t> и т.п.) старайтесь использовать их по максимуму.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В </a:t>
            </a:r>
            <a:r>
              <a:rPr lang="ru-RU" sz="1600" dirty="0"/>
              <a:t>следующий раз попробуйте вместо цикла </a:t>
            </a:r>
            <a:r>
              <a:rPr lang="ru-RU" sz="1600" dirty="0" err="1"/>
              <a:t>for</a:t>
            </a:r>
            <a:r>
              <a:rPr lang="ru-RU" sz="1600" dirty="0"/>
              <a:t> написать </a:t>
            </a:r>
            <a:r>
              <a:rPr lang="ru-RU" sz="1600" dirty="0" err="1"/>
              <a:t>map</a:t>
            </a:r>
            <a:r>
              <a:rPr lang="ru-RU" sz="1600" dirty="0"/>
              <a:t>/</a:t>
            </a:r>
            <a:r>
              <a:rPr lang="ru-RU" sz="1600" dirty="0" err="1"/>
              <a:t>forEach</a:t>
            </a:r>
            <a:r>
              <a:rPr lang="ru-RU" sz="1600" dirty="0"/>
              <a:t>/</a:t>
            </a:r>
            <a:r>
              <a:rPr lang="ru-RU" sz="1600" dirty="0" err="1"/>
              <a:t>fold</a:t>
            </a:r>
            <a:r>
              <a:rPr lang="ru-RU" sz="1600" dirty="0"/>
              <a:t>/</a:t>
            </a:r>
            <a:r>
              <a:rPr lang="ru-RU" sz="1600" dirty="0" err="1"/>
              <a:t>reduce</a:t>
            </a:r>
            <a:r>
              <a:rPr lang="ru-RU" sz="1600" dirty="0"/>
              <a:t> или использовать другой Функтор, подходящей сигнатуры. Нет подходящего? Напиши его!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600" dirty="0" smtClean="0"/>
              <a:t>Вместо заключения, итоги:</a:t>
            </a:r>
          </a:p>
          <a:p>
            <a:pPr>
              <a:buNone/>
            </a:pPr>
            <a:r>
              <a:rPr lang="ru-RU" sz="1600" dirty="0" smtClean="0"/>
              <a:t>Существуют три основных парадигмы: логическое программирование, императивное и функциональное.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В первом случае основные принципы понятны: вы оперируете математической логикой для вывода новых фактов и состояний из уже известных. </a:t>
            </a:r>
          </a:p>
          <a:p>
            <a:pPr>
              <a:buNone/>
            </a:pPr>
            <a:r>
              <a:rPr lang="ru-RU" sz="1600" dirty="0" smtClean="0"/>
              <a:t>Принцип работы с императивным программированием, наиболее распространённым, заключается в формировании инструкций, последовательных команд, которые должна выполнять машина. За примерами далеко ходить не надо, просто откройте</a:t>
            </a:r>
            <a:r>
              <a:rPr lang="ru-RU" sz="1600" dirty="0" smtClean="0">
                <a:hlinkClick r:id="rId2"/>
              </a:rPr>
              <a:t> </a:t>
            </a:r>
            <a:r>
              <a:rPr lang="ru-RU" sz="1600" dirty="0" smtClean="0"/>
              <a:t>список самых популярных языков программирования: те, что сверху — императивные.</a:t>
            </a:r>
          </a:p>
          <a:p>
            <a:pPr>
              <a:buNone/>
            </a:pPr>
            <a:r>
              <a:rPr lang="ru-RU" sz="1600" dirty="0" smtClean="0"/>
              <a:t>        </a:t>
            </a:r>
            <a:r>
              <a:rPr lang="en-US" sz="1600" dirty="0" smtClean="0"/>
              <a:t>https://www.tiobe.com/tiobe-index/</a:t>
            </a: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Функциональное же основывается на взаимодействии с функциями, то есть некими процессами, описывающими связь между входными и выходными параметрами. Таким образом, в то время, как императивный язык описывает конкретное действие с известными входными параметрами, функциональный описывает некое тело взаимодействий, не опускаясь до конкретных случаев.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Функциональное программирование, несмотря на кажущуюся сложность, несёт в себе ряд преимуществ:</a:t>
            </a:r>
          </a:p>
          <a:p>
            <a:pPr>
              <a:buNone/>
            </a:pPr>
            <a:r>
              <a:rPr lang="ru-RU" sz="1600" dirty="0" smtClean="0"/>
              <a:t>             Код становится короче;</a:t>
            </a:r>
          </a:p>
          <a:p>
            <a:pPr>
              <a:buNone/>
            </a:pPr>
            <a:r>
              <a:rPr lang="ru-RU" sz="1600" dirty="0" smtClean="0"/>
              <a:t>             Понятнее;</a:t>
            </a:r>
          </a:p>
          <a:p>
            <a:pPr>
              <a:buNone/>
            </a:pPr>
            <a:r>
              <a:rPr lang="ru-RU" sz="1600" dirty="0" smtClean="0"/>
              <a:t>             Включает в себя признаки хороших императивных языков: модульность, типизация, чистота кода.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Примерами функциональных языков являются LISP (</a:t>
            </a:r>
            <a:r>
              <a:rPr lang="ru-RU" sz="1600" dirty="0" err="1" smtClean="0"/>
              <a:t>Clojure</a:t>
            </a:r>
            <a:r>
              <a:rPr lang="ru-RU" sz="1600" dirty="0" smtClean="0"/>
              <a:t>), </a:t>
            </a:r>
            <a:r>
              <a:rPr lang="ru-RU" sz="1600" dirty="0" err="1" smtClean="0"/>
              <a:t>Haskell</a:t>
            </a:r>
            <a:r>
              <a:rPr lang="ru-RU" sz="1600" dirty="0" smtClean="0"/>
              <a:t>, </a:t>
            </a:r>
            <a:r>
              <a:rPr lang="ru-RU" sz="1600" dirty="0" err="1" smtClean="0"/>
              <a:t>Scala</a:t>
            </a:r>
            <a:r>
              <a:rPr lang="ru-RU" sz="1600" dirty="0" smtClean="0"/>
              <a:t>, R. 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ru-RU" sz="1600" dirty="0" smtClean="0">
                <a:hlinkClick r:id="rId2"/>
              </a:rPr>
              <a:t>Прекрасная статья</a:t>
            </a:r>
            <a:r>
              <a:rPr lang="ru-RU" sz="1600" dirty="0" smtClean="0"/>
              <a:t>, имеющая исторический экскурс, яркие образы, но главное хорошие примеры. Имеется</a:t>
            </a:r>
            <a:r>
              <a:rPr lang="ru-RU" sz="1600" dirty="0" smtClean="0">
                <a:hlinkClick r:id="rId3"/>
              </a:rPr>
              <a:t> перевод</a:t>
            </a:r>
            <a:r>
              <a:rPr lang="ru-RU" sz="1600" dirty="0" smtClean="0"/>
              <a:t>.</a:t>
            </a:r>
          </a:p>
          <a:p>
            <a:pPr>
              <a:buNone/>
            </a:pPr>
            <a:r>
              <a:rPr lang="en-US" sz="1600" dirty="0" smtClean="0"/>
              <a:t>https://habr.com/ru/post/142351/</a:t>
            </a:r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>
                <a:hlinkClick r:id="rId4"/>
              </a:rPr>
              <a:t>Книга</a:t>
            </a:r>
            <a:r>
              <a:rPr lang="en-US" sz="1600" smtClean="0"/>
              <a:t> </a:t>
            </a:r>
            <a:r>
              <a:rPr lang="ru-RU" sz="1600" smtClean="0"/>
              <a:t>на</a:t>
            </a:r>
            <a:r>
              <a:rPr lang="ru-RU" sz="1600" smtClean="0">
                <a:hlinkClick r:id="rId5"/>
              </a:rPr>
              <a:t> </a:t>
            </a:r>
            <a:r>
              <a:rPr lang="ru-RU" sz="1600" dirty="0" smtClean="0">
                <a:hlinkClick r:id="rId5"/>
              </a:rPr>
              <a:t>русском</a:t>
            </a:r>
            <a:r>
              <a:rPr lang="ru-RU" sz="1600" dirty="0" smtClean="0"/>
              <a:t>.</a:t>
            </a:r>
          </a:p>
          <a:p>
            <a:pPr>
              <a:buNone/>
            </a:pPr>
            <a:r>
              <a:rPr lang="ru-RU" sz="1600" dirty="0" smtClean="0"/>
              <a:t>         </a:t>
            </a:r>
            <a:r>
              <a:rPr lang="en-US" sz="1600" dirty="0" smtClean="0"/>
              <a:t>www.nsu.ru/xmlui/bitstream/nsu/8874/1/Harrison.pdf</a:t>
            </a:r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err="1" smtClean="0">
                <a:hlinkClick r:id="rId6"/>
              </a:rPr>
              <a:t>Онлайн-курс</a:t>
            </a:r>
            <a:r>
              <a:rPr lang="ru-RU" sz="1600" dirty="0" smtClean="0"/>
              <a:t>, который можно прослушать на английском языке. </a:t>
            </a:r>
          </a:p>
          <a:p>
            <a:endParaRPr lang="ru-RU" sz="1600" dirty="0" smtClean="0"/>
          </a:p>
          <a:p>
            <a:r>
              <a:rPr lang="ru-RU" sz="1600" dirty="0" smtClean="0">
                <a:hlinkClick r:id="rId7"/>
              </a:rPr>
              <a:t>слад-шоу</a:t>
            </a:r>
            <a:r>
              <a:rPr lang="ru-RU" sz="1600" dirty="0" smtClean="0"/>
              <a:t> на тему функционального программирования.</a:t>
            </a:r>
          </a:p>
          <a:p>
            <a:pPr>
              <a:buNone/>
            </a:pPr>
            <a:r>
              <a:rPr lang="ru-RU" sz="1600" dirty="0" smtClean="0">
                <a:hlinkClick r:id="rId7"/>
              </a:rPr>
              <a:t>   </a:t>
            </a:r>
            <a:r>
              <a:rPr lang="en-US" sz="1600" dirty="0" smtClean="0">
                <a:hlinkClick r:id="rId7"/>
              </a:rPr>
              <a:t>http://slides.com/gsklee/functional-programming-in-5-minutes#/9</a:t>
            </a:r>
            <a:endParaRPr lang="ru-RU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        А вот — ещё одна функция: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err="1" smtClean="0"/>
              <a:t>global_list</a:t>
            </a:r>
            <a:r>
              <a:rPr lang="ru-RU" sz="1600" dirty="0" smtClean="0"/>
              <a:t> = [] </a:t>
            </a:r>
            <a:r>
              <a:rPr lang="ru-RU" sz="1600" dirty="0" err="1" smtClean="0"/>
              <a:t>def</a:t>
            </a:r>
            <a:r>
              <a:rPr lang="ru-RU" sz="1600" dirty="0" smtClean="0"/>
              <a:t> </a:t>
            </a:r>
            <a:r>
              <a:rPr lang="ru-RU" sz="1600" dirty="0" err="1" smtClean="0"/>
              <a:t>append_to_list</a:t>
            </a:r>
            <a:r>
              <a:rPr lang="ru-RU" sz="1600" dirty="0" smtClean="0"/>
              <a:t>(</a:t>
            </a:r>
            <a:r>
              <a:rPr lang="ru-RU" sz="1600" dirty="0" err="1" smtClean="0"/>
              <a:t>x</a:t>
            </a:r>
            <a:r>
              <a:rPr lang="ru-RU" sz="1600" dirty="0" smtClean="0"/>
              <a:t>):     </a:t>
            </a:r>
            <a:r>
              <a:rPr lang="ru-RU" sz="1600" dirty="0" err="1" smtClean="0"/>
              <a:t>global_list.append</a:t>
            </a:r>
            <a:r>
              <a:rPr lang="ru-RU" sz="1600" dirty="0" smtClean="0"/>
              <a:t>(</a:t>
            </a:r>
            <a:r>
              <a:rPr lang="ru-RU" sz="1600" dirty="0" err="1" smtClean="0"/>
              <a:t>x</a:t>
            </a:r>
            <a:r>
              <a:rPr lang="ru-RU" sz="1600" dirty="0" smtClean="0"/>
              <a:t>) 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На первый взгляд кажется, что она принимает </a:t>
            </a:r>
            <a:r>
              <a:rPr lang="ru-RU" sz="1600" i="1" dirty="0" err="1" smtClean="0"/>
              <a:t>x</a:t>
            </a:r>
            <a:r>
              <a:rPr lang="ru-RU" sz="1600" dirty="0" smtClean="0"/>
              <a:t> какого-то типа и ничего не возвращает, так как в ней нет выражения </a:t>
            </a:r>
            <a:r>
              <a:rPr lang="ru-RU" sz="1600" dirty="0" err="1" smtClean="0"/>
              <a:t>return</a:t>
            </a:r>
            <a:r>
              <a:rPr lang="ru-RU" sz="1600" dirty="0" smtClean="0"/>
              <a:t>. Но не будем спешить с выводами!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        Функция не сможет нормально работать в том случае, если заранее не будет объявлена переменная </a:t>
            </a:r>
            <a:r>
              <a:rPr lang="ru-RU" sz="1600" dirty="0" err="1" smtClean="0"/>
              <a:t>global_list</a:t>
            </a:r>
            <a:r>
              <a:rPr lang="ru-RU" sz="1600" dirty="0" smtClean="0"/>
              <a:t>. Результатом работы этой функции является модифицированный список, хранящийся в </a:t>
            </a:r>
            <a:r>
              <a:rPr lang="ru-RU" sz="1600" dirty="0" err="1" smtClean="0"/>
              <a:t>global_list</a:t>
            </a:r>
            <a:r>
              <a:rPr lang="ru-RU" sz="1600" dirty="0" smtClean="0"/>
              <a:t>. Даже хотя </a:t>
            </a:r>
            <a:r>
              <a:rPr lang="ru-RU" sz="1600" dirty="0" err="1" smtClean="0"/>
              <a:t>global_list</a:t>
            </a:r>
            <a:r>
              <a:rPr lang="ru-RU" sz="1600" dirty="0" smtClean="0"/>
              <a:t> не объявлен в качестве значения, которое подаётся на вход функции, данная переменная меняется после вызова функции.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err="1" smtClean="0"/>
              <a:t>append_to_list</a:t>
            </a:r>
            <a:r>
              <a:rPr lang="ru-RU" sz="1600" dirty="0" smtClean="0"/>
              <a:t>(1) </a:t>
            </a:r>
            <a:r>
              <a:rPr lang="ru-RU" sz="1600" dirty="0" err="1" smtClean="0"/>
              <a:t>append_to_list</a:t>
            </a:r>
            <a:r>
              <a:rPr lang="ru-RU" sz="1600" dirty="0" smtClean="0"/>
              <a:t>(2) </a:t>
            </a:r>
            <a:r>
              <a:rPr lang="ru-RU" sz="1600" dirty="0" err="1" smtClean="0"/>
              <a:t>global_list</a:t>
            </a:r>
            <a:r>
              <a:rPr lang="ru-RU" sz="1600" dirty="0" smtClean="0"/>
              <a:t> 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После пары вызовов функции из предыдущего примера в </a:t>
            </a:r>
            <a:r>
              <a:rPr lang="ru-RU" sz="1600" dirty="0" err="1" smtClean="0"/>
              <a:t>global_list</a:t>
            </a:r>
            <a:r>
              <a:rPr lang="ru-RU" sz="1600" dirty="0" smtClean="0"/>
              <a:t> будет уже не пустой список, а список [1,2]. Это позволяет говорить о том, что список, в действительности, является значением, подаваемым на вход функции, хотя это и никак не зафиксировано при объявлении функции. </a:t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b="1" dirty="0" smtClean="0"/>
              <a:t>Нечестность при объявлении функций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Эти неявные входные или выходные значения имеют официальное наименование: </a:t>
            </a:r>
            <a:r>
              <a:rPr lang="ru-RU" sz="1600" b="1" dirty="0" smtClean="0"/>
              <a:t>побочные эффекты</a:t>
            </a:r>
            <a:r>
              <a:rPr lang="ru-RU" sz="1600" dirty="0" smtClean="0"/>
              <a:t>. </a:t>
            </a:r>
            <a:r>
              <a:rPr lang="ru-RU" sz="1200" dirty="0" smtClean="0"/>
              <a:t>Тут мы используем очень простые примеры, но в более сложных программах побочные эффекты способны приводить к возникновению </a:t>
            </a:r>
            <a:r>
              <a:rPr lang="ru-RU" sz="1200" dirty="0" smtClean="0">
                <a:hlinkClick r:id="rId2"/>
              </a:rPr>
              <a:t>реальных сложностей</a:t>
            </a:r>
            <a:r>
              <a:rPr lang="ru-RU" sz="1200" dirty="0" smtClean="0"/>
              <a:t>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Подумайте о том, как бы вы тестировали функцию </a:t>
            </a:r>
            <a:r>
              <a:rPr lang="ru-RU" sz="1600" dirty="0" err="1" smtClean="0"/>
              <a:t>append_to_list</a:t>
            </a:r>
            <a:r>
              <a:rPr lang="ru-RU" sz="1600" dirty="0" smtClean="0"/>
              <a:t>. Недостаточно будет прочесть первую строку её объявления, и выяснить, что её надо тестировать, передавая ей некое значение </a:t>
            </a:r>
            <a:r>
              <a:rPr lang="ru-RU" sz="1600" dirty="0" err="1" smtClean="0"/>
              <a:t>x</a:t>
            </a:r>
            <a:r>
              <a:rPr lang="ru-RU" sz="1600" dirty="0" smtClean="0"/>
              <a:t>. Вместо этого нужно будет читать весь код функции, разбираться в том, что именно там происходит, объявлять переменную </a:t>
            </a:r>
            <a:r>
              <a:rPr lang="ru-RU" sz="1600" dirty="0" err="1" smtClean="0"/>
              <a:t>global_list</a:t>
            </a:r>
            <a:r>
              <a:rPr lang="ru-RU" sz="1600" dirty="0" smtClean="0"/>
              <a:t>, а потом уже тестировать функцию. То, что в нашем простом примере, как кажется, особых сложностей не вызывает, в программах, состоящих из тысяч строк кода, будет выглядеть уже совсем по-другому.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К счастью, вышеозначенную проблему легко исправить. Нужно просто быть честным </a:t>
            </a:r>
            <a:r>
              <a:rPr lang="ru-RU" sz="1600" b="1" dirty="0" smtClean="0"/>
              <a:t>при указании того, что именно должно поступать на вход функции</a:t>
            </a:r>
            <a:r>
              <a:rPr lang="ru-RU" sz="1600" dirty="0" smtClean="0"/>
              <a:t>. Следующий вариант нашей функции выглядит уже куда лучше предыдущего:</a:t>
            </a:r>
          </a:p>
          <a:p>
            <a:pPr>
              <a:buNone/>
            </a:pPr>
            <a:r>
              <a:rPr lang="ru-RU" sz="1600" dirty="0" smtClean="0"/>
              <a:t>       </a:t>
            </a:r>
          </a:p>
          <a:p>
            <a:pPr>
              <a:buNone/>
            </a:pPr>
            <a:r>
              <a:rPr lang="ru-RU" sz="1600" dirty="0" smtClean="0"/>
              <a:t>        </a:t>
            </a:r>
            <a:r>
              <a:rPr lang="en-US" sz="1600" dirty="0" err="1" smtClean="0"/>
              <a:t>newlist</a:t>
            </a:r>
            <a:r>
              <a:rPr lang="en-US" sz="1600" dirty="0" smtClean="0"/>
              <a:t> = [] </a:t>
            </a:r>
            <a:endParaRPr lang="ru-RU" sz="1600" dirty="0" smtClean="0"/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</a:t>
            </a:r>
            <a:r>
              <a:rPr lang="en-US" sz="1600" dirty="0" smtClean="0"/>
              <a:t>def append_to_list2(x, </a:t>
            </a:r>
            <a:r>
              <a:rPr lang="en-US" sz="1600" dirty="0" err="1" smtClean="0"/>
              <a:t>some_list</a:t>
            </a:r>
            <a:r>
              <a:rPr lang="en-US" sz="1600" dirty="0" smtClean="0"/>
              <a:t>):     </a:t>
            </a:r>
            <a:endParaRPr lang="ru-RU" sz="1600" dirty="0" smtClean="0"/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</a:t>
            </a:r>
            <a:r>
              <a:rPr lang="en-US" sz="1600" dirty="0" err="1" smtClean="0"/>
              <a:t>some_list.append</a:t>
            </a:r>
            <a:r>
              <a:rPr lang="en-US" sz="1600" dirty="0" smtClean="0"/>
              <a:t>(x) </a:t>
            </a:r>
            <a:endParaRPr lang="ru-RU" sz="1600" dirty="0" smtClean="0"/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</a:t>
            </a:r>
            <a:r>
              <a:rPr lang="en-US" sz="1600" dirty="0" smtClean="0"/>
              <a:t>append_to_list2(1,newlist) </a:t>
            </a:r>
            <a:endParaRPr lang="ru-RU" sz="1600" dirty="0" smtClean="0"/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</a:t>
            </a:r>
            <a:r>
              <a:rPr lang="en-US" sz="1600" dirty="0" smtClean="0"/>
              <a:t>append_to_list2(2,newlist) </a:t>
            </a:r>
            <a:endParaRPr lang="ru-RU" sz="1600" dirty="0" smtClean="0"/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</a:t>
            </a:r>
            <a:r>
              <a:rPr lang="en-US" sz="1600" dirty="0" err="1" smtClean="0"/>
              <a:t>newlist</a:t>
            </a:r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Продолжение слайда 5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       Мы не особенно многое изменили в этом коде. В результате работы функции в </a:t>
            </a:r>
            <a:r>
              <a:rPr lang="ru-RU" sz="1600" dirty="0" err="1" smtClean="0"/>
              <a:t>newlist</a:t>
            </a:r>
            <a:r>
              <a:rPr lang="ru-RU" sz="1600" dirty="0" smtClean="0"/>
              <a:t>, как раньше в </a:t>
            </a:r>
            <a:r>
              <a:rPr lang="ru-RU" sz="1600" dirty="0" err="1" smtClean="0"/>
              <a:t>global_list</a:t>
            </a:r>
            <a:r>
              <a:rPr lang="ru-RU" sz="1600" dirty="0" smtClean="0"/>
              <a:t>, оказывается [1,2], да и всё остальное выглядит так же, как прежде.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Но мы внесли в этот код одно существенное изменение. Мы </a:t>
            </a:r>
            <a:r>
              <a:rPr lang="ru-RU" sz="1600" b="1" dirty="0" smtClean="0"/>
              <a:t>избавились от побочных эффектов.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А именно, теперь, прочтя первую строку объявления функции, мы </a:t>
            </a:r>
            <a:r>
              <a:rPr lang="ru-RU" sz="1600" b="1" dirty="0" smtClean="0"/>
              <a:t>точно знаем о том, с какими входными данными она работает</a:t>
            </a:r>
            <a:r>
              <a:rPr lang="ru-RU" sz="1600" dirty="0" smtClean="0"/>
              <a:t>. В результате, если программа не будет вести себя так, как ожидается, можно легко протестировать каждую имеющуюся в ней функцию и найти ту, которая работает неправильно. Чистые функции легче поддерживать.</a:t>
            </a:r>
            <a:endParaRPr lang="ru-RU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Функциональное программирование — это написание чистых функций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/>
              <a:t>Функция</a:t>
            </a:r>
            <a:r>
              <a:rPr lang="ru-RU" sz="1600" dirty="0" smtClean="0"/>
              <a:t>, при объявлении которой </a:t>
            </a:r>
            <a:r>
              <a:rPr lang="ru-RU" sz="1600" b="1" dirty="0" smtClean="0"/>
              <a:t>чётко указано то, что она принимает</a:t>
            </a:r>
            <a:r>
              <a:rPr lang="ru-RU" sz="1600" dirty="0" smtClean="0"/>
              <a:t>, </a:t>
            </a:r>
            <a:r>
              <a:rPr lang="ru-RU" sz="1600" b="1" dirty="0" smtClean="0"/>
              <a:t>и то, что она возвращает </a:t>
            </a:r>
            <a:r>
              <a:rPr lang="ru-RU" sz="1600" dirty="0" smtClean="0"/>
              <a:t>— это </a:t>
            </a:r>
            <a:r>
              <a:rPr lang="ru-RU" sz="1600" b="1" dirty="0" smtClean="0"/>
              <a:t>функция без побочных эффектов</a:t>
            </a:r>
            <a:r>
              <a:rPr lang="ru-RU" sz="1600" dirty="0" smtClean="0"/>
              <a:t>. Функция без побочных эффектов — это </a:t>
            </a:r>
            <a:r>
              <a:rPr lang="ru-RU" sz="1600" dirty="0" smtClean="0">
                <a:solidFill>
                  <a:srgbClr val="FF0000"/>
                </a:solidFill>
              </a:rPr>
              <a:t>чистая функция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Вот очень простое </a:t>
            </a:r>
            <a:r>
              <a:rPr lang="ru-RU" sz="1600" dirty="0" smtClean="0">
                <a:solidFill>
                  <a:srgbClr val="FF0000"/>
                </a:solidFill>
              </a:rPr>
              <a:t>определение функционального программирования</a:t>
            </a:r>
            <a:r>
              <a:rPr lang="ru-RU" sz="1600" dirty="0" smtClean="0"/>
              <a:t>.</a:t>
            </a:r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Это — </a:t>
            </a:r>
            <a:r>
              <a:rPr lang="ru-RU" sz="1600" dirty="0" smtClean="0">
                <a:solidFill>
                  <a:srgbClr val="FF0000"/>
                </a:solidFill>
              </a:rPr>
              <a:t>написание программ, состоящих только из чистых функций</a:t>
            </a:r>
            <a:r>
              <a:rPr lang="ru-RU" sz="1600" dirty="0" smtClean="0"/>
              <a:t>. Чистые функции никогда не модифицируют переданные им данные, они лишь создают новые и возвращают их. </a:t>
            </a:r>
          </a:p>
          <a:p>
            <a:pPr>
              <a:buNone/>
            </a:pPr>
            <a:endParaRPr lang="ru-RU" sz="1600" dirty="0">
              <a:hlinkClick r:id="rId2"/>
            </a:endParaRPr>
          </a:p>
          <a:p>
            <a:pPr>
              <a:buNone/>
            </a:pPr>
            <a:r>
              <a:rPr lang="ru-RU" sz="1600" dirty="0" smtClean="0">
                <a:hlinkClick r:id="rId2"/>
              </a:rPr>
              <a:t>здесь</a:t>
            </a:r>
            <a:r>
              <a:rPr lang="ru-RU" sz="1600" dirty="0" smtClean="0"/>
              <a:t> вы можете найти более строгие примеры чистых функций:</a:t>
            </a:r>
          </a:p>
          <a:p>
            <a:pPr>
              <a:buNone/>
            </a:pPr>
            <a:r>
              <a:rPr lang="en-US" sz="1600" dirty="0" smtClean="0">
                <a:hlinkClick r:id="rId2"/>
              </a:rPr>
              <a:t>https://stackoverflow.com/questions/44036657/side-effects-in-python</a:t>
            </a: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        </a:t>
            </a:r>
            <a:r>
              <a:rPr lang="ru-RU" sz="1200" dirty="0" smtClean="0"/>
              <a:t>Далее, работая с чистыми функциями, можно ожидать того, что они, получая на вход одни и те же данные, всегда будут формировать одни и те же выходные данные. А функции, которые чистыми не являются, могут зависеть от каких-то глобальных переменных. В результате они, получая одно и то же на вход, могут выдавать разные результаты, зависящие от значения глобальных переменных. Этот факт способен значительно усложнить отладку и поддержку кода.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Есть простое </a:t>
            </a:r>
            <a:r>
              <a:rPr lang="ru-RU" sz="1600" b="1" dirty="0" smtClean="0"/>
              <a:t>правило, которое позволяет обнаруживать побочные эффекты</a:t>
            </a:r>
            <a:r>
              <a:rPr lang="ru-RU" sz="1600" dirty="0" smtClean="0"/>
              <a:t>. Так как при объявлении чистых функций должно быть чётко определено то, что они получают на вход и возвращают, функции, которые ничего не принимают и не возвращают, чистыми не будут. </a:t>
            </a:r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7"/>
            <a:ext cx="8229600" cy="16430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b="1" dirty="0" smtClean="0"/>
              <a:t>Чем не является функциональное программирование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rgbClr val="008000"/>
                </a:solidFill>
              </a:rPr>
              <a:t>- </a:t>
            </a:r>
            <a:r>
              <a:rPr lang="ru-RU" sz="1600" b="1" dirty="0" smtClean="0">
                <a:solidFill>
                  <a:srgbClr val="008000"/>
                </a:solidFill>
              </a:rPr>
              <a:t>Функции </a:t>
            </a:r>
            <a:r>
              <a:rPr lang="ru-RU" sz="1600" b="1" dirty="0" err="1" smtClean="0">
                <a:solidFill>
                  <a:srgbClr val="008000"/>
                </a:solidFill>
              </a:rPr>
              <a:t>map</a:t>
            </a:r>
            <a:r>
              <a:rPr lang="ru-RU" sz="1600" b="1" dirty="0" smtClean="0">
                <a:solidFill>
                  <a:srgbClr val="008000"/>
                </a:solidFill>
              </a:rPr>
              <a:t> и </a:t>
            </a:r>
            <a:r>
              <a:rPr lang="ru-RU" sz="1600" b="1" dirty="0" err="1" smtClean="0">
                <a:solidFill>
                  <a:srgbClr val="008000"/>
                </a:solidFill>
              </a:rPr>
              <a:t>reduce</a:t>
            </a:r>
            <a:endParaRPr lang="ru-RU" sz="1600" b="1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Циклы — это механизмы, не имеющие отношения к функциональному программированию. Взгляните на следующие Python-циклы:</a:t>
            </a:r>
          </a:p>
          <a:p>
            <a:pPr>
              <a:buNone/>
            </a:pPr>
            <a:endParaRPr lang="ru-RU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857364"/>
            <a:ext cx="260032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1472" y="4643446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С помощью этого кода мы решаем простые задачи, но получился он довольно длинным. И он, кроме того, не является функциональным, так как тут производится модификация глобальных переменных.</a:t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7"/>
            <a:ext cx="8229600" cy="4286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А теперь — ещё один вариант этого кода:</a:t>
            </a:r>
            <a:endParaRPr lang="ru-RU" sz="16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28596" y="2000240"/>
            <a:ext cx="8229600" cy="4000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1600" dirty="0" smtClean="0"/>
              <a:t>Это — полностью функциональный код. 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1600" dirty="0" smtClean="0"/>
              <a:t>       Он короче. Он быстрее, так как тут не приходится перебирать множество элементов массива. И, если разобраться с функциями </a:t>
            </a:r>
            <a:r>
              <a:rPr lang="ru-RU" sz="1600" dirty="0" err="1" smtClean="0"/>
              <a:t>filter</a:t>
            </a:r>
            <a:r>
              <a:rPr lang="ru-RU" sz="1600" dirty="0" smtClean="0"/>
              <a:t>, </a:t>
            </a:r>
            <a:r>
              <a:rPr lang="ru-RU" sz="1600" dirty="0" err="1" smtClean="0"/>
              <a:t>map</a:t>
            </a:r>
            <a:r>
              <a:rPr lang="ru-RU" sz="1600" dirty="0" smtClean="0"/>
              <a:t> и </a:t>
            </a:r>
            <a:r>
              <a:rPr lang="ru-RU" sz="1600" dirty="0" err="1" smtClean="0"/>
              <a:t>reduce</a:t>
            </a:r>
            <a:r>
              <a:rPr lang="ru-RU" sz="1600" dirty="0" smtClean="0"/>
              <a:t>, окажется, что этот код понять не намного сложнее, чем тот, в котором применяются циклы.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Это не значит, что в любом функциональном коде используются </a:t>
            </a:r>
            <a:r>
              <a:rPr lang="ru-RU" sz="1600" dirty="0" err="1" smtClean="0"/>
              <a:t>map</a:t>
            </a:r>
            <a:r>
              <a:rPr lang="ru-RU" sz="1600" dirty="0" smtClean="0"/>
              <a:t>, </a:t>
            </a:r>
            <a:r>
              <a:rPr lang="ru-RU" sz="1600" dirty="0" err="1" smtClean="0"/>
              <a:t>reduce</a:t>
            </a:r>
            <a:r>
              <a:rPr lang="ru-RU" sz="1600" dirty="0" smtClean="0"/>
              <a:t> и прочие подобные функции. И это не означает, что для того чтобы с подобными функциями разобраться, нужно знать функциональное программирование. Дело лишь в том, что </a:t>
            </a:r>
            <a:r>
              <a:rPr lang="ru-RU" sz="1600" b="1" dirty="0" smtClean="0"/>
              <a:t>эти функции достаточно часто применяются тогда, когда избавляются от циклов</a:t>
            </a:r>
            <a:r>
              <a:rPr lang="ru-RU" sz="1600" dirty="0" smtClean="0"/>
              <a:t>.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714356"/>
            <a:ext cx="4667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1021</Words>
  <Application>Microsoft Office PowerPoint</Application>
  <PresentationFormat>Экран (4:3)</PresentationFormat>
  <Paragraphs>208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Функциональное программирование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76</cp:revision>
  <dcterms:created xsi:type="dcterms:W3CDTF">2020-09-23T10:09:42Z</dcterms:created>
  <dcterms:modified xsi:type="dcterms:W3CDTF">2020-09-30T08:12:38Z</dcterms:modified>
</cp:coreProperties>
</file>