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9" r:id="rId4"/>
    <p:sldId id="261" r:id="rId5"/>
    <p:sldId id="260" r:id="rId6"/>
    <p:sldId id="258" r:id="rId7"/>
    <p:sldId id="264" r:id="rId8"/>
    <p:sldId id="262" r:id="rId9"/>
    <p:sldId id="265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8D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0" y="4481736"/>
            <a:ext cx="3635896" cy="2376264"/>
          </a:xfrm>
          <a:prstGeom prst="triangl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6552728" cy="2376264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ru-RU" sz="3600" dirty="0" smtClean="0">
                <a:latin typeface="Bahnschrift Light" pitchFamily="34" charset="0"/>
                <a:cs typeface="Times New Roman" pitchFamily="18" charset="0"/>
              </a:rPr>
              <a:t>Строгость </a:t>
            </a:r>
            <a:br>
              <a:rPr lang="ru-RU" sz="3600" dirty="0" smtClean="0">
                <a:latin typeface="Bahnschrift Light" pitchFamily="34" charset="0"/>
                <a:cs typeface="Times New Roman" pitchFamily="18" charset="0"/>
              </a:rPr>
            </a:br>
            <a:r>
              <a:rPr lang="ru-RU" sz="3600" dirty="0" smtClean="0">
                <a:latin typeface="Bahnschrift Light" pitchFamily="34" charset="0"/>
                <a:cs typeface="Times New Roman" pitchFamily="18" charset="0"/>
              </a:rPr>
              <a:t>частота </a:t>
            </a:r>
            <a:br>
              <a:rPr lang="ru-RU" sz="3600" dirty="0" smtClean="0">
                <a:latin typeface="Bahnschrift Light" pitchFamily="34" charset="0"/>
                <a:cs typeface="Times New Roman" pitchFamily="18" charset="0"/>
              </a:rPr>
            </a:br>
            <a:r>
              <a:rPr lang="ru-RU" sz="3600" dirty="0" smtClean="0">
                <a:latin typeface="Bahnschrift Light" pitchFamily="34" charset="0"/>
                <a:cs typeface="Times New Roman" pitchFamily="18" charset="0"/>
              </a:rPr>
              <a:t>прозрачность</a:t>
            </a:r>
            <a:br>
              <a:rPr lang="ru-RU" sz="3600" dirty="0" smtClean="0">
                <a:latin typeface="Bahnschrift Light" pitchFamily="34" charset="0"/>
                <a:cs typeface="Times New Roman" pitchFamily="18" charset="0"/>
              </a:rPr>
            </a:br>
            <a:r>
              <a:rPr lang="ru-RU" sz="3600" dirty="0" smtClean="0">
                <a:latin typeface="Bahnschrift Light" pitchFamily="34" charset="0"/>
                <a:cs typeface="Times New Roman" pitchFamily="18" charset="0"/>
              </a:rPr>
              <a:t> по ссылкам.</a:t>
            </a:r>
            <a:endParaRPr lang="ru-RU" sz="3600" dirty="0">
              <a:latin typeface="Bahnschrift Light" pitchFamily="34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5445224"/>
            <a:ext cx="4067944" cy="936104"/>
          </a:xfrm>
        </p:spPr>
        <p:txBody>
          <a:bodyPr>
            <a:normAutofit/>
          </a:bodyPr>
          <a:lstStyle/>
          <a:p>
            <a:r>
              <a:rPr lang="ru-RU" sz="1100" i="1" dirty="0" smtClean="0">
                <a:latin typeface="Arial" pitchFamily="34" charset="0"/>
                <a:cs typeface="Arial" pitchFamily="34" charset="0"/>
              </a:rPr>
              <a:t>Подготовила студентка группы Ист РСВ </a:t>
            </a:r>
          </a:p>
          <a:p>
            <a:r>
              <a:rPr lang="ru-RU" sz="1100" i="1" dirty="0" smtClean="0">
                <a:latin typeface="Arial" pitchFamily="34" charset="0"/>
                <a:cs typeface="Arial" pitchFamily="34" charset="0"/>
              </a:rPr>
              <a:t>Смирнова П.М</a:t>
            </a:r>
            <a:endParaRPr lang="ru-RU" sz="11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54" name="Picture 10" descr="Мне кажется или это лучшие серии Футурамы - Рейтинг лучших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5" t="5184" r="27211"/>
          <a:stretch/>
        </p:blipFill>
        <p:spPr bwMode="auto">
          <a:xfrm>
            <a:off x="1247468" y="5301208"/>
            <a:ext cx="1164292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1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SPASIBO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5272" y="2170920"/>
            <a:ext cx="2136316" cy="247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10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+mn-lt"/>
              </a:rPr>
              <a:t>Ссылочная прозрачность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7876356" cy="3699749"/>
          </a:xfrm>
        </p:spPr>
        <p:txBody>
          <a:bodyPr/>
          <a:lstStyle/>
          <a:p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	Ссылочная прозрачность — 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это свойства 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частей компьютерных программ 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.Выражение называется 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ссылочно прозрачным, если его можно 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заменить 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 соответствующим значением без изменения поведения программы. В результате вычисления ссылочно прозрачной функции дают одно и то же значение для одних и тех же аргументов. Такие функции называются 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чистыми.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Что такое ссылочная прозрачность в программировании?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6" t="5432" r="14822" b="6022"/>
          <a:stretch/>
        </p:blipFill>
        <p:spPr bwMode="auto">
          <a:xfrm>
            <a:off x="4067944" y="2420888"/>
            <a:ext cx="432282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0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Пример прозрачности ссылок функций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980728"/>
            <a:ext cx="7848872" cy="4032448"/>
          </a:xfrm>
        </p:spPr>
        <p:txBody>
          <a:bodyPr>
            <a:normAutofit/>
          </a:bodyPr>
          <a:lstStyle/>
          <a:p>
            <a:r>
              <a:rPr lang="ru-RU" b="0" dirty="0" smtClean="0"/>
              <a:t>	Функции </a:t>
            </a:r>
            <a:r>
              <a:rPr lang="ru-RU" b="0" dirty="0"/>
              <a:t>могут быть ссылочно-прозрачными — особенно когда вызов этих функций может быть заменен их возвращаемым значением</a:t>
            </a:r>
            <a:r>
              <a:rPr lang="ru-RU" b="0" dirty="0" smtClean="0"/>
              <a:t>.</a:t>
            </a:r>
          </a:p>
          <a:p>
            <a:endParaRPr lang="ru-RU" b="0" dirty="0"/>
          </a:p>
          <a:p>
            <a:endParaRPr lang="ru-RU" b="0" dirty="0" smtClean="0"/>
          </a:p>
          <a:p>
            <a:endParaRPr lang="ru-RU" b="0" dirty="0"/>
          </a:p>
          <a:p>
            <a:endParaRPr lang="ru-RU" b="0" dirty="0" smtClean="0"/>
          </a:p>
          <a:p>
            <a:pPr>
              <a:buFont typeface="Arial" pitchFamily="34" charset="0"/>
              <a:buChar char="•"/>
            </a:pPr>
            <a:r>
              <a:rPr lang="ru-RU" b="0" dirty="0" smtClean="0"/>
              <a:t>Функция</a:t>
            </a:r>
            <a:r>
              <a:rPr lang="ru-RU" b="0" dirty="0"/>
              <a:t> </a:t>
            </a:r>
            <a:r>
              <a:rPr lang="ru-RU" dirty="0"/>
              <a:t>mult</a:t>
            </a:r>
            <a:r>
              <a:rPr lang="ru-RU" b="0" dirty="0"/>
              <a:t> является ссылочно-прозрачной, потому что любой ее </a:t>
            </a:r>
            <a:r>
              <a:rPr lang="ru-RU" b="0" dirty="0" smtClean="0"/>
              <a:t>вызов может быть </a:t>
            </a:r>
            <a:r>
              <a:rPr lang="ru-RU" b="0" dirty="0"/>
              <a:t>заменен соответствующим возвращаемым значением. Это можно увидеть, заменив </a:t>
            </a:r>
            <a:r>
              <a:rPr lang="ru-RU" dirty="0"/>
              <a:t>mult(3, 4)</a:t>
            </a:r>
            <a:r>
              <a:rPr lang="ru-RU" b="0" dirty="0"/>
              <a:t> на </a:t>
            </a:r>
            <a:r>
              <a:rPr lang="ru-RU" dirty="0"/>
              <a:t>12</a:t>
            </a:r>
            <a:r>
              <a:rPr lang="ru-RU" b="0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b="0" dirty="0"/>
              <a:t>Таким же образом </a:t>
            </a:r>
            <a:r>
              <a:rPr lang="ru-RU" dirty="0"/>
              <a:t>add(2, 12)</a:t>
            </a:r>
            <a:r>
              <a:rPr lang="ru-RU" b="0" dirty="0"/>
              <a:t> можно заменить на возвращаемое значение </a:t>
            </a:r>
            <a:r>
              <a:rPr lang="ru-RU" dirty="0" smtClean="0"/>
              <a:t>14</a:t>
            </a:r>
            <a:r>
              <a:rPr lang="ru-RU" b="0" dirty="0" smtClean="0"/>
              <a:t>.</a:t>
            </a:r>
            <a:endParaRPr lang="ru-RU" b="0" dirty="0"/>
          </a:p>
          <a:p>
            <a:pPr>
              <a:buFont typeface="Arial" pitchFamily="34" charset="0"/>
              <a:buChar char="•"/>
            </a:pPr>
            <a:r>
              <a:rPr lang="ru-RU" b="0" dirty="0" smtClean="0"/>
              <a:t>Эти </a:t>
            </a:r>
            <a:r>
              <a:rPr lang="ru-RU" b="0" dirty="0"/>
              <a:t>изменения не повлияют на результат работы программы, что бы она ни выполняла. 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93" y="1601571"/>
            <a:ext cx="2939033" cy="133350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517" y="2096871"/>
            <a:ext cx="2520280" cy="432048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098" y="2157701"/>
            <a:ext cx="1400175" cy="34290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>
            <a:stCxn id="1026" idx="3"/>
          </p:cNvCxnSpPr>
          <p:nvPr/>
        </p:nvCxnSpPr>
        <p:spPr>
          <a:xfrm>
            <a:off x="3237626" y="2268321"/>
            <a:ext cx="80589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1027" idx="3"/>
          </p:cNvCxnSpPr>
          <p:nvPr/>
        </p:nvCxnSpPr>
        <p:spPr>
          <a:xfrm>
            <a:off x="6563797" y="2312895"/>
            <a:ext cx="60049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42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0" y="5011141"/>
            <a:ext cx="9144000" cy="18724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3938" y="188640"/>
            <a:ext cx="3816424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B00040"/>
                </a:solidFill>
                <a:effectLst/>
                <a:latin typeface="Courier New" pitchFamily="49" charset="0"/>
                <a:cs typeface="Arial" pitchFamily="34" charset="0"/>
              </a:rPr>
              <a:t>int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BBBBBB"/>
                </a:solidFill>
                <a:effectLst/>
                <a:latin typeface="Courier New" pitchFamily="49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globalValue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BBBBBB"/>
                </a:solidFill>
                <a:effectLst/>
                <a:latin typeface="Courier New" pitchFamily="49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</a:rPr>
              <a:t>=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BBBBBB"/>
                </a:solidFill>
                <a:effectLst/>
                <a:latin typeface="Courier New" pitchFamily="49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ourier New" pitchFamily="49" charset="0"/>
                <a:cs typeface="Arial" pitchFamily="34" charset="0"/>
              </a:rPr>
              <a:t>0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Arial" pitchFamily="34" charset="0"/>
              </a:rPr>
              <a:t>;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B00040"/>
                </a:solidFill>
                <a:effectLst/>
                <a:latin typeface="Courier New" pitchFamily="49" charset="0"/>
                <a:cs typeface="Arial" pitchFamily="34" charset="0"/>
              </a:rPr>
              <a:t>int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BBBBBB"/>
                </a:solidFill>
                <a:effectLst/>
                <a:latin typeface="Courier New" pitchFamily="49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cs typeface="Arial" pitchFamily="34" charset="0"/>
              </a:rPr>
              <a:t>rq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Arial" pitchFamily="34" charset="0"/>
              </a:rPr>
              <a:t>(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B00040"/>
                </a:solidFill>
                <a:effectLst/>
                <a:latin typeface="Courier New" pitchFamily="49" charset="0"/>
                <a:cs typeface="Arial" pitchFamily="34" charset="0"/>
              </a:rPr>
              <a:t>int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BBBBBB"/>
                </a:solidFill>
                <a:effectLst/>
                <a:latin typeface="Courier New" pitchFamily="49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x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Arial" pitchFamily="34" charset="0"/>
              </a:rPr>
              <a:t>) {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globalValue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</a:rPr>
              <a:t>++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Arial" pitchFamily="34" charset="0"/>
              </a:rPr>
              <a:t>;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itchFamily="49" charset="0"/>
                <a:cs typeface="Arial" pitchFamily="34" charset="0"/>
              </a:rPr>
              <a:t>return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BBBBBB"/>
                </a:solidFill>
                <a:effectLst/>
                <a:latin typeface="Courier New" pitchFamily="49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x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BBBBBB"/>
                </a:solidFill>
                <a:effectLst/>
                <a:latin typeface="Courier New" pitchFamily="49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</a:rPr>
              <a:t>+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BBBBBB"/>
                </a:solidFill>
                <a:effectLst/>
                <a:latin typeface="Courier New" pitchFamily="49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globalValue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Arial" pitchFamily="34" charset="0"/>
              </a:rPr>
              <a:t>; }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B00040"/>
                </a:solidFill>
                <a:effectLst/>
                <a:latin typeface="Courier New" pitchFamily="49" charset="0"/>
                <a:cs typeface="Arial" pitchFamily="34" charset="0"/>
              </a:rPr>
              <a:t>int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BBBBBB"/>
                </a:solidFill>
                <a:effectLst/>
                <a:latin typeface="Courier New" pitchFamily="49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cs typeface="Arial" pitchFamily="34" charset="0"/>
              </a:rPr>
              <a:t>rt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Arial" pitchFamily="34" charset="0"/>
              </a:rPr>
              <a:t>(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B00040"/>
                </a:solidFill>
                <a:effectLst/>
                <a:latin typeface="Courier New" pitchFamily="49" charset="0"/>
                <a:cs typeface="Arial" pitchFamily="34" charset="0"/>
              </a:rPr>
              <a:t>int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BBBBBB"/>
                </a:solidFill>
                <a:effectLst/>
                <a:latin typeface="Courier New" pitchFamily="49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x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Arial" pitchFamily="34" charset="0"/>
              </a:rPr>
              <a:t>) {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itchFamily="49" charset="0"/>
                <a:cs typeface="Arial" pitchFamily="34" charset="0"/>
              </a:rPr>
              <a:t>return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BBBBBB"/>
                </a:solidFill>
                <a:effectLst/>
                <a:latin typeface="Courier New" pitchFamily="49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x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BBBBBB"/>
                </a:solidFill>
                <a:effectLst/>
                <a:latin typeface="Courier New" pitchFamily="49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</a:rPr>
              <a:t>+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BBBBBB"/>
                </a:solidFill>
                <a:effectLst/>
                <a:latin typeface="Courier New" pitchFamily="49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ourier New" pitchFamily="49" charset="0"/>
                <a:cs typeface="Arial" pitchFamily="34" charset="0"/>
              </a:rPr>
              <a:t>1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Arial" pitchFamily="34" charset="0"/>
              </a:rPr>
              <a:t>; }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31874" y="3451812"/>
            <a:ext cx="3879603" cy="10801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 rot="10800000" flipV="1">
            <a:off x="3203848" y="1340768"/>
            <a:ext cx="2736304" cy="7386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" pitchFamily="34" charset="0"/>
                <a:cs typeface="Arial" pitchFamily="34" charset="0"/>
              </a:rPr>
              <a:t>Функция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rt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" pitchFamily="34" charset="0"/>
                <a:cs typeface="Arial" pitchFamily="34" charset="0"/>
              </a:rPr>
              <a:t> является ссылочно прозрачной, что означает, что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rt(x) = rt(y)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" pitchFamily="34" charset="0"/>
                <a:cs typeface="Arial" pitchFamily="34" charset="0"/>
              </a:rPr>
              <a:t>, если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x = y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43457" y="2488952"/>
            <a:ext cx="236802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nn-NO" sz="1400" dirty="0">
                <a:latin typeface="Arial" pitchFamily="34" charset="0"/>
                <a:cs typeface="Arial" pitchFamily="34" charset="0"/>
              </a:rPr>
              <a:t>rt(6) = 6 + 1 = 7,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nn-NO" sz="1400" dirty="0" smtClean="0">
                <a:latin typeface="Arial" pitchFamily="34" charset="0"/>
                <a:cs typeface="Arial" pitchFamily="34" charset="0"/>
              </a:rPr>
              <a:t>rt(4</a:t>
            </a:r>
            <a:r>
              <a:rPr lang="nn-NO" sz="1400" dirty="0">
                <a:latin typeface="Arial" pitchFamily="34" charset="0"/>
                <a:cs typeface="Arial" pitchFamily="34" charset="0"/>
              </a:rPr>
              <a:t>) = 4 + 1 = 5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1" name="Picture 5" descr="Наклейка PNG - AVATAN P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38" y="1206975"/>
            <a:ext cx="39243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Соединительная линия уступом 12"/>
          <p:cNvCxnSpPr>
            <a:stCxn id="5" idx="3"/>
            <a:endCxn id="10" idx="0"/>
          </p:cNvCxnSpPr>
          <p:nvPr/>
        </p:nvCxnSpPr>
        <p:spPr>
          <a:xfrm>
            <a:off x="3870362" y="650305"/>
            <a:ext cx="701638" cy="69046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Соединительная линия уступом 14"/>
          <p:cNvCxnSpPr>
            <a:endCxn id="11" idx="0"/>
          </p:cNvCxnSpPr>
          <p:nvPr/>
        </p:nvCxnSpPr>
        <p:spPr>
          <a:xfrm>
            <a:off x="5924988" y="1677703"/>
            <a:ext cx="1302479" cy="811249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644008" y="3573016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Ссылочная непрозрачность rq затрудняет рассуждение о программах.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939" y="4653137"/>
            <a:ext cx="89825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Минусы непрозрачных ссылок  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dirty="0" smtClean="0"/>
              <a:t>Большое количество времени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dirty="0" smtClean="0"/>
              <a:t>Больше шагов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dirty="0" smtClean="0"/>
              <a:t>Затруднение кода </a:t>
            </a:r>
          </a:p>
          <a:p>
            <a:r>
              <a:rPr lang="ru-RU" dirty="0" smtClean="0"/>
              <a:t>Поэтому </a:t>
            </a:r>
            <a:r>
              <a:rPr lang="ru-RU" dirty="0"/>
              <a:t>ссылочная прозрачность позволяет обдумывать наш код, что ведёт к созданию более надежных программ, возможности поиска ошибок, которые мы не можем найти при тестировании, и осознанию возможности оптимизации.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271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623080"/>
          </a:xfrm>
        </p:spPr>
        <p:txBody>
          <a:bodyPr/>
          <a:lstStyle/>
          <a:p>
            <a:pPr algn="ctr"/>
            <a:r>
              <a:rPr lang="ru-RU" dirty="0"/>
              <a:t>Напоминание для начинающих разработчиков информационных систем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800" b="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936881" y="2393504"/>
            <a:ext cx="1207119" cy="4464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2393504"/>
            <a:ext cx="827584" cy="4464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Понятие ссылочной прозрачности или почему переменные это плохо?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93504"/>
            <a:ext cx="7936881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31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+mn-lt"/>
              </a:rPr>
              <a:t>Строгие ссылки 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80728"/>
            <a:ext cx="7804348" cy="3699749"/>
          </a:xfrm>
        </p:spPr>
        <p:txBody>
          <a:bodyPr/>
          <a:lstStyle/>
          <a:p>
            <a:r>
              <a:rPr lang="ru-RU" b="0" dirty="0" smtClean="0"/>
              <a:t>	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Попросту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говоря, слабая ссылка на объект из кучи, скорее всего, не сохранится после следующего процесса сборки мусора. Слабая ссылка создается следующим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образом:</a:t>
            </a:r>
          </a:p>
          <a:p>
            <a:endParaRPr lang="ru-RU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0" dirty="0" smtClean="0"/>
              <a:t>	</a:t>
            </a:r>
            <a:r>
              <a:rPr lang="ru-RU" sz="1400" b="0" dirty="0" smtClean="0"/>
              <a:t>Хорошим </a:t>
            </a:r>
            <a:r>
              <a:rPr lang="ru-RU" sz="1400" b="0" dirty="0"/>
              <a:t>вариантом использования слабых ссылок являются сценарии кеширования. </a:t>
            </a:r>
            <a:endParaRPr lang="ru-RU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63"/>
          <a:stretch/>
        </p:blipFill>
        <p:spPr bwMode="auto">
          <a:xfrm>
            <a:off x="3059832" y="3136726"/>
            <a:ext cx="2581275" cy="154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988840"/>
            <a:ext cx="6449325" cy="43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13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989" y="365760"/>
            <a:ext cx="6954220" cy="432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605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404664"/>
            <a:ext cx="7709480" cy="720080"/>
          </a:xfrm>
        </p:spPr>
        <p:txBody>
          <a:bodyPr/>
          <a:lstStyle/>
          <a:p>
            <a:pPr algn="ctr"/>
            <a:r>
              <a:rPr lang="ru-RU" dirty="0" smtClean="0">
                <a:latin typeface="+mn-lt"/>
              </a:rPr>
              <a:t>Чистые ссылки </a:t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>Как сделать чистую ссылку ?</a:t>
            </a:r>
            <a:br>
              <a:rPr lang="ru-RU" dirty="0" smtClean="0"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996952"/>
            <a:ext cx="7660332" cy="2736304"/>
          </a:xfrm>
        </p:spPr>
        <p:txBody>
          <a:bodyPr>
            <a:normAutofit/>
          </a:bodyPr>
          <a:lstStyle/>
          <a:p>
            <a:r>
              <a:rPr lang="ru-RU" b="0" dirty="0"/>
              <a:t/>
            </a:r>
            <a:br>
              <a:rPr lang="ru-RU" b="0" dirty="0"/>
            </a:br>
            <a:r>
              <a:rPr lang="ru-RU" b="0" dirty="0"/>
              <a:t/>
            </a:r>
            <a:br>
              <a:rPr lang="ru-RU" b="0" dirty="0"/>
            </a:br>
            <a:endParaRPr lang="ru-RU" b="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3176" y="1268760"/>
            <a:ext cx="2664296" cy="147390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</a:rPr>
              <a:t>У нее есть атрибут rel = nofollow.</a:t>
            </a:r>
          </a:p>
          <a:p>
            <a:r>
              <a:rPr lang="ru-RU" sz="1400" dirty="0">
                <a:solidFill>
                  <a:schemeClr val="tx1"/>
                </a:solidFill>
              </a:rPr>
              <a:t>Пример, &lt;a href="http://google.com" rel = nofollow&gt;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24128" y="1273634"/>
            <a:ext cx="3168352" cy="147390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Ссылка заключена в теги</a:t>
            </a:r>
          </a:p>
          <a:p>
            <a:r>
              <a:rPr lang="ru-RU" sz="1400" dirty="0">
                <a:solidFill>
                  <a:schemeClr val="tx1"/>
                </a:solidFill>
              </a:rPr>
              <a:t>&lt;noindex&gt;&lt;/noindex&gt; Пример, &lt;noindex&gt;&lt;a href="http://google.com"&gt;...&lt;/noindex&gt;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11663" y="1268760"/>
            <a:ext cx="2468449" cy="147390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/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Если </a:t>
            </a:r>
            <a:r>
              <a:rPr lang="ru-RU" sz="1400" dirty="0">
                <a:solidFill>
                  <a:schemeClr val="tx1"/>
                </a:solidFill>
              </a:rPr>
              <a:t>используется редирект.</a:t>
            </a:r>
          </a:p>
          <a:p>
            <a:r>
              <a:rPr lang="ru-RU" sz="1400" dirty="0">
                <a:solidFill>
                  <a:schemeClr val="tx1"/>
                </a:solidFill>
              </a:rPr>
              <a:t>Пример, &lt;a href="http://site.com/out.php?http://google.com"&gt;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64638" y="2852937"/>
            <a:ext cx="3312368" cy="18722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 smtClean="0">
              <a:solidFill>
                <a:schemeClr val="tx1"/>
              </a:solidFill>
            </a:endParaRPr>
          </a:p>
          <a:p>
            <a:r>
              <a:rPr lang="ru-RU" sz="1400" dirty="0" smtClean="0">
                <a:solidFill>
                  <a:schemeClr val="tx1"/>
                </a:solidFill>
              </a:rPr>
              <a:t>  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Заблокирована </a:t>
            </a:r>
            <a:r>
              <a:rPr lang="ru-RU" sz="1400" dirty="0">
                <a:solidFill>
                  <a:schemeClr val="tx1"/>
                </a:solidFill>
              </a:rPr>
              <a:t>в robots.txt. В</a:t>
            </a:r>
            <a:r>
              <a:rPr lang="ru-RU" sz="1400" dirty="0" smtClean="0">
                <a:solidFill>
                  <a:schemeClr val="tx1"/>
                </a:solidFill>
              </a:rPr>
              <a:t>се </a:t>
            </a:r>
            <a:r>
              <a:rPr lang="ru-RU" sz="1400" dirty="0">
                <a:solidFill>
                  <a:schemeClr val="tx1"/>
                </a:solidFill>
              </a:rPr>
              <a:t>страницы, которые находятся в данной директории не будут проиндексированы, соответственно не будут учтены внешние ссылки внутри данных страниц.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Пример файла robots.txt (http</a:t>
            </a:r>
            <a:r>
              <a:rPr lang="ru-RU" sz="1400" dirty="0" smtClean="0">
                <a:solidFill>
                  <a:schemeClr val="tx1"/>
                </a:solidFill>
              </a:rPr>
              <a:t>://</a:t>
            </a:r>
            <a:r>
              <a:rPr lang="ru-RU" sz="1400" dirty="0">
                <a:solidFill>
                  <a:schemeClr val="tx1"/>
                </a:solidFill>
              </a:rPr>
              <a:t>forumok.com/robots.txt),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/>
            </a:r>
            <a:br>
              <a:rPr lang="ru-RU" sz="1400" dirty="0">
                <a:solidFill>
                  <a:schemeClr val="tx1"/>
                </a:solidFill>
              </a:rPr>
            </a:b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5" y="3140968"/>
            <a:ext cx="2088231" cy="64807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 smtClean="0">
              <a:solidFill>
                <a:schemeClr val="tx1"/>
              </a:solidFill>
            </a:endParaRPr>
          </a:p>
          <a:p>
            <a:r>
              <a:rPr lang="ru-RU" sz="1400" dirty="0" smtClean="0">
                <a:solidFill>
                  <a:schemeClr val="tx1"/>
                </a:solidFill>
              </a:rPr>
              <a:t>Используется </a:t>
            </a:r>
            <a:r>
              <a:rPr lang="ru-RU" sz="1400" dirty="0">
                <a:solidFill>
                  <a:schemeClr val="tx1"/>
                </a:solidFill>
              </a:rPr>
              <a:t>JavaScript перенаправление</a:t>
            </a:r>
            <a:br>
              <a:rPr lang="ru-RU" sz="1400" dirty="0">
                <a:solidFill>
                  <a:schemeClr val="tx1"/>
                </a:solidFill>
              </a:rPr>
            </a:b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749" y="2742665"/>
            <a:ext cx="127635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411760" y="4581127"/>
            <a:ext cx="2952328" cy="7381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Признаки нечистой ссылки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60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	Ссылочная </a:t>
            </a:r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>прозрачность означает, что вызов функции может быть заменен ее значением, либо другим ссылочно-прозрачным вызовом с тем же результатом. Это делает каждую функцию независимой, что значительно упрощает модульное тестирование </a:t>
            </a: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>Кроме того, такие ссылочно-прозрачные функции легче читать и понимать — это одна из причин, почему код, написанный в функциональном стиле, нуждается в меньшем количестве комментариев.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85052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75</TotalTime>
  <Words>214</Words>
  <Application>Microsoft Office PowerPoint</Application>
  <PresentationFormat>Экран (4:3)</PresentationFormat>
  <Paragraphs>46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Углы</vt:lpstr>
      <vt:lpstr>Строгость  частота  прозрачность  по ссылкам.</vt:lpstr>
      <vt:lpstr>Ссылочная прозрачность</vt:lpstr>
      <vt:lpstr>Пример прозрачности ссылок функций</vt:lpstr>
      <vt:lpstr>Презентация PowerPoint</vt:lpstr>
      <vt:lpstr>Напоминание для начинающих разработчиков информационных систем </vt:lpstr>
      <vt:lpstr>Строгие ссылки </vt:lpstr>
      <vt:lpstr>Презентация PowerPoint</vt:lpstr>
      <vt:lpstr>Чистые ссылки  Как сделать чистую ссылку ? </vt:lpstr>
      <vt:lpstr>Презентация PowerPoint</vt:lpstr>
      <vt:lpstr>SPASIBO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Строгость, частота ,прозрачность по ссылкам.</dc:title>
  <dc:creator>Студент</dc:creator>
  <cp:lastModifiedBy>Студент</cp:lastModifiedBy>
  <cp:revision>10</cp:revision>
  <dcterms:created xsi:type="dcterms:W3CDTF">2022-09-21T07:18:01Z</dcterms:created>
  <dcterms:modified xsi:type="dcterms:W3CDTF">2022-10-05T07:00:18Z</dcterms:modified>
</cp:coreProperties>
</file>