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74" r:id="rId4"/>
    <p:sldId id="258" r:id="rId5"/>
    <p:sldId id="259" r:id="rId6"/>
    <p:sldId id="275" r:id="rId7"/>
    <p:sldId id="261" r:id="rId8"/>
    <p:sldId id="276" r:id="rId9"/>
    <p:sldId id="277" r:id="rId10"/>
    <p:sldId id="279" r:id="rId11"/>
    <p:sldId id="280" r:id="rId12"/>
    <p:sldId id="281" r:id="rId13"/>
    <p:sldId id="282" r:id="rId14"/>
    <p:sldId id="283" r:id="rId15"/>
    <p:sldId id="284" r:id="rId16"/>
    <p:sldId id="285" r:id="rId17"/>
    <p:sldId id="278" r:id="rId18"/>
    <p:sldId id="290" r:id="rId19"/>
    <p:sldId id="288" r:id="rId20"/>
    <p:sldId id="289" r:id="rId21"/>
    <p:sldId id="286" r:id="rId22"/>
    <p:sldId id="287" r:id="rId23"/>
    <p:sldId id="291" r:id="rId24"/>
    <p:sldId id="292" r:id="rId25"/>
    <p:sldId id="293" r:id="rId26"/>
    <p:sldId id="260" r:id="rId27"/>
    <p:sldId id="294" r:id="rId28"/>
    <p:sldId id="295" r:id="rId29"/>
    <p:sldId id="296" r:id="rId30"/>
    <p:sldId id="297" r:id="rId31"/>
    <p:sldId id="298" r:id="rId32"/>
    <p:sldId id="299" r:id="rId33"/>
    <p:sldId id="300" r:id="rId34"/>
    <p:sldId id="301" r:id="rId35"/>
    <p:sldId id="262" r:id="rId36"/>
    <p:sldId id="263" r:id="rId37"/>
    <p:sldId id="264" r:id="rId38"/>
    <p:sldId id="265" r:id="rId39"/>
    <p:sldId id="302" r:id="rId40"/>
    <p:sldId id="266" r:id="rId41"/>
    <p:sldId id="303" r:id="rId42"/>
    <p:sldId id="267" r:id="rId43"/>
    <p:sldId id="268" r:id="rId44"/>
    <p:sldId id="269" r:id="rId45"/>
    <p:sldId id="270" r:id="rId46"/>
    <p:sldId id="271" r:id="rId47"/>
    <p:sldId id="272" r:id="rId48"/>
    <p:sldId id="273" r:id="rId4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4660"/>
  </p:normalViewPr>
  <p:slideViewPr>
    <p:cSldViewPr>
      <p:cViewPr>
        <p:scale>
          <a:sx n="75" d="100"/>
          <a:sy n="75" d="100"/>
        </p:scale>
        <p:origin x="-1526" y="-187"/>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B0AF6-2A7E-4186-A402-86AA7103AC87}" type="datetimeFigureOut">
              <a:rPr lang="ru-RU" smtClean="0"/>
              <a:t>13.03.2021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F0AB29-D930-498F-9E81-8EB510BE7171}" type="slidenum">
              <a:rPr lang="ru-RU" smtClean="0"/>
              <a:t>‹#›</a:t>
            </a:fld>
            <a:endParaRPr lang="ru-RU"/>
          </a:p>
        </p:txBody>
      </p:sp>
    </p:spTree>
    <p:extLst>
      <p:ext uri="{BB962C8B-B14F-4D97-AF65-F5344CB8AC3E}">
        <p14:creationId xmlns:p14="http://schemas.microsoft.com/office/powerpoint/2010/main" val="4200523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11</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12</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13</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14</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15</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16</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17</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18</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19</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20</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21</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22</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23</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24</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25</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26</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27</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28</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29</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30</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31</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32</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33</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34</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35</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36</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37</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38</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39</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40</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5</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41</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42</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43</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44</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45</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46</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47</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48</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6</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7</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8</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9</a:t>
            </a:fld>
            <a:endParaRPr lang="ru-RU"/>
          </a:p>
        </p:txBody>
      </p:sp>
    </p:spTree>
    <p:extLst>
      <p:ext uri="{BB962C8B-B14F-4D97-AF65-F5344CB8AC3E}">
        <p14:creationId xmlns:p14="http://schemas.microsoft.com/office/powerpoint/2010/main" val="1331412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F0AB29-D930-498F-9E81-8EB510BE7171}" type="slidenum">
              <a:rPr lang="ru-RU" smtClean="0"/>
              <a:t>10</a:t>
            </a:fld>
            <a:endParaRPr lang="ru-RU"/>
          </a:p>
        </p:txBody>
      </p:sp>
    </p:spTree>
    <p:extLst>
      <p:ext uri="{BB962C8B-B14F-4D97-AF65-F5344CB8AC3E}">
        <p14:creationId xmlns:p14="http://schemas.microsoft.com/office/powerpoint/2010/main" val="133141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50702BD-1C05-4674-9A76-DD0B8CC4E3D6}" type="datetimeFigureOut">
              <a:rPr lang="ru-RU" smtClean="0"/>
              <a:t>13.03.2021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153284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0702BD-1C05-4674-9A76-DD0B8CC4E3D6}" type="datetimeFigureOut">
              <a:rPr lang="ru-RU" smtClean="0"/>
              <a:t>13.03.2021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345393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0702BD-1C05-4674-9A76-DD0B8CC4E3D6}" type="datetimeFigureOut">
              <a:rPr lang="ru-RU" smtClean="0"/>
              <a:t>13.03.2021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361664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0702BD-1C05-4674-9A76-DD0B8CC4E3D6}" type="datetimeFigureOut">
              <a:rPr lang="ru-RU" smtClean="0"/>
              <a:t>13.03.2021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70289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50702BD-1C05-4674-9A76-DD0B8CC4E3D6}" type="datetimeFigureOut">
              <a:rPr lang="ru-RU" smtClean="0"/>
              <a:t>13.03.2021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115607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50702BD-1C05-4674-9A76-DD0B8CC4E3D6}" type="datetimeFigureOut">
              <a:rPr lang="ru-RU" smtClean="0"/>
              <a:t>13.03.2021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3985685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50702BD-1C05-4674-9A76-DD0B8CC4E3D6}" type="datetimeFigureOut">
              <a:rPr lang="ru-RU" smtClean="0"/>
              <a:t>13.03.2021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81119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50702BD-1C05-4674-9A76-DD0B8CC4E3D6}" type="datetimeFigureOut">
              <a:rPr lang="ru-RU" smtClean="0"/>
              <a:t>13.03.2021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355877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0702BD-1C05-4674-9A76-DD0B8CC4E3D6}" type="datetimeFigureOut">
              <a:rPr lang="ru-RU" smtClean="0"/>
              <a:t>13.03.2021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67004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50702BD-1C05-4674-9A76-DD0B8CC4E3D6}" type="datetimeFigureOut">
              <a:rPr lang="ru-RU" smtClean="0"/>
              <a:t>13.03.2021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110308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50702BD-1C05-4674-9A76-DD0B8CC4E3D6}" type="datetimeFigureOut">
              <a:rPr lang="ru-RU" smtClean="0"/>
              <a:t>13.03.2021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FE0C44-1DD7-41BC-A4C1-D974E14E783A}" type="slidenum">
              <a:rPr lang="ru-RU" smtClean="0"/>
              <a:t>‹#›</a:t>
            </a:fld>
            <a:endParaRPr lang="ru-RU"/>
          </a:p>
        </p:txBody>
      </p:sp>
    </p:spTree>
    <p:extLst>
      <p:ext uri="{BB962C8B-B14F-4D97-AF65-F5344CB8AC3E}">
        <p14:creationId xmlns:p14="http://schemas.microsoft.com/office/powerpoint/2010/main" val="38186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702BD-1C05-4674-9A76-DD0B8CC4E3D6}" type="datetimeFigureOut">
              <a:rPr lang="ru-RU" smtClean="0"/>
              <a:t>13.03.2021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E0C44-1DD7-41BC-A4C1-D974E14E783A}" type="slidenum">
              <a:rPr lang="ru-RU" smtClean="0"/>
              <a:t>‹#›</a:t>
            </a:fld>
            <a:endParaRPr lang="ru-RU"/>
          </a:p>
        </p:txBody>
      </p:sp>
    </p:spTree>
    <p:extLst>
      <p:ext uri="{BB962C8B-B14F-4D97-AF65-F5344CB8AC3E}">
        <p14:creationId xmlns:p14="http://schemas.microsoft.com/office/powerpoint/2010/main" val="4020317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solidFill>
                  <a:srgbClr val="7030A0"/>
                </a:solidFill>
              </a:rPr>
              <a:t>Тема 7. Разработка структуры программы и модульное программирование</a:t>
            </a:r>
            <a:endParaRPr lang="ru-RU" dirty="0">
              <a:solidFill>
                <a:srgbClr val="7030A0"/>
              </a:solidFill>
            </a:endParaRPr>
          </a:p>
        </p:txBody>
      </p:sp>
    </p:spTree>
    <p:extLst>
      <p:ext uri="{BB962C8B-B14F-4D97-AF65-F5344CB8AC3E}">
        <p14:creationId xmlns:p14="http://schemas.microsoft.com/office/powerpoint/2010/main" val="3732531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772847" cy="66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879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0"/>
            <a:ext cx="9077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879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4288"/>
            <a:ext cx="9124950" cy="688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879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9525"/>
            <a:ext cx="904875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879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14288"/>
            <a:ext cx="9077325" cy="688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879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8575"/>
            <a:ext cx="90678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132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8849047" cy="628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132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4288"/>
            <a:ext cx="9239250" cy="688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879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66675"/>
            <a:ext cx="922020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9410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38100"/>
            <a:ext cx="9172576"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941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14325"/>
            <a:ext cx="910590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452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52388"/>
            <a:ext cx="9163050"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941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3813"/>
            <a:ext cx="9172576"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941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80963"/>
            <a:ext cx="9172576" cy="66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941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9525"/>
            <a:ext cx="92202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281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85725"/>
            <a:ext cx="907732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457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52388"/>
            <a:ext cx="8982075"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221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fontScale="92500" lnSpcReduction="10000"/>
          </a:bodyPr>
          <a:lstStyle/>
          <a:p>
            <a:pPr marL="0" indent="0" algn="just">
              <a:buNone/>
            </a:pPr>
            <a:r>
              <a:rPr lang="ru-RU" sz="1200" dirty="0" smtClean="0">
                <a:solidFill>
                  <a:srgbClr val="00B050"/>
                </a:solidFill>
              </a:rPr>
              <a:t>Характеристики программного модуля</a:t>
            </a:r>
            <a:endParaRPr lang="ru-RU" sz="1200" dirty="0" smtClean="0"/>
          </a:p>
          <a:p>
            <a:pPr marL="0" indent="0" algn="just">
              <a:buNone/>
            </a:pPr>
            <a:r>
              <a:rPr lang="ru-RU" sz="3000" b="1" dirty="0" smtClean="0">
                <a:solidFill>
                  <a:srgbClr val="0070C0"/>
                </a:solidFill>
              </a:rPr>
              <a:t>В – сцепление с другими модулями</a:t>
            </a:r>
          </a:p>
          <a:p>
            <a:pPr marL="0" indent="0" algn="just">
              <a:buNone/>
            </a:pPr>
            <a:r>
              <a:rPr lang="ru-RU" sz="2400" dirty="0" smtClean="0"/>
              <a:t>Это мера его зависимости по данным от других модулей. Характеризуется способом передачи данных.</a:t>
            </a:r>
          </a:p>
          <a:p>
            <a:pPr marL="0" indent="0" algn="just">
              <a:buNone/>
            </a:pPr>
            <a:r>
              <a:rPr lang="ru-RU" sz="2400" b="1" dirty="0" smtClean="0">
                <a:solidFill>
                  <a:srgbClr val="FF0000"/>
                </a:solidFill>
              </a:rPr>
              <a:t>Виды сцепления </a:t>
            </a:r>
            <a:r>
              <a:rPr lang="ru-RU" sz="2400" b="1" dirty="0" smtClean="0">
                <a:solidFill>
                  <a:srgbClr val="FF0000"/>
                </a:solidFill>
              </a:rPr>
              <a:t>модулей</a:t>
            </a:r>
            <a:r>
              <a:rPr lang="en-US" sz="2400" b="1" dirty="0" smtClean="0">
                <a:solidFill>
                  <a:srgbClr val="FF0000"/>
                </a:solidFill>
              </a:rPr>
              <a:t> (</a:t>
            </a:r>
            <a:r>
              <a:rPr lang="ru-RU" sz="2400" b="1" dirty="0" smtClean="0">
                <a:solidFill>
                  <a:srgbClr val="FF0000"/>
                </a:solidFill>
              </a:rPr>
              <a:t>несколько! Ниже примеры):</a:t>
            </a:r>
            <a:endParaRPr lang="ru-RU" sz="2400" b="1" dirty="0" smtClean="0">
              <a:solidFill>
                <a:srgbClr val="FF0000"/>
              </a:solidFill>
            </a:endParaRPr>
          </a:p>
          <a:p>
            <a:pPr algn="just">
              <a:buFontTx/>
              <a:buChar char="-"/>
            </a:pPr>
            <a:r>
              <a:rPr lang="ru-RU" sz="2400" dirty="0" smtClean="0">
                <a:solidFill>
                  <a:srgbClr val="00B050"/>
                </a:solidFill>
              </a:rPr>
              <a:t>Сцепление по содержимому</a:t>
            </a:r>
            <a:r>
              <a:rPr lang="ru-RU" sz="2400" dirty="0" smtClean="0"/>
              <a:t> – худший вариант</a:t>
            </a:r>
          </a:p>
          <a:p>
            <a:pPr marL="0" indent="0" algn="just">
              <a:buNone/>
            </a:pPr>
            <a:r>
              <a:rPr lang="ru-RU" sz="2400" dirty="0" smtClean="0"/>
              <a:t>(один из модулей имеет прямые ссылки на содержимое другого модуля: например, на константу, содержащуюся в другом модуле; такое сцепление модулей недопустимо)</a:t>
            </a:r>
          </a:p>
          <a:p>
            <a:pPr algn="just">
              <a:buFontTx/>
              <a:buChar char="-"/>
            </a:pPr>
            <a:r>
              <a:rPr lang="ru-RU" sz="2400" dirty="0" smtClean="0">
                <a:solidFill>
                  <a:srgbClr val="00B050"/>
                </a:solidFill>
              </a:rPr>
              <a:t>Сцепление по общей области</a:t>
            </a:r>
          </a:p>
          <a:p>
            <a:pPr marL="0" indent="0" algn="just">
              <a:buNone/>
            </a:pPr>
            <a:r>
              <a:rPr lang="ru-RU" sz="2400" dirty="0" smtClean="0"/>
              <a:t>(не сколько модулей используют одну и ту же область памяти, не рекомендуется)</a:t>
            </a:r>
          </a:p>
          <a:p>
            <a:pPr algn="just">
              <a:buFontTx/>
              <a:buChar char="-"/>
            </a:pPr>
            <a:r>
              <a:rPr lang="ru-RU" sz="2400" dirty="0" smtClean="0">
                <a:solidFill>
                  <a:srgbClr val="00B050"/>
                </a:solidFill>
              </a:rPr>
              <a:t>Параметрическое сцепление</a:t>
            </a:r>
          </a:p>
          <a:p>
            <a:pPr marL="0" indent="0" algn="just">
              <a:buNone/>
            </a:pPr>
            <a:r>
              <a:rPr lang="ru-RU" sz="2400" dirty="0" smtClean="0"/>
              <a:t>(данные передаются модулю либо при обращении к нему как значения его параметров, либо как результат его обращения к другому модулю для вычисления некоторой функции).</a:t>
            </a:r>
          </a:p>
          <a:p>
            <a:pPr marL="0" indent="0" algn="just">
              <a:buNone/>
            </a:pPr>
            <a:endParaRPr lang="ru-RU" sz="2400" dirty="0"/>
          </a:p>
        </p:txBody>
      </p:sp>
    </p:spTree>
    <p:extLst>
      <p:ext uri="{BB962C8B-B14F-4D97-AF65-F5344CB8AC3E}">
        <p14:creationId xmlns:p14="http://schemas.microsoft.com/office/powerpoint/2010/main" val="1588598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Прямая соединительная линия 4"/>
          <p:cNvCxnSpPr/>
          <p:nvPr/>
        </p:nvCxnSpPr>
        <p:spPr>
          <a:xfrm>
            <a:off x="395536" y="2060848"/>
            <a:ext cx="288032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508104" y="2213248"/>
            <a:ext cx="288032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07504" y="6741368"/>
            <a:ext cx="345638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4932040" y="5589240"/>
            <a:ext cx="345638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4572000" y="2708920"/>
            <a:ext cx="345638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44008" y="5805264"/>
            <a:ext cx="4248472" cy="523220"/>
          </a:xfrm>
          <a:prstGeom prst="rect">
            <a:avLst/>
          </a:prstGeom>
          <a:noFill/>
        </p:spPr>
        <p:txBody>
          <a:bodyPr wrap="square" rtlCol="0">
            <a:spAutoFit/>
          </a:bodyPr>
          <a:lstStyle/>
          <a:p>
            <a:r>
              <a:rPr lang="ru-RU" sz="2800" b="1" dirty="0" smtClean="0">
                <a:solidFill>
                  <a:srgbClr val="FF0000"/>
                </a:solidFill>
              </a:rPr>
              <a:t>Подробнее – см. ниже</a:t>
            </a:r>
            <a:endParaRPr lang="ru-RU" sz="2800" b="1" dirty="0">
              <a:solidFill>
                <a:srgbClr val="FF0000"/>
              </a:solidFill>
            </a:endParaRPr>
          </a:p>
        </p:txBody>
      </p:sp>
    </p:spTree>
    <p:extLst>
      <p:ext uri="{BB962C8B-B14F-4D97-AF65-F5344CB8AC3E}">
        <p14:creationId xmlns:p14="http://schemas.microsoft.com/office/powerpoint/2010/main" val="3862260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485775"/>
            <a:ext cx="862965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7754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66688"/>
            <a:ext cx="8791575"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248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solidFill>
                  <a:srgbClr val="7030A0"/>
                </a:solidFill>
              </a:rPr>
              <a:t>7.1. Цель модульного программирования</a:t>
            </a:r>
            <a:endParaRPr lang="ru-RU" sz="2800" dirty="0">
              <a:solidFill>
                <a:srgbClr val="7030A0"/>
              </a:solidFill>
            </a:endParaRPr>
          </a:p>
        </p:txBody>
      </p:sp>
      <p:sp>
        <p:nvSpPr>
          <p:cNvPr id="3" name="Объект 2"/>
          <p:cNvSpPr>
            <a:spLocks noGrp="1"/>
          </p:cNvSpPr>
          <p:nvPr>
            <p:ph idx="1"/>
          </p:nvPr>
        </p:nvSpPr>
        <p:spPr>
          <a:xfrm>
            <a:off x="457200" y="1268760"/>
            <a:ext cx="8229600" cy="4857403"/>
          </a:xfrm>
        </p:spPr>
        <p:txBody>
          <a:bodyPr>
            <a:normAutofit/>
          </a:bodyPr>
          <a:lstStyle/>
          <a:p>
            <a:pPr marL="0" indent="0" algn="just">
              <a:buNone/>
            </a:pPr>
            <a:r>
              <a:rPr lang="ru-RU" sz="2400" dirty="0" smtClean="0"/>
              <a:t>Обычно программы ПС являются большими системами, поэтому их разрабатывают по частям – модулям.</a:t>
            </a:r>
          </a:p>
          <a:p>
            <a:pPr marL="0" indent="0" algn="just">
              <a:buNone/>
            </a:pPr>
            <a:endParaRPr lang="ru-RU" sz="2400" dirty="0"/>
          </a:p>
          <a:p>
            <a:pPr marL="0" indent="0" algn="just">
              <a:buNone/>
            </a:pPr>
            <a:r>
              <a:rPr lang="ru-RU" sz="2400" dirty="0" smtClean="0">
                <a:solidFill>
                  <a:srgbClr val="00B050"/>
                </a:solidFill>
              </a:rPr>
              <a:t>Программный модуль</a:t>
            </a:r>
            <a:r>
              <a:rPr lang="ru-RU" sz="2400" dirty="0" smtClean="0"/>
              <a:t> – это любой фрагмент описания процесса, оформляемый как самостоятельный программный продукт.</a:t>
            </a:r>
          </a:p>
          <a:p>
            <a:pPr marL="0" indent="0" algn="just">
              <a:buNone/>
            </a:pPr>
            <a:endParaRPr lang="ru-RU" sz="2400" dirty="0"/>
          </a:p>
          <a:p>
            <a:pPr marL="0" indent="0" algn="just">
              <a:buNone/>
            </a:pPr>
            <a:r>
              <a:rPr lang="ru-RU" sz="2400" dirty="0" smtClean="0"/>
              <a:t>Каждый программный модуль программируется, компилируется и отлаживается отдельно от других модулей программы.</a:t>
            </a:r>
            <a:endParaRPr lang="ru-RU" sz="2400" dirty="0"/>
          </a:p>
        </p:txBody>
      </p:sp>
    </p:spTree>
    <p:extLst>
      <p:ext uri="{BB962C8B-B14F-4D97-AF65-F5344CB8AC3E}">
        <p14:creationId xmlns:p14="http://schemas.microsoft.com/office/powerpoint/2010/main" val="1759747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28588"/>
            <a:ext cx="9163050" cy="660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923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57175"/>
            <a:ext cx="8943975"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983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1100138"/>
            <a:ext cx="6276975"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983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14300"/>
            <a:ext cx="889635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9832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3813"/>
            <a:ext cx="885825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0469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6192688"/>
          </a:xfrm>
        </p:spPr>
        <p:txBody>
          <a:bodyPr>
            <a:normAutofit/>
          </a:bodyPr>
          <a:lstStyle/>
          <a:p>
            <a:pPr marL="0" indent="0" algn="just">
              <a:buNone/>
            </a:pPr>
            <a:r>
              <a:rPr lang="ru-RU" sz="1200" dirty="0" smtClean="0">
                <a:solidFill>
                  <a:srgbClr val="00B050"/>
                </a:solidFill>
              </a:rPr>
              <a:t>Характеристики программного модуля</a:t>
            </a:r>
            <a:endParaRPr lang="ru-RU" sz="1200" dirty="0" smtClean="0"/>
          </a:p>
          <a:p>
            <a:pPr marL="0" indent="0" algn="just">
              <a:buNone/>
            </a:pPr>
            <a:r>
              <a:rPr lang="ru-RU" sz="2800" b="1" dirty="0" smtClean="0">
                <a:solidFill>
                  <a:srgbClr val="0070C0"/>
                </a:solidFill>
              </a:rPr>
              <a:t>Г – рутинность модуля</a:t>
            </a:r>
            <a:r>
              <a:rPr lang="ru-RU" sz="2400" dirty="0" smtClean="0"/>
              <a:t> – это его независимость от предыстории обращений к нему.</a:t>
            </a:r>
          </a:p>
          <a:p>
            <a:pPr marL="0" indent="0" algn="just">
              <a:buNone/>
            </a:pPr>
            <a:r>
              <a:rPr lang="ru-RU" sz="2400" dirty="0" smtClean="0"/>
              <a:t>Модуль </a:t>
            </a:r>
            <a:r>
              <a:rPr lang="ru-RU" sz="2400" dirty="0" smtClean="0">
                <a:solidFill>
                  <a:srgbClr val="00B050"/>
                </a:solidFill>
              </a:rPr>
              <a:t>рутинный</a:t>
            </a:r>
            <a:r>
              <a:rPr lang="ru-RU" sz="2400" dirty="0" smtClean="0"/>
              <a:t>, если результат обращения к нему зависит только от значений его параметров.</a:t>
            </a:r>
          </a:p>
          <a:p>
            <a:pPr marL="0" indent="0" algn="just">
              <a:buNone/>
            </a:pPr>
            <a:endParaRPr lang="ru-RU" sz="2400" dirty="0" smtClean="0"/>
          </a:p>
          <a:p>
            <a:pPr marL="0" indent="0" algn="just">
              <a:buNone/>
            </a:pPr>
            <a:r>
              <a:rPr lang="ru-RU" sz="2400" dirty="0" smtClean="0"/>
              <a:t>Модуль </a:t>
            </a:r>
            <a:r>
              <a:rPr lang="ru-RU" sz="2400" dirty="0" smtClean="0">
                <a:solidFill>
                  <a:srgbClr val="00B050"/>
                </a:solidFill>
              </a:rPr>
              <a:t>зависящий от предыстории</a:t>
            </a:r>
            <a:r>
              <a:rPr lang="ru-RU" sz="2400" dirty="0" smtClean="0"/>
              <a:t> – когда результат обращения к нему зависит от внутреннего состояния этого модуля, изменяемого в результате предыдущих обращений к нему. В некоторых случаях является лучшей реализацией информационно прочного модуля (в спецификации зависящего от предыстории модуля должна быть четко сформулирована эта зависимость таким образом, чтобы было возможно прогнозировать поведение (эффект выполнения) данного модуля при разных последующих обращениях к нему).</a:t>
            </a:r>
          </a:p>
          <a:p>
            <a:pPr marL="0" indent="0" algn="just">
              <a:buNone/>
            </a:pPr>
            <a:endParaRPr lang="ru-RU" sz="2400" dirty="0"/>
          </a:p>
        </p:txBody>
      </p:sp>
    </p:spTree>
    <p:extLst>
      <p:ext uri="{BB962C8B-B14F-4D97-AF65-F5344CB8AC3E}">
        <p14:creationId xmlns:p14="http://schemas.microsoft.com/office/powerpoint/2010/main" val="2292284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568952" cy="1143000"/>
          </a:xfrm>
        </p:spPr>
        <p:txBody>
          <a:bodyPr>
            <a:normAutofit/>
          </a:bodyPr>
          <a:lstStyle/>
          <a:p>
            <a:r>
              <a:rPr lang="ru-RU" sz="2800" dirty="0" smtClean="0">
                <a:solidFill>
                  <a:srgbClr val="7030A0"/>
                </a:solidFill>
              </a:rPr>
              <a:t>7.3. Методы разработки структуры программы</a:t>
            </a:r>
            <a:endParaRPr lang="ru-RU" sz="2800" dirty="0">
              <a:solidFill>
                <a:srgbClr val="7030A0"/>
              </a:solidFill>
            </a:endParaRPr>
          </a:p>
        </p:txBody>
      </p:sp>
      <p:sp>
        <p:nvSpPr>
          <p:cNvPr id="3" name="Объект 2"/>
          <p:cNvSpPr>
            <a:spLocks noGrp="1"/>
          </p:cNvSpPr>
          <p:nvPr>
            <p:ph idx="1"/>
          </p:nvPr>
        </p:nvSpPr>
        <p:spPr>
          <a:xfrm>
            <a:off x="457200" y="1268760"/>
            <a:ext cx="8229600" cy="4857403"/>
          </a:xfrm>
        </p:spPr>
        <p:txBody>
          <a:bodyPr>
            <a:normAutofit/>
          </a:bodyPr>
          <a:lstStyle/>
          <a:p>
            <a:pPr marL="0" indent="0" algn="just">
              <a:buNone/>
            </a:pPr>
            <a:r>
              <a:rPr lang="ru-RU" sz="2400" dirty="0" smtClean="0"/>
              <a:t>В качестве модульной структуры программы принято использовать </a:t>
            </a:r>
            <a:r>
              <a:rPr lang="ru-RU" sz="2400" dirty="0" smtClean="0">
                <a:solidFill>
                  <a:srgbClr val="00B050"/>
                </a:solidFill>
              </a:rPr>
              <a:t>древовидную структуру</a:t>
            </a:r>
            <a:r>
              <a:rPr lang="ru-RU" sz="2400" dirty="0" smtClean="0"/>
              <a:t>, включая деревья со сросшимися ветвями.</a:t>
            </a:r>
          </a:p>
          <a:p>
            <a:pPr marL="0" indent="0" algn="just">
              <a:buNone/>
            </a:pPr>
            <a:r>
              <a:rPr lang="ru-RU" sz="2400" dirty="0" smtClean="0">
                <a:solidFill>
                  <a:srgbClr val="00B050"/>
                </a:solidFill>
              </a:rPr>
              <a:t>В узлах</a:t>
            </a:r>
            <a:r>
              <a:rPr lang="ru-RU" sz="2400" dirty="0" smtClean="0"/>
              <a:t> такого дерева размещаются </a:t>
            </a:r>
            <a:r>
              <a:rPr lang="ru-RU" sz="2400" dirty="0" smtClean="0">
                <a:solidFill>
                  <a:srgbClr val="00B050"/>
                </a:solidFill>
              </a:rPr>
              <a:t>программные модули</a:t>
            </a:r>
            <a:r>
              <a:rPr lang="ru-RU" sz="2400" dirty="0" smtClean="0"/>
              <a:t>, а </a:t>
            </a:r>
            <a:r>
              <a:rPr lang="ru-RU" sz="2400" dirty="0" smtClean="0">
                <a:solidFill>
                  <a:srgbClr val="00B050"/>
                </a:solidFill>
              </a:rPr>
              <a:t>направленные дуги показывают статическую подчиненность модулей</a:t>
            </a:r>
            <a:r>
              <a:rPr lang="ru-RU" sz="2400" dirty="0" smtClean="0"/>
              <a:t>, т.е. каждая дуга показывает, что в тексте модуля, из которого она исходит, имеется ссылка на модуль, в который она включена.</a:t>
            </a:r>
            <a:endParaRPr lang="ru-RU" sz="2400" dirty="0"/>
          </a:p>
        </p:txBody>
      </p:sp>
    </p:spTree>
    <p:extLst>
      <p:ext uri="{BB962C8B-B14F-4D97-AF65-F5344CB8AC3E}">
        <p14:creationId xmlns:p14="http://schemas.microsoft.com/office/powerpoint/2010/main" val="1606393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2400" dirty="0" smtClean="0"/>
              <a:t>Модульная структура программы должна включать совокупность спецификаций модулей, образующих эту программу.</a:t>
            </a:r>
          </a:p>
          <a:p>
            <a:pPr marL="0" indent="0" algn="just">
              <a:buNone/>
            </a:pPr>
            <a:endParaRPr lang="ru-RU" sz="2400" dirty="0" smtClean="0">
              <a:solidFill>
                <a:srgbClr val="00B050"/>
              </a:solidFill>
            </a:endParaRPr>
          </a:p>
          <a:p>
            <a:pPr marL="0" indent="0" algn="just">
              <a:buNone/>
            </a:pPr>
            <a:r>
              <a:rPr lang="ru-RU" sz="2400" dirty="0" smtClean="0">
                <a:solidFill>
                  <a:srgbClr val="00B050"/>
                </a:solidFill>
              </a:rPr>
              <a:t>Спецификация программного модуля</a:t>
            </a:r>
            <a:r>
              <a:rPr lang="ru-RU" sz="2400" dirty="0" smtClean="0"/>
              <a:t> содержит:</a:t>
            </a:r>
          </a:p>
          <a:p>
            <a:pPr algn="just">
              <a:buFontTx/>
              <a:buChar char="-"/>
            </a:pPr>
            <a:r>
              <a:rPr lang="ru-RU" sz="2400" dirty="0" smtClean="0">
                <a:solidFill>
                  <a:srgbClr val="00B050"/>
                </a:solidFill>
              </a:rPr>
              <a:t>Синтаксическую спецификацию</a:t>
            </a:r>
            <a:r>
              <a:rPr lang="ru-RU" sz="2400" dirty="0" smtClean="0"/>
              <a:t> его входов, позволяющую построить на используемом языке программирования синтаксически правильное обращение к нему (к любому его входу).</a:t>
            </a:r>
          </a:p>
          <a:p>
            <a:pPr algn="just">
              <a:buFontTx/>
              <a:buChar char="-"/>
            </a:pPr>
            <a:r>
              <a:rPr lang="ru-RU" sz="2400" dirty="0" smtClean="0">
                <a:solidFill>
                  <a:srgbClr val="00B050"/>
                </a:solidFill>
              </a:rPr>
              <a:t>Функциональную спецификацию</a:t>
            </a:r>
            <a:r>
              <a:rPr lang="ru-RU" sz="2400" dirty="0" smtClean="0"/>
              <a:t> модуля (описание семантики функций, выполняемых этим модулей по каждому из его входов)</a:t>
            </a:r>
            <a:endParaRPr lang="ru-RU" sz="2400" dirty="0"/>
          </a:p>
        </p:txBody>
      </p:sp>
    </p:spTree>
    <p:extLst>
      <p:ext uri="{BB962C8B-B14F-4D97-AF65-F5344CB8AC3E}">
        <p14:creationId xmlns:p14="http://schemas.microsoft.com/office/powerpoint/2010/main" val="3464775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2400" dirty="0" smtClean="0"/>
              <a:t>В процессе разработки программы ее </a:t>
            </a:r>
            <a:r>
              <a:rPr lang="ru-RU" sz="2400" dirty="0" smtClean="0">
                <a:solidFill>
                  <a:srgbClr val="00B050"/>
                </a:solidFill>
              </a:rPr>
              <a:t>модульная структура может по-разному формироваться и использоваться</a:t>
            </a:r>
            <a:r>
              <a:rPr lang="ru-RU" sz="2400" dirty="0" smtClean="0"/>
              <a:t> для определения порядка программирования и отладки и отладки модулей, указанных в структуре ПС.</a:t>
            </a:r>
          </a:p>
          <a:p>
            <a:pPr marL="0" indent="0" algn="just">
              <a:buNone/>
            </a:pPr>
            <a:endParaRPr lang="ru-RU" sz="2400" dirty="0"/>
          </a:p>
          <a:p>
            <a:pPr marL="0" indent="0" algn="just">
              <a:buNone/>
            </a:pPr>
            <a:r>
              <a:rPr lang="ru-RU" sz="2800" b="1" dirty="0" smtClean="0">
                <a:solidFill>
                  <a:schemeClr val="accent6"/>
                </a:solidFill>
              </a:rPr>
              <a:t>Метод восходящей разработки</a:t>
            </a:r>
          </a:p>
          <a:p>
            <a:pPr marL="0" indent="0" algn="just">
              <a:buNone/>
            </a:pPr>
            <a:r>
              <a:rPr lang="ru-RU" sz="2400" dirty="0" smtClean="0"/>
              <a:t>1. Строится модульная структура программы в виде дерева.</a:t>
            </a:r>
          </a:p>
          <a:p>
            <a:pPr marL="0" indent="0" algn="just">
              <a:buNone/>
            </a:pPr>
            <a:r>
              <a:rPr lang="ru-RU" sz="2400" dirty="0" smtClean="0"/>
              <a:t>2. Поочередно программируются модули программы, начиная с модулей самого нижнего уровня (листья) таким образом, чтобы для каждого программируемого модуля были уже запрограммированы все модули, к которым он может обращаться.</a:t>
            </a:r>
            <a:endParaRPr lang="ru-RU" sz="2400" dirty="0"/>
          </a:p>
        </p:txBody>
      </p:sp>
    </p:spTree>
    <p:extLst>
      <p:ext uri="{BB962C8B-B14F-4D97-AF65-F5344CB8AC3E}">
        <p14:creationId xmlns:p14="http://schemas.microsoft.com/office/powerpoint/2010/main" val="4234725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80963"/>
            <a:ext cx="8905875" cy="66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319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568952" cy="1143000"/>
          </a:xfrm>
        </p:spPr>
        <p:txBody>
          <a:bodyPr>
            <a:normAutofit/>
          </a:bodyPr>
          <a:lstStyle/>
          <a:p>
            <a:r>
              <a:rPr lang="ru-RU" sz="2800" dirty="0" smtClean="0">
                <a:solidFill>
                  <a:srgbClr val="7030A0"/>
                </a:solidFill>
              </a:rPr>
              <a:t>7.2. Основные характеристики программного модуля</a:t>
            </a:r>
            <a:endParaRPr lang="ru-RU" sz="2800" dirty="0">
              <a:solidFill>
                <a:srgbClr val="7030A0"/>
              </a:solidFill>
            </a:endParaRPr>
          </a:p>
        </p:txBody>
      </p:sp>
      <p:sp>
        <p:nvSpPr>
          <p:cNvPr id="3" name="Объект 2"/>
          <p:cNvSpPr>
            <a:spLocks noGrp="1"/>
          </p:cNvSpPr>
          <p:nvPr>
            <p:ph idx="1"/>
          </p:nvPr>
        </p:nvSpPr>
        <p:spPr>
          <a:xfrm>
            <a:off x="457200" y="1268760"/>
            <a:ext cx="8229600" cy="4857403"/>
          </a:xfrm>
        </p:spPr>
        <p:txBody>
          <a:bodyPr>
            <a:normAutofit/>
          </a:bodyPr>
          <a:lstStyle/>
          <a:p>
            <a:pPr marL="0" indent="0" algn="just">
              <a:buNone/>
            </a:pPr>
            <a:r>
              <a:rPr lang="ru-RU" sz="2400" dirty="0" smtClean="0"/>
              <a:t>Майерс предлагает использовать </a:t>
            </a:r>
            <a:r>
              <a:rPr lang="ru-RU" sz="2400" dirty="0" smtClean="0">
                <a:solidFill>
                  <a:srgbClr val="00B050"/>
                </a:solidFill>
              </a:rPr>
              <a:t>характеристики модуля</a:t>
            </a:r>
            <a:r>
              <a:rPr lang="ru-RU" sz="2400" dirty="0" smtClean="0"/>
              <a:t>:</a:t>
            </a:r>
          </a:p>
          <a:p>
            <a:pPr marL="0" indent="0" algn="just">
              <a:buNone/>
            </a:pPr>
            <a:endParaRPr lang="ru-RU" sz="2400" dirty="0" smtClean="0"/>
          </a:p>
          <a:p>
            <a:pPr marL="0" indent="0" algn="just">
              <a:buNone/>
            </a:pPr>
            <a:r>
              <a:rPr lang="ru-RU" sz="2400" dirty="0" smtClean="0"/>
              <a:t>А – размер модуля</a:t>
            </a:r>
          </a:p>
          <a:p>
            <a:pPr marL="0" indent="0" algn="just">
              <a:buNone/>
            </a:pPr>
            <a:r>
              <a:rPr lang="ru-RU" sz="2400" dirty="0" smtClean="0"/>
              <a:t>Б – прочность модуля</a:t>
            </a:r>
          </a:p>
          <a:p>
            <a:pPr marL="0" indent="0" algn="just">
              <a:buNone/>
            </a:pPr>
            <a:r>
              <a:rPr lang="ru-RU" sz="2400" dirty="0" smtClean="0"/>
              <a:t>В – сцепление с другими модулями</a:t>
            </a:r>
          </a:p>
          <a:p>
            <a:pPr marL="0" indent="0" algn="just">
              <a:buNone/>
            </a:pPr>
            <a:r>
              <a:rPr lang="ru-RU" sz="2400" dirty="0" smtClean="0"/>
              <a:t>Г – рутинность модуля</a:t>
            </a:r>
            <a:endParaRPr lang="ru-RU" sz="2400" dirty="0"/>
          </a:p>
        </p:txBody>
      </p:sp>
    </p:spTree>
    <p:extLst>
      <p:ext uri="{BB962C8B-B14F-4D97-AF65-F5344CB8AC3E}">
        <p14:creationId xmlns:p14="http://schemas.microsoft.com/office/powerpoint/2010/main" val="29559787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2400" b="1" dirty="0" smtClean="0">
                <a:solidFill>
                  <a:schemeClr val="accent6"/>
                </a:solidFill>
              </a:rPr>
              <a:t>Метод нисходящей разработки</a:t>
            </a:r>
          </a:p>
          <a:p>
            <a:pPr marL="0" indent="0" algn="just">
              <a:buNone/>
            </a:pPr>
            <a:r>
              <a:rPr lang="ru-RU" sz="2400" dirty="0" smtClean="0"/>
              <a:t>1. Строится модульная структура программы в виде дерева.</a:t>
            </a:r>
          </a:p>
          <a:p>
            <a:pPr marL="0" indent="0" algn="just">
              <a:buNone/>
            </a:pPr>
            <a:r>
              <a:rPr lang="ru-RU" sz="2400" dirty="0" smtClean="0"/>
              <a:t>2. Поочередно программируются модули программы, начиная с модуля самого верхнего уровня (головного).</a:t>
            </a:r>
          </a:p>
          <a:p>
            <a:pPr marL="0" indent="0" algn="just">
              <a:buNone/>
            </a:pPr>
            <a:r>
              <a:rPr lang="ru-RU" sz="2400" dirty="0" smtClean="0"/>
              <a:t>После того, как все модули запрограммированы, производится их поочередное тестирование и отладка в таком же порядке.</a:t>
            </a:r>
          </a:p>
          <a:p>
            <a:pPr marL="0" indent="0" algn="just">
              <a:buNone/>
            </a:pPr>
            <a:endParaRPr lang="ru-RU" sz="2400" dirty="0"/>
          </a:p>
        </p:txBody>
      </p:sp>
    </p:spTree>
    <p:extLst>
      <p:ext uri="{BB962C8B-B14F-4D97-AF65-F5344CB8AC3E}">
        <p14:creationId xmlns:p14="http://schemas.microsoft.com/office/powerpoint/2010/main" val="239123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42875"/>
            <a:ext cx="9029700"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457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2400" dirty="0" smtClean="0">
                <a:solidFill>
                  <a:srgbClr val="00B050"/>
                </a:solidFill>
              </a:rPr>
              <a:t>Особенность данных методов</a:t>
            </a:r>
            <a:r>
              <a:rPr lang="ru-RU" sz="2400" dirty="0" smtClean="0"/>
              <a:t> – требование, чтобы модульная структура программы была разработана до начала программирования модулей.</a:t>
            </a:r>
          </a:p>
          <a:p>
            <a:pPr marL="0" indent="0" algn="just">
              <a:buNone/>
            </a:pPr>
            <a:r>
              <a:rPr lang="ru-RU" sz="2400" dirty="0" smtClean="0"/>
              <a:t>Это требование находится в полном соответствии с водопадным подходом к разработке ПС.</a:t>
            </a:r>
          </a:p>
          <a:p>
            <a:pPr marL="0" indent="0" algn="just">
              <a:buNone/>
            </a:pPr>
            <a:endParaRPr lang="ru-RU" sz="2400" dirty="0"/>
          </a:p>
          <a:p>
            <a:pPr marL="0" indent="0" algn="just">
              <a:buNone/>
            </a:pPr>
            <a:r>
              <a:rPr lang="ru-RU" sz="2400" dirty="0" smtClean="0"/>
              <a:t>Недостатки: не всегда можно разработать структуру программы до начала программирования.</a:t>
            </a:r>
          </a:p>
          <a:p>
            <a:pPr marL="0" indent="0" algn="just">
              <a:buNone/>
            </a:pPr>
            <a:endParaRPr lang="ru-RU" sz="2400" dirty="0"/>
          </a:p>
          <a:p>
            <a:pPr marL="0" indent="0" algn="just">
              <a:buNone/>
            </a:pPr>
            <a:endParaRPr lang="ru-RU" sz="2400" dirty="0" smtClean="0"/>
          </a:p>
          <a:p>
            <a:pPr marL="0" indent="0" algn="just">
              <a:buNone/>
            </a:pPr>
            <a:endParaRPr lang="ru-RU" sz="2400" dirty="0"/>
          </a:p>
        </p:txBody>
      </p:sp>
    </p:spTree>
    <p:extLst>
      <p:ext uri="{BB962C8B-B14F-4D97-AF65-F5344CB8AC3E}">
        <p14:creationId xmlns:p14="http://schemas.microsoft.com/office/powerpoint/2010/main" val="7866559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lnSpcReduction="10000"/>
          </a:bodyPr>
          <a:lstStyle/>
          <a:p>
            <a:pPr marL="0" indent="0" algn="just">
              <a:buNone/>
            </a:pPr>
            <a:r>
              <a:rPr lang="ru-RU" sz="2400" dirty="0" smtClean="0"/>
              <a:t>Поэтому предлагаются </a:t>
            </a:r>
            <a:r>
              <a:rPr lang="ru-RU" sz="2400" dirty="0" smtClean="0">
                <a:solidFill>
                  <a:srgbClr val="00B050"/>
                </a:solidFill>
              </a:rPr>
              <a:t>конструктивный и архитектурный подходы</a:t>
            </a:r>
            <a:r>
              <a:rPr lang="ru-RU" sz="2400" dirty="0" smtClean="0"/>
              <a:t> к разработке программ, в которых модульная структура формируется в процессе программирования модулей.</a:t>
            </a:r>
          </a:p>
          <a:p>
            <a:pPr marL="0" indent="0" algn="just">
              <a:buNone/>
            </a:pPr>
            <a:endParaRPr lang="ru-RU" sz="2400" dirty="0" smtClean="0"/>
          </a:p>
          <a:p>
            <a:pPr marL="0" indent="0" algn="just">
              <a:buNone/>
            </a:pPr>
            <a:r>
              <a:rPr lang="ru-RU" sz="2400" dirty="0" smtClean="0">
                <a:solidFill>
                  <a:schemeClr val="accent6">
                    <a:lumMod val="75000"/>
                  </a:schemeClr>
                </a:solidFill>
              </a:rPr>
              <a:t>Конструктивный подход</a:t>
            </a:r>
            <a:r>
              <a:rPr lang="ru-RU" sz="2400" dirty="0" smtClean="0"/>
              <a:t> представляет собой модификацию нисходящей, при которой модульная древовидная структура программы формируется в процессе программирования модулей.</a:t>
            </a:r>
          </a:p>
          <a:p>
            <a:pPr marL="0" indent="0" algn="just">
              <a:buNone/>
            </a:pPr>
            <a:r>
              <a:rPr lang="ru-RU" sz="2400" dirty="0" smtClean="0"/>
              <a:t>Разработка программы начинается с программирования головного модуля, исходя из спецификации программы в целом.</a:t>
            </a:r>
          </a:p>
          <a:p>
            <a:pPr marL="0" indent="0" algn="just">
              <a:buNone/>
            </a:pPr>
            <a:r>
              <a:rPr lang="ru-RU" sz="2400" dirty="0" smtClean="0"/>
              <a:t>Если программа большая, то выделяют подзадачи.</a:t>
            </a:r>
          </a:p>
          <a:p>
            <a:pPr marL="0" indent="0" algn="just">
              <a:buNone/>
            </a:pPr>
            <a:r>
              <a:rPr lang="ru-RU" sz="2400" dirty="0" smtClean="0"/>
              <a:t>Таким образом, на первом шаге разработки формируется верхняя часть дерева (рисунок </a:t>
            </a:r>
            <a:r>
              <a:rPr lang="ru-RU" sz="2400" dirty="0" smtClean="0"/>
              <a:t>1).</a:t>
            </a:r>
            <a:endParaRPr lang="ru-RU" sz="2400" dirty="0"/>
          </a:p>
          <a:p>
            <a:pPr marL="0" indent="0" algn="just">
              <a:buNone/>
            </a:pPr>
            <a:endParaRPr lang="ru-RU" sz="2400" dirty="0" smtClean="0"/>
          </a:p>
          <a:p>
            <a:pPr marL="0" indent="0" algn="just">
              <a:buNone/>
            </a:pPr>
            <a:endParaRPr lang="ru-RU" sz="2400" dirty="0"/>
          </a:p>
        </p:txBody>
      </p:sp>
    </p:spTree>
    <p:extLst>
      <p:ext uri="{BB962C8B-B14F-4D97-AF65-F5344CB8AC3E}">
        <p14:creationId xmlns:p14="http://schemas.microsoft.com/office/powerpoint/2010/main" val="41398923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ctr">
              <a:buNone/>
            </a:pPr>
            <a:r>
              <a:rPr lang="ru-RU" sz="1800" dirty="0" smtClean="0"/>
              <a:t>Рисунок 1. Первый шаг формирования модульной структуры программы </a:t>
            </a:r>
          </a:p>
          <a:p>
            <a:pPr marL="0" indent="0" algn="ctr">
              <a:buNone/>
            </a:pPr>
            <a:r>
              <a:rPr lang="ru-RU" sz="1800" dirty="0" smtClean="0"/>
              <a:t>при конструктивном подходе.</a:t>
            </a:r>
          </a:p>
          <a:p>
            <a:pPr marL="0" indent="0" algn="ctr">
              <a:buNone/>
            </a:pPr>
            <a:r>
              <a:rPr lang="ru-RU" sz="1800" dirty="0" smtClean="0"/>
              <a:t>7.1.</a:t>
            </a:r>
          </a:p>
          <a:p>
            <a:pPr marL="0" indent="0" algn="just">
              <a:buNone/>
            </a:pPr>
            <a:endParaRPr lang="ru-RU"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1589881"/>
            <a:ext cx="568642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0372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2400" dirty="0" smtClean="0"/>
              <a:t>Аналогичные действия производятся при программировании любого другого модуля, который выбирается из текущего состояния дерева программы.</a:t>
            </a:r>
          </a:p>
          <a:p>
            <a:pPr marL="0" indent="0" algn="just">
              <a:buNone/>
            </a:pPr>
            <a:r>
              <a:rPr lang="ru-RU" sz="1800" dirty="0" smtClean="0"/>
              <a:t>Рис.7.2. </a:t>
            </a:r>
            <a:r>
              <a:rPr lang="ru-RU" sz="1800" dirty="0"/>
              <a:t>Второй шаг </a:t>
            </a:r>
            <a:r>
              <a:rPr lang="ru-RU" sz="1800" dirty="0" smtClean="0"/>
              <a:t>формирования</a:t>
            </a:r>
          </a:p>
          <a:p>
            <a:pPr marL="0" indent="0" algn="just">
              <a:buNone/>
            </a:pPr>
            <a:r>
              <a:rPr lang="ru-RU" sz="1800" dirty="0" smtClean="0"/>
              <a:t> </a:t>
            </a:r>
            <a:r>
              <a:rPr lang="ru-RU" sz="1800" dirty="0"/>
              <a:t>модульной структуры </a:t>
            </a:r>
            <a:r>
              <a:rPr lang="ru-RU" sz="1800" dirty="0" smtClean="0"/>
              <a:t>программы</a:t>
            </a:r>
          </a:p>
          <a:p>
            <a:pPr marL="0" indent="0" algn="just">
              <a:buNone/>
            </a:pPr>
            <a:r>
              <a:rPr lang="ru-RU" sz="1800" dirty="0" smtClean="0"/>
              <a:t> </a:t>
            </a:r>
            <a:r>
              <a:rPr lang="ru-RU" sz="1800" dirty="0"/>
              <a:t>при конструктивном подходе</a:t>
            </a:r>
          </a:p>
          <a:p>
            <a:pPr marL="0" indent="0" algn="just">
              <a:buNone/>
            </a:pPr>
            <a:endParaRPr lang="ru-RU" sz="2400" dirty="0" smtClean="0"/>
          </a:p>
          <a:p>
            <a:pPr marL="0" indent="0" algn="just">
              <a:buNone/>
            </a:pPr>
            <a:endParaRPr lang="ru-RU"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91536"/>
            <a:ext cx="4251945" cy="492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8392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2400" dirty="0" smtClean="0">
                <a:solidFill>
                  <a:schemeClr val="accent6">
                    <a:lumMod val="75000"/>
                  </a:schemeClr>
                </a:solidFill>
              </a:rPr>
              <a:t>Архитектурный подход</a:t>
            </a:r>
            <a:r>
              <a:rPr lang="ru-RU" sz="2400" dirty="0" smtClean="0"/>
              <a:t> к разработке программы представляет собой </a:t>
            </a:r>
            <a:r>
              <a:rPr lang="ru-RU" sz="2400" dirty="0" smtClean="0">
                <a:solidFill>
                  <a:srgbClr val="00B050"/>
                </a:solidFill>
              </a:rPr>
              <a:t>модификацию восходящей разработки</a:t>
            </a:r>
            <a:r>
              <a:rPr lang="ru-RU" sz="2400" dirty="0" smtClean="0"/>
              <a:t>, при которой модульная структура программы формируется в процессе программирования модуля.</a:t>
            </a:r>
          </a:p>
          <a:p>
            <a:pPr marL="0" indent="0" algn="just">
              <a:buNone/>
            </a:pPr>
            <a:r>
              <a:rPr lang="ru-RU" sz="2400" dirty="0" smtClean="0"/>
              <a:t>При этом ставится существенно </a:t>
            </a:r>
            <a:r>
              <a:rPr lang="ru-RU" sz="2400" dirty="0" smtClean="0">
                <a:solidFill>
                  <a:srgbClr val="00B050"/>
                </a:solidFill>
              </a:rPr>
              <a:t>другая цель разработки</a:t>
            </a:r>
            <a:r>
              <a:rPr lang="ru-RU" sz="2400" dirty="0" smtClean="0"/>
              <a:t>: повышение уровня используемого языка программирования, а не разработка конкретной программы.</a:t>
            </a:r>
          </a:p>
          <a:p>
            <a:pPr marL="0" indent="0" algn="just">
              <a:buNone/>
            </a:pPr>
            <a:r>
              <a:rPr lang="ru-RU" sz="2400" dirty="0" smtClean="0"/>
              <a:t>Это означает, что для заданной предметной области </a:t>
            </a:r>
            <a:r>
              <a:rPr lang="ru-RU" sz="2400" dirty="0" smtClean="0">
                <a:solidFill>
                  <a:srgbClr val="00B050"/>
                </a:solidFill>
              </a:rPr>
              <a:t>выделяются типичные функции, каждая из которых может использоваться при решении разных задач </a:t>
            </a:r>
            <a:r>
              <a:rPr lang="ru-RU" sz="2400" dirty="0" smtClean="0"/>
              <a:t>в этой области, специфицируются, а затем и программируются отдельные модули.</a:t>
            </a:r>
            <a:endParaRPr lang="ru-RU" sz="2400" dirty="0"/>
          </a:p>
          <a:p>
            <a:pPr marL="0" indent="0" algn="just">
              <a:buNone/>
            </a:pPr>
            <a:endParaRPr lang="ru-RU" sz="2400" dirty="0" smtClean="0"/>
          </a:p>
          <a:p>
            <a:pPr marL="0" indent="0" algn="just">
              <a:buNone/>
            </a:pPr>
            <a:endParaRPr lang="ru-RU" sz="2400" dirty="0"/>
          </a:p>
        </p:txBody>
      </p:sp>
    </p:spTree>
    <p:extLst>
      <p:ext uri="{BB962C8B-B14F-4D97-AF65-F5344CB8AC3E}">
        <p14:creationId xmlns:p14="http://schemas.microsoft.com/office/powerpoint/2010/main" val="9957733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2400" dirty="0" smtClean="0"/>
              <a:t>Рис.7.3. Классификация методов разработки структуры программ</a:t>
            </a:r>
          </a:p>
          <a:p>
            <a:pPr marL="0" indent="0" algn="just">
              <a:buNone/>
            </a:pPr>
            <a:endParaRPr lang="ru-RU" sz="2400" dirty="0"/>
          </a:p>
        </p:txBody>
      </p:sp>
      <p:grpSp>
        <p:nvGrpSpPr>
          <p:cNvPr id="4" name="Группа 3"/>
          <p:cNvGrpSpPr/>
          <p:nvPr/>
        </p:nvGrpSpPr>
        <p:grpSpPr>
          <a:xfrm>
            <a:off x="3059832" y="775399"/>
            <a:ext cx="3491880" cy="5848904"/>
            <a:chOff x="5652120" y="929288"/>
            <a:chExt cx="3491880" cy="5848904"/>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929288"/>
              <a:ext cx="3491880" cy="569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48264" y="6470415"/>
              <a:ext cx="1296144" cy="307777"/>
            </a:xfrm>
            <a:prstGeom prst="rect">
              <a:avLst/>
            </a:prstGeom>
            <a:noFill/>
          </p:spPr>
          <p:txBody>
            <a:bodyPr wrap="square" rtlCol="0">
              <a:spAutoFit/>
            </a:bodyPr>
            <a:lstStyle/>
            <a:p>
              <a:r>
                <a:rPr lang="ru-RU" sz="1400" dirty="0" smtClean="0"/>
                <a:t>реализация</a:t>
              </a:r>
              <a:endParaRPr lang="ru-RU" sz="1400" dirty="0"/>
            </a:p>
          </p:txBody>
        </p:sp>
      </p:grpSp>
    </p:spTree>
    <p:extLst>
      <p:ext uri="{BB962C8B-B14F-4D97-AF65-F5344CB8AC3E}">
        <p14:creationId xmlns:p14="http://schemas.microsoft.com/office/powerpoint/2010/main" val="24616901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lnSpcReduction="10000"/>
          </a:bodyPr>
          <a:lstStyle/>
          <a:p>
            <a:pPr marL="0" indent="0" algn="ctr">
              <a:buNone/>
            </a:pPr>
            <a:r>
              <a:rPr lang="ru-RU" sz="2400" dirty="0" smtClean="0">
                <a:solidFill>
                  <a:srgbClr val="00B050"/>
                </a:solidFill>
              </a:rPr>
              <a:t>7.4. Контроль структуры программы</a:t>
            </a:r>
          </a:p>
          <a:p>
            <a:pPr marL="0" indent="0" algn="just">
              <a:buNone/>
            </a:pPr>
            <a:r>
              <a:rPr lang="ru-RU" sz="2400" dirty="0" smtClean="0"/>
              <a:t>При классическом подходе разработки ПС:</a:t>
            </a:r>
          </a:p>
          <a:p>
            <a:pPr marL="457200" indent="-457200" algn="just">
              <a:buAutoNum type="arabicPeriod"/>
            </a:pPr>
            <a:r>
              <a:rPr lang="ru-RU" sz="2400" dirty="0" smtClean="0"/>
              <a:t>Статический контроль</a:t>
            </a:r>
          </a:p>
          <a:p>
            <a:pPr marL="0" indent="0" algn="just">
              <a:buNone/>
            </a:pPr>
            <a:r>
              <a:rPr lang="ru-RU" sz="2400" dirty="0" smtClean="0"/>
              <a:t>Оценка структуры с учетом характеристик модуля</a:t>
            </a:r>
          </a:p>
          <a:p>
            <a:pPr marL="0" indent="0" algn="just">
              <a:buNone/>
            </a:pPr>
            <a:r>
              <a:rPr lang="ru-RU" sz="2400" dirty="0" smtClean="0"/>
              <a:t>2. Смежный контроль</a:t>
            </a:r>
          </a:p>
          <a:p>
            <a:pPr marL="0" indent="0" algn="just">
              <a:buNone/>
            </a:pPr>
            <a:r>
              <a:rPr lang="ru-RU" sz="2400" dirty="0" smtClean="0"/>
              <a:t>Контроль со стороны разработчиков архитектуры и внешнего  описания ПС.</a:t>
            </a:r>
          </a:p>
          <a:p>
            <a:pPr marL="0" indent="0" algn="just">
              <a:buNone/>
            </a:pPr>
            <a:r>
              <a:rPr lang="ru-RU" sz="2400" dirty="0" smtClean="0"/>
              <a:t>3. Сквозной контроль</a:t>
            </a:r>
          </a:p>
          <a:p>
            <a:pPr marL="0" indent="0" algn="just">
              <a:buNone/>
            </a:pPr>
            <a:r>
              <a:rPr lang="ru-RU" sz="2400" dirty="0" smtClean="0"/>
              <a:t>Это мысленная проверка структуры программы при выполнении заранее разработанных тестов.</a:t>
            </a:r>
          </a:p>
          <a:p>
            <a:pPr marL="0" indent="0" algn="just">
              <a:buNone/>
            </a:pPr>
            <a:r>
              <a:rPr lang="ru-RU" sz="2400" dirty="0" smtClean="0"/>
              <a:t>При конструктивном и архитектурном подходах контроль структуры программы осуществляется в процессе программирования модулей в подходящие </a:t>
            </a:r>
            <a:r>
              <a:rPr lang="ru-RU" sz="2400" smtClean="0"/>
              <a:t>моменты времени.</a:t>
            </a:r>
            <a:endParaRPr lang="ru-RU" sz="2400" dirty="0"/>
          </a:p>
        </p:txBody>
      </p:sp>
    </p:spTree>
    <p:extLst>
      <p:ext uri="{BB962C8B-B14F-4D97-AF65-F5344CB8AC3E}">
        <p14:creationId xmlns:p14="http://schemas.microsoft.com/office/powerpoint/2010/main" val="1787306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1200" dirty="0" smtClean="0">
                <a:solidFill>
                  <a:srgbClr val="00B050"/>
                </a:solidFill>
              </a:rPr>
              <a:t>Характеристики программного модуля</a:t>
            </a:r>
            <a:endParaRPr lang="ru-RU" sz="1200" dirty="0" smtClean="0"/>
          </a:p>
          <a:p>
            <a:pPr marL="0" indent="0" algn="just">
              <a:buNone/>
            </a:pPr>
            <a:r>
              <a:rPr lang="ru-RU" sz="2800" b="1" dirty="0" smtClean="0">
                <a:solidFill>
                  <a:srgbClr val="0070C0"/>
                </a:solidFill>
              </a:rPr>
              <a:t>А – размер модуля</a:t>
            </a:r>
          </a:p>
          <a:p>
            <a:pPr marL="0" indent="0" algn="just">
              <a:buNone/>
            </a:pPr>
            <a:r>
              <a:rPr lang="ru-RU" sz="2400" dirty="0" smtClean="0"/>
              <a:t>Измеряется числом содержащихся в нем операторов или строк. </a:t>
            </a:r>
          </a:p>
          <a:p>
            <a:pPr marL="0" indent="0" algn="just">
              <a:buNone/>
            </a:pPr>
            <a:r>
              <a:rPr lang="ru-RU" sz="2400" dirty="0" smtClean="0"/>
              <a:t>//Рекомендуются программные модули размером от нескольких десятков до нескольких сотен операторов.</a:t>
            </a:r>
          </a:p>
          <a:p>
            <a:pPr marL="0" indent="0" algn="just">
              <a:buNone/>
            </a:pPr>
            <a:endParaRPr lang="ru-RU" sz="2400" dirty="0" smtClean="0"/>
          </a:p>
          <a:p>
            <a:pPr marL="0" indent="0" algn="just">
              <a:buNone/>
            </a:pPr>
            <a:endParaRPr lang="ru-RU" sz="2400" dirty="0" smtClean="0"/>
          </a:p>
        </p:txBody>
      </p:sp>
    </p:spTree>
    <p:extLst>
      <p:ext uri="{BB962C8B-B14F-4D97-AF65-F5344CB8AC3E}">
        <p14:creationId xmlns:p14="http://schemas.microsoft.com/office/powerpoint/2010/main" val="4029896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marL="0" indent="0" algn="just">
              <a:buNone/>
            </a:pPr>
            <a:r>
              <a:rPr lang="ru-RU" sz="1200" dirty="0" smtClean="0">
                <a:solidFill>
                  <a:srgbClr val="00B050"/>
                </a:solidFill>
              </a:rPr>
              <a:t>Характеристики программного модуля</a:t>
            </a:r>
            <a:endParaRPr lang="ru-RU" sz="1200" dirty="0" smtClean="0"/>
          </a:p>
          <a:p>
            <a:pPr marL="0" indent="0" algn="just">
              <a:buNone/>
            </a:pPr>
            <a:r>
              <a:rPr lang="ru-RU" sz="2800" b="1" dirty="0" smtClean="0">
                <a:solidFill>
                  <a:srgbClr val="0070C0"/>
                </a:solidFill>
              </a:rPr>
              <a:t>Б </a:t>
            </a:r>
            <a:r>
              <a:rPr lang="ru-RU" sz="2800" b="1" dirty="0" smtClean="0">
                <a:solidFill>
                  <a:srgbClr val="0070C0"/>
                </a:solidFill>
              </a:rPr>
              <a:t>– прочность модуля</a:t>
            </a:r>
            <a:r>
              <a:rPr lang="ru-RU" sz="2400" dirty="0" smtClean="0"/>
              <a:t> </a:t>
            </a:r>
            <a:r>
              <a:rPr lang="ru-RU" sz="2400" b="1" dirty="0" smtClean="0">
                <a:solidFill>
                  <a:srgbClr val="FF0000"/>
                </a:solidFill>
              </a:rPr>
              <a:t>(связанность)</a:t>
            </a:r>
            <a:r>
              <a:rPr lang="ru-RU" sz="2400" dirty="0" smtClean="0"/>
              <a:t> – </a:t>
            </a:r>
            <a:r>
              <a:rPr lang="ru-RU" sz="2400" dirty="0" smtClean="0"/>
              <a:t>это мера его внутренних </a:t>
            </a:r>
            <a:r>
              <a:rPr lang="ru-RU" sz="2400" b="1" dirty="0" smtClean="0">
                <a:solidFill>
                  <a:srgbClr val="FF0000"/>
                </a:solidFill>
              </a:rPr>
              <a:t>связей</a:t>
            </a:r>
          </a:p>
          <a:p>
            <a:pPr marL="0" indent="0" algn="just">
              <a:buNone/>
            </a:pPr>
            <a:r>
              <a:rPr lang="ru-RU" sz="2400" dirty="0" smtClean="0"/>
              <a:t>Чем выше прочность модуля, тем больше связей он может спрятать от внешней по отношению к нему части программы, и, следовательно, тем больший вклад в упрощение программы он может внести.</a:t>
            </a:r>
          </a:p>
          <a:p>
            <a:pPr marL="0" indent="0" algn="just">
              <a:buNone/>
            </a:pPr>
            <a:endParaRPr lang="ru-RU" sz="2400" dirty="0" smtClean="0"/>
          </a:p>
        </p:txBody>
      </p:sp>
    </p:spTree>
    <p:extLst>
      <p:ext uri="{BB962C8B-B14F-4D97-AF65-F5344CB8AC3E}">
        <p14:creationId xmlns:p14="http://schemas.microsoft.com/office/powerpoint/2010/main" val="1506143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6120680"/>
          </a:xfrm>
        </p:spPr>
        <p:txBody>
          <a:bodyPr>
            <a:normAutofit lnSpcReduction="10000"/>
          </a:bodyPr>
          <a:lstStyle/>
          <a:p>
            <a:pPr marL="0" indent="0" algn="just">
              <a:buNone/>
            </a:pPr>
            <a:r>
              <a:rPr lang="ru-RU" sz="1200" dirty="0" smtClean="0">
                <a:solidFill>
                  <a:srgbClr val="00B050"/>
                </a:solidFill>
              </a:rPr>
              <a:t>Характеристики программного модуля</a:t>
            </a:r>
            <a:endParaRPr lang="ru-RU" sz="1200" dirty="0" smtClean="0"/>
          </a:p>
          <a:p>
            <a:pPr marL="0" indent="0" algn="just">
              <a:buNone/>
            </a:pPr>
            <a:r>
              <a:rPr lang="ru-RU" sz="2400" dirty="0" smtClean="0"/>
              <a:t>Майерс предлагает упорядоченный по степени </a:t>
            </a:r>
            <a:r>
              <a:rPr lang="ru-RU" sz="2400" dirty="0" smtClean="0"/>
              <a:t>прочности (связанности) </a:t>
            </a:r>
            <a:r>
              <a:rPr lang="ru-RU" sz="2400" dirty="0" smtClean="0"/>
              <a:t>набор из 7 классов модулей:</a:t>
            </a:r>
          </a:p>
          <a:p>
            <a:pPr marL="457200" indent="-457200" algn="just">
              <a:buAutoNum type="arabicParenR"/>
            </a:pPr>
            <a:r>
              <a:rPr lang="ru-RU" sz="2400" dirty="0" smtClean="0"/>
              <a:t>Самая слабая степень прочности – у модуля </a:t>
            </a:r>
            <a:r>
              <a:rPr lang="ru-RU" sz="2400" dirty="0" smtClean="0">
                <a:solidFill>
                  <a:srgbClr val="00B050"/>
                </a:solidFill>
              </a:rPr>
              <a:t>«прочного по совпадению»</a:t>
            </a:r>
            <a:r>
              <a:rPr lang="ru-RU" sz="2400" dirty="0" smtClean="0"/>
              <a:t>. Это такой модуль, между элементами которого нет осмысленных связей. Использовать не рекомендуется.</a:t>
            </a:r>
          </a:p>
          <a:p>
            <a:pPr marL="0" indent="0" algn="just">
              <a:buNone/>
            </a:pPr>
            <a:r>
              <a:rPr lang="ru-RU" sz="2400" dirty="0" smtClean="0"/>
              <a:t>2-5) не рекомендуется</a:t>
            </a:r>
          </a:p>
          <a:p>
            <a:pPr marL="0" indent="0" algn="just">
              <a:buNone/>
            </a:pPr>
            <a:r>
              <a:rPr lang="ru-RU" sz="2400" dirty="0" smtClean="0"/>
              <a:t>6) </a:t>
            </a:r>
            <a:r>
              <a:rPr lang="ru-RU" sz="2400" u="sng" dirty="0" smtClean="0">
                <a:solidFill>
                  <a:srgbClr val="00B050"/>
                </a:solidFill>
              </a:rPr>
              <a:t>Функционально прочный модуль</a:t>
            </a:r>
            <a:r>
              <a:rPr lang="ru-RU" sz="2400" dirty="0" smtClean="0"/>
              <a:t> – модуль, выполняющий одну какую-либо определенную функции.</a:t>
            </a:r>
          </a:p>
          <a:p>
            <a:pPr marL="0" indent="0" algn="just">
              <a:buNone/>
            </a:pPr>
            <a:r>
              <a:rPr lang="ru-RU" sz="2400" dirty="0" smtClean="0"/>
              <a:t>7) </a:t>
            </a:r>
            <a:r>
              <a:rPr lang="ru-RU" sz="2400" u="sng" dirty="0" smtClean="0">
                <a:solidFill>
                  <a:srgbClr val="00B050"/>
                </a:solidFill>
              </a:rPr>
              <a:t>Информационно-прочный модуль</a:t>
            </a:r>
            <a:r>
              <a:rPr lang="ru-RU" sz="2400" dirty="0" smtClean="0"/>
              <a:t> – выполняется несколько операций или функций над одной и той же структурой данных (информационным объектом). Для каждой из этих операций в таком модуле имеется свой вход со своей формой обращения к нему. Такой модуль является модулем с наивысшей степенью прочности.</a:t>
            </a:r>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457200" indent="-457200" algn="just">
              <a:buAutoNum type="arabicParenR"/>
            </a:pPr>
            <a:endParaRPr lang="ru-RU" sz="2400" dirty="0"/>
          </a:p>
          <a:p>
            <a:pPr marL="457200" indent="-457200" algn="just">
              <a:buAutoNum type="arabicParenR"/>
            </a:pPr>
            <a:endParaRPr lang="ru-RU" sz="2400" dirty="0" smtClean="0"/>
          </a:p>
          <a:p>
            <a:pPr marL="0" indent="0" algn="just">
              <a:buNone/>
            </a:pPr>
            <a:endParaRPr lang="ru-RU" sz="2400" dirty="0"/>
          </a:p>
        </p:txBody>
      </p:sp>
    </p:spTree>
    <p:extLst>
      <p:ext uri="{BB962C8B-B14F-4D97-AF65-F5344CB8AC3E}">
        <p14:creationId xmlns:p14="http://schemas.microsoft.com/office/powerpoint/2010/main" val="3318213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08720"/>
            <a:ext cx="8316416" cy="303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990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8843714" cy="654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548680"/>
            <a:ext cx="2160240" cy="1200329"/>
          </a:xfrm>
          <a:prstGeom prst="rect">
            <a:avLst/>
          </a:prstGeom>
          <a:noFill/>
        </p:spPr>
        <p:txBody>
          <a:bodyPr wrap="square" rtlCol="0">
            <a:spAutoFit/>
          </a:bodyPr>
          <a:lstStyle/>
          <a:p>
            <a:r>
              <a:rPr lang="ru-RU" dirty="0" smtClean="0"/>
              <a:t>Пример для демонстрации разных типов связности</a:t>
            </a:r>
            <a:endParaRPr lang="ru-RU" dirty="0"/>
          </a:p>
        </p:txBody>
      </p:sp>
      <p:cxnSp>
        <p:nvCxnSpPr>
          <p:cNvPr id="4" name="Прямая со стрелкой 3"/>
          <p:cNvCxnSpPr/>
          <p:nvPr/>
        </p:nvCxnSpPr>
        <p:spPr>
          <a:xfrm>
            <a:off x="2123728" y="1148844"/>
            <a:ext cx="10801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879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9092</TotalTime>
  <Words>1109</Words>
  <Application>Microsoft Office PowerPoint</Application>
  <PresentationFormat>Экран (4:3)</PresentationFormat>
  <Paragraphs>257</Paragraphs>
  <Slides>48</Slides>
  <Notes>47</Notes>
  <HiddenSlides>0</HiddenSlides>
  <MMClips>0</MMClips>
  <ScaleCrop>false</ScaleCrop>
  <HeadingPairs>
    <vt:vector size="4" baseType="variant">
      <vt:variant>
        <vt:lpstr>Тема</vt:lpstr>
      </vt:variant>
      <vt:variant>
        <vt:i4>1</vt:i4>
      </vt:variant>
      <vt:variant>
        <vt:lpstr>Заголовки слайдов</vt:lpstr>
      </vt:variant>
      <vt:variant>
        <vt:i4>48</vt:i4>
      </vt:variant>
    </vt:vector>
  </HeadingPairs>
  <TitlesOfParts>
    <vt:vector size="49" baseType="lpstr">
      <vt:lpstr>Тема Office</vt:lpstr>
      <vt:lpstr>Тема 7. Разработка структуры программы и модульное программирование</vt:lpstr>
      <vt:lpstr>Презентация PowerPoint</vt:lpstr>
      <vt:lpstr>7.1. Цель модульного программирования</vt:lpstr>
      <vt:lpstr>7.2. Основные характеристики программного модуля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7.3. Методы разработки структуры программы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Den</dc:creator>
  <cp:lastModifiedBy>Den</cp:lastModifiedBy>
  <cp:revision>291</cp:revision>
  <dcterms:created xsi:type="dcterms:W3CDTF">2021-01-21T06:00:13Z</dcterms:created>
  <dcterms:modified xsi:type="dcterms:W3CDTF">2021-03-14T11:12:07Z</dcterms:modified>
</cp:coreProperties>
</file>