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60" r:id="rId3"/>
    <p:sldId id="257"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802DB82-42E4-460F-A138-B40CC5000CB1}" type="datetimeFigureOut">
              <a:rPr lang="ru-RU" smtClean="0"/>
              <a:t>16.10.2021</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1245511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802DB82-42E4-460F-A138-B40CC5000CB1}" type="datetimeFigureOut">
              <a:rPr lang="ru-RU" smtClean="0"/>
              <a:t>16.10.2021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397833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802DB82-42E4-460F-A138-B40CC5000CB1}" type="datetimeFigureOut">
              <a:rPr lang="ru-RU" smtClean="0"/>
              <a:t>16.10.2021</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78E399-B09B-469C-9037-CFFC7B0DF203}"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91560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802DB82-42E4-460F-A138-B40CC5000CB1}" type="datetimeFigureOut">
              <a:rPr lang="ru-RU" smtClean="0"/>
              <a:t>16.10.2021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2415341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802DB82-42E4-460F-A138-B40CC5000CB1}" type="datetimeFigureOut">
              <a:rPr lang="ru-RU" smtClean="0"/>
              <a:t>16.10.2021</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78E399-B09B-469C-9037-CFFC7B0DF203}"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80982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802DB82-42E4-460F-A138-B40CC5000CB1}" type="datetimeFigureOut">
              <a:rPr lang="ru-RU" smtClean="0"/>
              <a:t>16.10.2021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3895461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802DB82-42E4-460F-A138-B40CC5000CB1}" type="datetimeFigureOut">
              <a:rPr lang="ru-RU" smtClean="0"/>
              <a:t>16.10.2021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34193645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802DB82-42E4-460F-A138-B40CC5000CB1}" type="datetimeFigureOut">
              <a:rPr lang="ru-RU" smtClean="0"/>
              <a:t>16.10.2021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350713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802DB82-42E4-460F-A138-B40CC5000CB1}" type="datetimeFigureOut">
              <a:rPr lang="ru-RU" smtClean="0"/>
              <a:t>16.10.2021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4208515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802DB82-42E4-460F-A138-B40CC5000CB1}" type="datetimeFigureOut">
              <a:rPr lang="ru-RU" smtClean="0"/>
              <a:t>16.10.2021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1106971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802DB82-42E4-460F-A138-B40CC5000CB1}" type="datetimeFigureOut">
              <a:rPr lang="ru-RU" smtClean="0"/>
              <a:t>16.10.2021</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1412227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802DB82-42E4-460F-A138-B40CC5000CB1}" type="datetimeFigureOut">
              <a:rPr lang="ru-RU" smtClean="0"/>
              <a:t>16.10.2021</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2182101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802DB82-42E4-460F-A138-B40CC5000CB1}" type="datetimeFigureOut">
              <a:rPr lang="ru-RU" smtClean="0"/>
              <a:t>16.10.2021</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1011277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2DB82-42E4-460F-A138-B40CC5000CB1}" type="datetimeFigureOut">
              <a:rPr lang="ru-RU" smtClean="0"/>
              <a:t>16.10.2021</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3086865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802DB82-42E4-460F-A138-B40CC5000CB1}" type="datetimeFigureOut">
              <a:rPr lang="ru-RU" smtClean="0"/>
              <a:t>16.10.2021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381907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802DB82-42E4-460F-A138-B40CC5000CB1}" type="datetimeFigureOut">
              <a:rPr lang="ru-RU" smtClean="0"/>
              <a:t>16.10.2021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78E399-B09B-469C-9037-CFFC7B0DF203}" type="slidenum">
              <a:rPr lang="ru-RU" smtClean="0"/>
              <a:t>‹#›</a:t>
            </a:fld>
            <a:endParaRPr lang="ru-RU"/>
          </a:p>
        </p:txBody>
      </p:sp>
    </p:spTree>
    <p:extLst>
      <p:ext uri="{BB962C8B-B14F-4D97-AF65-F5344CB8AC3E}">
        <p14:creationId xmlns:p14="http://schemas.microsoft.com/office/powerpoint/2010/main" val="1596926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802DB82-42E4-460F-A138-B40CC5000CB1}" type="datetimeFigureOut">
              <a:rPr lang="ru-RU" smtClean="0"/>
              <a:t>16.10.2021</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E78E399-B09B-469C-9037-CFFC7B0DF203}" type="slidenum">
              <a:rPr lang="ru-RU" smtClean="0"/>
              <a:t>‹#›</a:t>
            </a:fld>
            <a:endParaRPr lang="ru-RU"/>
          </a:p>
        </p:txBody>
      </p:sp>
    </p:spTree>
    <p:extLst>
      <p:ext uri="{BB962C8B-B14F-4D97-AF65-F5344CB8AC3E}">
        <p14:creationId xmlns:p14="http://schemas.microsoft.com/office/powerpoint/2010/main" val="2501385840"/>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160B5C-2185-4818-B475-FAF1650D6DA7}"/>
              </a:ext>
            </a:extLst>
          </p:cNvPr>
          <p:cNvSpPr>
            <a:spLocks noGrp="1"/>
          </p:cNvSpPr>
          <p:nvPr>
            <p:ph type="ctrTitle"/>
          </p:nvPr>
        </p:nvSpPr>
        <p:spPr>
          <a:xfrm>
            <a:off x="1560401" y="1954538"/>
            <a:ext cx="9935851" cy="1474462"/>
          </a:xfrm>
        </p:spPr>
        <p:txBody>
          <a:bodyPr>
            <a:normAutofit/>
          </a:bodyPr>
          <a:lstStyle/>
          <a:p>
            <a:pPr algn="ctr"/>
            <a:r>
              <a:rPr lang="ru-RU" sz="3600" b="0" i="0" dirty="0">
                <a:solidFill>
                  <a:srgbClr val="000000"/>
                </a:solidFill>
                <a:effectLst/>
                <a:latin typeface="Times New Roman" panose="02020603050405020304" pitchFamily="18" charset="0"/>
              </a:rPr>
              <a:t>Параллелизм на уровне инструкций</a:t>
            </a:r>
            <a:r>
              <a:rPr lang="ru-RU" sz="3600" dirty="0">
                <a:solidFill>
                  <a:srgbClr val="000000"/>
                </a:solidFill>
                <a:latin typeface="Times New Roman" panose="02020603050405020304" pitchFamily="18" charset="0"/>
              </a:rPr>
              <a:t>.</a:t>
            </a:r>
            <a:r>
              <a:rPr lang="ru-RU" sz="3600" b="0" i="0" dirty="0">
                <a:solidFill>
                  <a:srgbClr val="000000"/>
                </a:solidFill>
                <a:effectLst/>
                <a:latin typeface="Times New Roman" panose="02020603050405020304" pitchFamily="18" charset="0"/>
              </a:rPr>
              <a:t> Планирование инструкций</a:t>
            </a:r>
            <a:endParaRPr lang="ru-RU" sz="3600" dirty="0"/>
          </a:p>
        </p:txBody>
      </p:sp>
    </p:spTree>
    <p:extLst>
      <p:ext uri="{BB962C8B-B14F-4D97-AF65-F5344CB8AC3E}">
        <p14:creationId xmlns:p14="http://schemas.microsoft.com/office/powerpoint/2010/main" val="1961786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B5A5E23-E55C-4196-A333-BAA41F429970}"/>
              </a:ext>
            </a:extLst>
          </p:cNvPr>
          <p:cNvSpPr>
            <a:spLocks noGrp="1"/>
          </p:cNvSpPr>
          <p:nvPr>
            <p:ph idx="1"/>
          </p:nvPr>
        </p:nvSpPr>
        <p:spPr>
          <a:xfrm>
            <a:off x="2287554" y="1709394"/>
            <a:ext cx="8915400" cy="3777622"/>
          </a:xfrm>
        </p:spPr>
        <p:txBody>
          <a:bodyPr/>
          <a:lstStyle/>
          <a:p>
            <a:r>
              <a:rPr lang="ru-RU" b="0" i="0" dirty="0">
                <a:solidFill>
                  <a:srgbClr val="000000"/>
                </a:solidFill>
                <a:effectLst/>
                <a:latin typeface="Times New Roman" panose="02020603050405020304" pitchFamily="18" charset="0"/>
              </a:rPr>
              <a:t>Идея распараллеливания вычислений основана на том, что большинство задач может быть разделено на набор меньших задач, которые могут быть решены одновременно. Обычно параллельные вычисления требуют координации действий. </a:t>
            </a:r>
          </a:p>
          <a:p>
            <a:r>
              <a:rPr lang="ru-RU" b="0" i="0" dirty="0">
                <a:solidFill>
                  <a:srgbClr val="000000"/>
                </a:solidFill>
                <a:effectLst/>
                <a:latin typeface="Times New Roman" panose="02020603050405020304" pitchFamily="18" charset="0"/>
              </a:rPr>
              <a:t>Параллельные вычисления существуют в нескольких формах: параллелизм на уровне инструкций, параллелизм данных, параллелизм задач. </a:t>
            </a:r>
          </a:p>
          <a:p>
            <a:r>
              <a:rPr lang="ru-RU" b="0" i="0" dirty="0">
                <a:solidFill>
                  <a:srgbClr val="000000"/>
                </a:solidFill>
                <a:effectLst/>
                <a:latin typeface="Times New Roman" panose="02020603050405020304" pitchFamily="18" charset="0"/>
              </a:rPr>
              <a:t>Параллельные вычисления стали доминирующей парадигмой в архитектуре компьютеров, в основном в форме многоядерных процессоров.</a:t>
            </a:r>
            <a:endParaRPr lang="ru-RU" dirty="0"/>
          </a:p>
        </p:txBody>
      </p:sp>
    </p:spTree>
    <p:extLst>
      <p:ext uri="{BB962C8B-B14F-4D97-AF65-F5344CB8AC3E}">
        <p14:creationId xmlns:p14="http://schemas.microsoft.com/office/powerpoint/2010/main" val="3049152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0101293-B564-4D58-9A20-DA1BAF0A0AAE}"/>
              </a:ext>
            </a:extLst>
          </p:cNvPr>
          <p:cNvSpPr>
            <a:spLocks noGrp="1"/>
          </p:cNvSpPr>
          <p:nvPr>
            <p:ph idx="1"/>
          </p:nvPr>
        </p:nvSpPr>
        <p:spPr>
          <a:xfrm>
            <a:off x="1985897" y="1219200"/>
            <a:ext cx="8915400" cy="5011918"/>
          </a:xfrm>
        </p:spPr>
        <p:txBody>
          <a:bodyPr/>
          <a:lstStyle/>
          <a:p>
            <a:r>
              <a:rPr lang="ru-RU" b="0" i="0" dirty="0">
                <a:solidFill>
                  <a:srgbClr val="000000"/>
                </a:solidFill>
                <a:effectLst/>
                <a:latin typeface="Times New Roman" panose="02020603050405020304" pitchFamily="18" charset="0"/>
              </a:rPr>
              <a:t>Компьютерная программа – это поток инструкций, выполняемых процессором. Но можно изменить порядок этих инструкций, распределить их по группам, которые будут выполняться параллельно, без изменения результата работы всей программы. Данный приём известен как параллелизм на уровне инструкций. </a:t>
            </a:r>
          </a:p>
          <a:p>
            <a:r>
              <a:rPr lang="ru-RU" b="0" i="0" dirty="0">
                <a:solidFill>
                  <a:srgbClr val="000000"/>
                </a:solidFill>
                <a:effectLst/>
                <a:latin typeface="Times New Roman" panose="02020603050405020304" pitchFamily="18" charset="0"/>
              </a:rPr>
              <a:t>Продвижения в развитии параллелизма на уровне инструкций в архитектуре компьютеров происходили с середины 1980-х до середины 1990-х.</a:t>
            </a:r>
            <a:endParaRPr lang="ru-RU" dirty="0"/>
          </a:p>
        </p:txBody>
      </p:sp>
    </p:spTree>
    <p:extLst>
      <p:ext uri="{BB962C8B-B14F-4D97-AF65-F5344CB8AC3E}">
        <p14:creationId xmlns:p14="http://schemas.microsoft.com/office/powerpoint/2010/main" val="2583882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72C653-9B9B-48DA-ACF8-60F0B9C60E28}"/>
              </a:ext>
            </a:extLst>
          </p:cNvPr>
          <p:cNvSpPr>
            <a:spLocks noGrp="1"/>
          </p:cNvSpPr>
          <p:nvPr>
            <p:ph type="title"/>
          </p:nvPr>
        </p:nvSpPr>
        <p:spPr>
          <a:xfrm>
            <a:off x="2494747" y="586403"/>
            <a:ext cx="8807992" cy="610801"/>
          </a:xfrm>
        </p:spPr>
        <p:txBody>
          <a:bodyPr>
            <a:normAutofit fontScale="90000"/>
          </a:bodyPr>
          <a:lstStyle/>
          <a:p>
            <a:pPr algn="ctr"/>
            <a:r>
              <a:rPr lang="ru-RU" b="0" i="0" dirty="0">
                <a:solidFill>
                  <a:srgbClr val="111111"/>
                </a:solidFill>
                <a:effectLst/>
                <a:latin typeface="Fira Sans" panose="020B0604020202020204" pitchFamily="34" charset="0"/>
              </a:rPr>
              <a:t>Параллелизм на уровне инструкций</a:t>
            </a:r>
            <a:br>
              <a:rPr lang="ru-RU" b="0" i="0" dirty="0">
                <a:solidFill>
                  <a:srgbClr val="111111"/>
                </a:solidFill>
                <a:effectLst/>
                <a:latin typeface="Fira Sans" panose="020B0604020202020204" pitchFamily="34" charset="0"/>
              </a:rPr>
            </a:br>
            <a:endParaRPr lang="ru-RU" dirty="0"/>
          </a:p>
        </p:txBody>
      </p:sp>
      <p:sp>
        <p:nvSpPr>
          <p:cNvPr id="3" name="Объект 2">
            <a:extLst>
              <a:ext uri="{FF2B5EF4-FFF2-40B4-BE49-F238E27FC236}">
                <a16:creationId xmlns:a16="http://schemas.microsoft.com/office/drawing/2014/main" id="{94415000-5820-47CB-BDAA-4C126F67F8FD}"/>
              </a:ext>
            </a:extLst>
          </p:cNvPr>
          <p:cNvSpPr>
            <a:spLocks noGrp="1"/>
          </p:cNvSpPr>
          <p:nvPr>
            <p:ph idx="1"/>
          </p:nvPr>
        </p:nvSpPr>
        <p:spPr>
          <a:xfrm>
            <a:off x="2315835" y="1395167"/>
            <a:ext cx="9090598" cy="5165889"/>
          </a:xfrm>
        </p:spPr>
        <p:txBody>
          <a:bodyPr>
            <a:normAutofit/>
          </a:bodyPr>
          <a:lstStyle/>
          <a:p>
            <a:r>
              <a:rPr lang="ru-RU" dirty="0">
                <a:solidFill>
                  <a:srgbClr val="000000"/>
                </a:solidFill>
                <a:latin typeface="Times New Roman" panose="02020603050405020304" pitchFamily="18" charset="0"/>
              </a:rPr>
              <a:t>Наиболее низкий уровень параллелизма, осуществляемый на уровне параллельной обработки процессором нескольких инструкций. На этом же уровне находится пакетная обработка нескольких элементов данных одной командой процессора. Речь идет о технологиях:</a:t>
            </a:r>
          </a:p>
          <a:p>
            <a:r>
              <a:rPr lang="ru-RU" dirty="0">
                <a:solidFill>
                  <a:srgbClr val="000000"/>
                </a:solidFill>
                <a:latin typeface="Times New Roman" panose="02020603050405020304" pitchFamily="18" charset="0"/>
              </a:rPr>
              <a:t> MMX -расширение микропроцессора Pentium предназначено для поддержки приложений, ориентированных на работу с большими массивами данных целого типа, над которыми выполняются одинаковые операции. С данными такого типа обычно работают мультимедийные, графические, коммуникационные программы. По этой причине данное расширение архитектуры микропроцессоров Intel и названо </a:t>
            </a:r>
            <a:r>
              <a:rPr lang="ru-RU" dirty="0" err="1">
                <a:solidFill>
                  <a:srgbClr val="000000"/>
                </a:solidFill>
                <a:latin typeface="Times New Roman" panose="02020603050405020304" pitchFamily="18" charset="0"/>
              </a:rPr>
              <a:t>MultiMedia</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eXtensions</a:t>
            </a:r>
            <a:r>
              <a:rPr lang="ru-RU" dirty="0">
                <a:solidFill>
                  <a:srgbClr val="000000"/>
                </a:solidFill>
                <a:latin typeface="Times New Roman" panose="02020603050405020304" pitchFamily="18" charset="0"/>
              </a:rPr>
              <a:t> (MMX), что переводится как мультимедиа расширения., </a:t>
            </a:r>
          </a:p>
          <a:p>
            <a:r>
              <a:rPr lang="ru-RU" dirty="0">
                <a:solidFill>
                  <a:srgbClr val="000000"/>
                </a:solidFill>
                <a:latin typeface="Times New Roman" panose="02020603050405020304" pitchFamily="18" charset="0"/>
              </a:rPr>
              <a:t>SSE- Аббревиатура SSE расшифровывается как </a:t>
            </a:r>
            <a:r>
              <a:rPr lang="ru-RU" dirty="0" err="1">
                <a:solidFill>
                  <a:srgbClr val="000000"/>
                </a:solidFill>
                <a:latin typeface="Times New Roman" panose="02020603050405020304" pitchFamily="18" charset="0"/>
              </a:rPr>
              <a:t>Streaming</a:t>
            </a:r>
            <a:r>
              <a:rPr lang="ru-RU" dirty="0">
                <a:solidFill>
                  <a:srgbClr val="000000"/>
                </a:solidFill>
                <a:latin typeface="Times New Roman" panose="02020603050405020304" pitchFamily="18" charset="0"/>
              </a:rPr>
              <a:t> SIMD </a:t>
            </a:r>
            <a:r>
              <a:rPr lang="ru-RU" dirty="0" err="1">
                <a:solidFill>
                  <a:srgbClr val="000000"/>
                </a:solidFill>
                <a:latin typeface="Times New Roman" panose="02020603050405020304" pitchFamily="18" charset="0"/>
              </a:rPr>
              <a:t>Extensions</a:t>
            </a:r>
            <a:r>
              <a:rPr lang="ru-RU" dirty="0">
                <a:solidFill>
                  <a:srgbClr val="000000"/>
                </a:solidFill>
                <a:latin typeface="Times New Roman" panose="02020603050405020304" pitchFamily="18" charset="0"/>
              </a:rPr>
              <a:t> (потоковые SIMD расширения). SSE интересно прежде всего тем, что оперирует с данными вещественного типа, которые используются в геометрических расчётах, то есть, приложениях трёхмерной графики, компьютерных играх., </a:t>
            </a:r>
          </a:p>
          <a:p>
            <a:r>
              <a:rPr lang="ru-RU" dirty="0">
                <a:solidFill>
                  <a:srgbClr val="000000"/>
                </a:solidFill>
                <a:latin typeface="Times New Roman" panose="02020603050405020304" pitchFamily="18" charset="0"/>
              </a:rPr>
              <a:t>SSE2-В данное расширение включены 144 команды SSE2, ориентированные, в первую очередь, на работу с потоковыми данными. Подобно Pentium III</a:t>
            </a:r>
            <a:br>
              <a:rPr lang="ru-RU" dirty="0">
                <a:solidFill>
                  <a:srgbClr val="000000"/>
                </a:solidFill>
                <a:latin typeface="Times New Roman" panose="02020603050405020304" pitchFamily="18" charset="0"/>
              </a:rPr>
            </a:br>
            <a:endParaRPr lang="ru-RU"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917531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368DE7B-2125-48B5-BCE5-3FDF57F64DC2}"/>
              </a:ext>
            </a:extLst>
          </p:cNvPr>
          <p:cNvSpPr>
            <a:spLocks noGrp="1"/>
          </p:cNvSpPr>
          <p:nvPr>
            <p:ph idx="1"/>
          </p:nvPr>
        </p:nvSpPr>
        <p:spPr>
          <a:xfrm>
            <a:off x="2589212" y="970961"/>
            <a:ext cx="8915400" cy="4940261"/>
          </a:xfrm>
        </p:spPr>
        <p:txBody>
          <a:bodyPr/>
          <a:lstStyle/>
          <a:p>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Этот вид параллельности иногда выделяют в еще более глубокий уровень распараллеливания – параллелизм на уровне битов.</a:t>
            </a:r>
          </a:p>
          <a:p>
            <a:r>
              <a:rPr lang="ru-RU" dirty="0">
                <a:solidFill>
                  <a:srgbClr val="000000"/>
                </a:solidFill>
                <a:latin typeface="Times New Roman" panose="02020603050405020304" pitchFamily="18" charset="0"/>
              </a:rPr>
              <a:t>Программа представляет собой поток инструкций выполняемых процессором. Можно изменить порядок этих инструкций, распределить их по группам, которые будут выполняться параллельно, без изменения результата работы всей программы. Это и называется параллелизмом на уровне инструкций. Для реализации данного вида параллелизма в микропроцессорах используется несколько конвейеров команд, такие технологии как предсказание команд, переименование регистров.</a:t>
            </a:r>
          </a:p>
          <a:p>
            <a:r>
              <a:rPr lang="ru-RU" dirty="0">
                <a:solidFill>
                  <a:srgbClr val="000000"/>
                </a:solidFill>
                <a:latin typeface="Times New Roman" panose="02020603050405020304" pitchFamily="18" charset="0"/>
              </a:rPr>
              <a:t>Программист редко заглядывает на этот уровень. Работу по расположению команд в наиболее удобной последовательности для процессора выполняет компилятор. Интерес этот уровень распараллеливания может представлять только для узкой группы специалистов</a:t>
            </a:r>
            <a:r>
              <a:rPr lang="en-US"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или разработчиков компиляторов.</a:t>
            </a:r>
            <a:endParaRPr lang="ru-RU" dirty="0"/>
          </a:p>
        </p:txBody>
      </p:sp>
    </p:spTree>
    <p:extLst>
      <p:ext uri="{BB962C8B-B14F-4D97-AF65-F5344CB8AC3E}">
        <p14:creationId xmlns:p14="http://schemas.microsoft.com/office/powerpoint/2010/main" val="370045636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TotalTime>
  <Words>410</Words>
  <Application>Microsoft Office PowerPoint</Application>
  <PresentationFormat>Широкоэкранный</PresentationFormat>
  <Paragraphs>15</Paragraphs>
  <Slides>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vt:i4>
      </vt:variant>
    </vt:vector>
  </HeadingPairs>
  <TitlesOfParts>
    <vt:vector size="11" baseType="lpstr">
      <vt:lpstr>Arial</vt:lpstr>
      <vt:lpstr>Century Gothic</vt:lpstr>
      <vt:lpstr>Fira Sans</vt:lpstr>
      <vt:lpstr>Times New Roman</vt:lpstr>
      <vt:lpstr>Wingdings 3</vt:lpstr>
      <vt:lpstr>Легкий дым</vt:lpstr>
      <vt:lpstr>Параллелизм на уровне инструкций. Планирование инструкций</vt:lpstr>
      <vt:lpstr>Презентация PowerPoint</vt:lpstr>
      <vt:lpstr>Презентация PowerPoint</vt:lpstr>
      <vt:lpstr>Параллелизм на уровне инструкций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Параллелизм на уровне инструкций. Планирование инструкций</dc:title>
  <dc:creator>Юлия Жугинисова</dc:creator>
  <cp:lastModifiedBy>ivan_bibikov@outlook.com</cp:lastModifiedBy>
  <cp:revision>3</cp:revision>
  <dcterms:created xsi:type="dcterms:W3CDTF">2021-10-15T20:26:19Z</dcterms:created>
  <dcterms:modified xsi:type="dcterms:W3CDTF">2021-10-16T10:02:00Z</dcterms:modified>
</cp:coreProperties>
</file>