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105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8FDF0-FABC-4AEB-8D1B-F04E0392D400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15F3CF-B035-499C-90CD-64B45E9A64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29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15F3CF-B035-499C-90CD-64B45E9A647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312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A2D108-47F5-4EC9-9B7D-E61A2219B11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07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22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7476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46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Заголовок и объект">
    <p:bg>
      <p:bgPr>
        <a:gradFill>
          <a:gsLst>
            <a:gs pos="100000">
              <a:schemeClr val="accent3">
                <a:lumMod val="60000"/>
                <a:lumOff val="40000"/>
              </a:schemeClr>
            </a:gs>
            <a:gs pos="0">
              <a:schemeClr val="accent3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6D9672F9-D3F0-49A0-A560-790BBA201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0" y="340562"/>
            <a:ext cx="11409878" cy="701731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Заголовок 2">
            <a:extLst>
              <a:ext uri="{FF2B5EF4-FFF2-40B4-BE49-F238E27FC236}">
                <a16:creationId xmlns:a16="http://schemas.microsoft.com/office/drawing/2014/main" id="{63625772-4B94-463A-AF84-929C60827F5D}"/>
              </a:ext>
            </a:extLst>
          </p:cNvPr>
          <p:cNvSpPr txBox="1">
            <a:spLocks/>
          </p:cNvSpPr>
          <p:nvPr userDrawn="1"/>
        </p:nvSpPr>
        <p:spPr>
          <a:xfrm>
            <a:off x="348003" y="6301366"/>
            <a:ext cx="3918857" cy="263149"/>
          </a:xfrm>
          <a:prstGeom prst="rect">
            <a:avLst/>
          </a:prstGeom>
        </p:spPr>
        <p:txBody>
          <a:bodyPr wrap="square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VTB Group Cond" panose="020B0506050504020204" pitchFamily="34" charset="0"/>
                <a:ea typeface="VTB Group Cond" panose="020B0506050504020204" pitchFamily="34" charset="0"/>
                <a:cs typeface="+mj-cs"/>
              </a:defRPr>
            </a:lvl1pPr>
          </a:lstStyle>
          <a:p>
            <a:pPr algn="l"/>
            <a:r>
              <a:rPr lang="en-US" sz="1200" b="0" dirty="0">
                <a:solidFill>
                  <a:schemeClr val="bg1"/>
                </a:solidFill>
                <a:latin typeface="Oswald Light" pitchFamily="2" charset="-52"/>
                <a:ea typeface="VTB Group Cond Book" panose="020B0506050504020204" pitchFamily="34" charset="0"/>
              </a:rPr>
              <a:t>Digital IT pitch-deck PowerPoint bundle</a:t>
            </a:r>
            <a:endParaRPr lang="ru-RU" sz="1200" b="0" dirty="0">
              <a:solidFill>
                <a:schemeClr val="bg1"/>
              </a:solidFill>
              <a:latin typeface="Oswald Light" pitchFamily="2" charset="-52"/>
              <a:ea typeface="VTB Group Cond Book" panose="020B050605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720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79">
          <p15:clr>
            <a:srgbClr val="FBAE40"/>
          </p15:clr>
        </p15:guide>
        <p15:guide id="4" pos="7401">
          <p15:clr>
            <a:srgbClr val="FBAE40"/>
          </p15:clr>
        </p15:guide>
        <p15:guide id="5" orient="horz" pos="323">
          <p15:clr>
            <a:srgbClr val="FBAE40"/>
          </p15:clr>
        </p15:guide>
        <p15:guide id="6" orient="horz" pos="406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99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38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15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8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663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998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892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324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CC17F-F301-4B9B-9488-59A453664508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BC3D3-89A2-4AB3-B6F9-06811B0806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59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8639" y="1789610"/>
            <a:ext cx="10524309" cy="1707289"/>
          </a:xfrm>
        </p:spPr>
        <p:txBody>
          <a:bodyPr>
            <a:normAutofit/>
          </a:bodyPr>
          <a:lstStyle/>
          <a:p>
            <a:r>
              <a:rPr lang="ru-RU" sz="3600" dirty="0"/>
              <a:t>Языки программирования, синтаксис, семантика, прагматика. Когнитивные особенности человеческого мышления и их влияние на развитие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37863" y="5052015"/>
            <a:ext cx="9144000" cy="1655762"/>
          </a:xfrm>
        </p:spPr>
        <p:txBody>
          <a:bodyPr/>
          <a:lstStyle/>
          <a:p>
            <a:pPr algn="l"/>
            <a:r>
              <a:rPr lang="ru-RU" dirty="0"/>
              <a:t>М.ИСТ.ИТР.24.05</a:t>
            </a:r>
          </a:p>
          <a:p>
            <a:pPr algn="l"/>
            <a:r>
              <a:rPr lang="ru-RU" dirty="0"/>
              <a:t>Выполнили</a:t>
            </a:r>
            <a:r>
              <a:rPr lang="en-US" dirty="0"/>
              <a:t>: </a:t>
            </a:r>
            <a:r>
              <a:rPr lang="ru-RU" dirty="0"/>
              <a:t>Миронов, Петрова</a:t>
            </a:r>
          </a:p>
        </p:txBody>
      </p:sp>
    </p:spTree>
    <p:extLst>
      <p:ext uri="{BB962C8B-B14F-4D97-AF65-F5344CB8AC3E}">
        <p14:creationId xmlns:p14="http://schemas.microsoft.com/office/powerpoint/2010/main" val="125159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Языки программирования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662" y="1825625"/>
            <a:ext cx="8702676" cy="4351338"/>
          </a:xfrm>
        </p:spPr>
      </p:pic>
    </p:spTree>
    <p:extLst>
      <p:ext uri="{BB962C8B-B14F-4D97-AF65-F5344CB8AC3E}">
        <p14:creationId xmlns:p14="http://schemas.microsoft.com/office/powerpoint/2010/main" val="1757093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677" y="0"/>
            <a:ext cx="10515600" cy="1325563"/>
          </a:xfrm>
        </p:spPr>
        <p:txBody>
          <a:bodyPr/>
          <a:lstStyle/>
          <a:p>
            <a:r>
              <a:rPr lang="ru-RU" dirty="0"/>
              <a:t>Синтаксис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1722" y="1325563"/>
            <a:ext cx="10748555" cy="227611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Синтаксис — это набор правил, которые объясняют, как писать код на том или ином языке. Они показывают, как располагать и сочетать друг с другом команды, какие использовать символы, как структурировать записи и так далее.</a:t>
            </a:r>
          </a:p>
          <a:p>
            <a:pPr marL="0" indent="0">
              <a:buNone/>
            </a:pPr>
            <a:br>
              <a:rPr lang="ru-RU" dirty="0"/>
            </a:b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9135122" y="5215944"/>
            <a:ext cx="10748555" cy="2276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br>
              <a:rPr lang="ru-RU" dirty="0"/>
            </a:b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12004" y="3599542"/>
            <a:ext cx="3527549" cy="2276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print(«hello world»)</a:t>
            </a:r>
            <a:endParaRPr lang="en-US" dirty="0"/>
          </a:p>
          <a:p>
            <a:pPr marL="0" indent="0">
              <a:buNone/>
            </a:pPr>
            <a:r>
              <a:rPr lang="ru-RU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230099" y="3485137"/>
            <a:ext cx="3348254" cy="25122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/>
              <a:t>#include &lt;iostream&gt;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using namespace std;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int main() {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  cout &lt;&lt; «hello world»;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  return 0;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055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9279"/>
            <a:ext cx="10515600" cy="1325563"/>
          </a:xfrm>
        </p:spPr>
        <p:txBody>
          <a:bodyPr/>
          <a:lstStyle/>
          <a:p>
            <a:r>
              <a:rPr lang="ru-RU" dirty="0"/>
              <a:t>Семантика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900" y="151484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Семантика - это правила придания смысла синтаксически правильным программам. </a:t>
            </a:r>
            <a:endParaRPr lang="en-US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Подходы</a:t>
            </a:r>
            <a:r>
              <a:rPr lang="en-US" dirty="0"/>
              <a:t>:</a:t>
            </a:r>
            <a:endParaRPr lang="ru-RU" dirty="0"/>
          </a:p>
          <a:p>
            <a:r>
              <a:rPr lang="ru-RU" dirty="0"/>
              <a:t>Денотационная семантика</a:t>
            </a:r>
          </a:p>
          <a:p>
            <a:r>
              <a:rPr lang="ru-RU" dirty="0"/>
              <a:t>Операционная семантика</a:t>
            </a:r>
          </a:p>
          <a:p>
            <a:r>
              <a:rPr lang="ru-RU" dirty="0"/>
              <a:t>Аксиоматическая семантика</a:t>
            </a:r>
          </a:p>
        </p:txBody>
      </p:sp>
    </p:spTree>
    <p:extLst>
      <p:ext uri="{BB962C8B-B14F-4D97-AF65-F5344CB8AC3E}">
        <p14:creationId xmlns:p14="http://schemas.microsoft.com/office/powerpoint/2010/main" val="1873252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Прагматика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6654" y="1517894"/>
            <a:ext cx="10515600" cy="4351338"/>
          </a:xfrm>
        </p:spPr>
        <p:txBody>
          <a:bodyPr/>
          <a:lstStyle/>
          <a:p>
            <a:endParaRPr lang="ru-RU" dirty="0"/>
          </a:p>
          <a:p>
            <a:pPr marL="0" indent="0" algn="just">
              <a:buNone/>
            </a:pPr>
            <a:r>
              <a:rPr lang="ru-RU" dirty="0"/>
              <a:t>Прагматика языка программирования – это методология программирования, т.е. описание методов и приемов, позволяющих, исходя из постановки задачи составить программу ее решения. Некоторые семантически правильные программы могут оказаться прагматически совершенно неприемлемыми.</a:t>
            </a:r>
          </a:p>
        </p:txBody>
      </p:sp>
    </p:spTree>
    <p:extLst>
      <p:ext uri="{BB962C8B-B14F-4D97-AF65-F5344CB8AC3E}">
        <p14:creationId xmlns:p14="http://schemas.microsoft.com/office/powerpoint/2010/main" val="3037063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0">
              <a:schemeClr val="bg1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Oval 2">
            <a:extLst>
              <a:ext uri="{FF2B5EF4-FFF2-40B4-BE49-F238E27FC236}">
                <a16:creationId xmlns:a16="http://schemas.microsoft.com/office/drawing/2014/main" id="{D0BDE774-84AE-48B8-94BB-C38CAA26B1F5}"/>
              </a:ext>
            </a:extLst>
          </p:cNvPr>
          <p:cNvSpPr/>
          <p:nvPr/>
        </p:nvSpPr>
        <p:spPr>
          <a:xfrm>
            <a:off x="3950070" y="1641239"/>
            <a:ext cx="4150706" cy="4150704"/>
          </a:xfrm>
          <a:prstGeom prst="ellipse">
            <a:avLst/>
          </a:prstGeom>
          <a:gradFill flip="none" rotWithShape="1">
            <a:gsLst>
              <a:gs pos="100000">
                <a:schemeClr val="accent2">
                  <a:lumMod val="75000"/>
                  <a:alpha val="30000"/>
                </a:schemeClr>
              </a:gs>
              <a:gs pos="0">
                <a:srgbClr val="20326B">
                  <a:alpha val="73000"/>
                </a:srgbClr>
              </a:gs>
            </a:gsLst>
            <a:lin ang="13800000" scaled="0"/>
            <a:tileRect/>
          </a:gradFill>
          <a:ln w="12700" cap="flat" cmpd="sng" algn="ctr">
            <a:noFill/>
            <a:prstDash val="solid"/>
            <a:miter lim="800000"/>
          </a:ln>
          <a:effectLst>
            <a:glow>
              <a:schemeClr val="bg1"/>
            </a:glow>
            <a:outerShdw blurRad="1270000" sx="102000" sy="102000" algn="ctr" rotWithShape="0">
              <a:srgbClr val="367CFF">
                <a:alpha val="13000"/>
              </a:srgbClr>
            </a:outerShdw>
            <a:softEdge rad="0"/>
          </a:effectLst>
        </p:spPr>
        <p:txBody>
          <a:bodyPr rtlCol="0" anchor="ctr"/>
          <a:lstStyle/>
          <a:p>
            <a:pPr algn="ctr" defTabSz="914400"/>
            <a:endParaRPr lang="ru-RU" sz="450" kern="0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125" name="Freeform 13">
            <a:extLst>
              <a:ext uri="{FF2B5EF4-FFF2-40B4-BE49-F238E27FC236}">
                <a16:creationId xmlns:a16="http://schemas.microsoft.com/office/drawing/2014/main" id="{F16CEC30-F3D7-473C-964C-060A1379F542}"/>
              </a:ext>
            </a:extLst>
          </p:cNvPr>
          <p:cNvSpPr>
            <a:spLocks noEditPoints="1"/>
          </p:cNvSpPr>
          <p:nvPr/>
        </p:nvSpPr>
        <p:spPr bwMode="auto">
          <a:xfrm>
            <a:off x="4054694" y="1762101"/>
            <a:ext cx="3951170" cy="3956440"/>
          </a:xfrm>
          <a:custGeom>
            <a:avLst/>
            <a:gdLst>
              <a:gd name="T0" fmla="*/ 733 w 1499"/>
              <a:gd name="T1" fmla="*/ 1483 h 1500"/>
              <a:gd name="T2" fmla="*/ 638 w 1499"/>
              <a:gd name="T3" fmla="*/ 1492 h 1500"/>
              <a:gd name="T4" fmla="*/ 639 w 1499"/>
              <a:gd name="T5" fmla="*/ 1475 h 1500"/>
              <a:gd name="T6" fmla="*/ 592 w 1499"/>
              <a:gd name="T7" fmla="*/ 1483 h 1500"/>
              <a:gd name="T8" fmla="*/ 601 w 1499"/>
              <a:gd name="T9" fmla="*/ 1470 h 1500"/>
              <a:gd name="T10" fmla="*/ 949 w 1499"/>
              <a:gd name="T11" fmla="*/ 1456 h 1500"/>
              <a:gd name="T12" fmla="*/ 952 w 1499"/>
              <a:gd name="T13" fmla="*/ 1472 h 1500"/>
              <a:gd name="T14" fmla="*/ 300 w 1499"/>
              <a:gd name="T15" fmla="*/ 1340 h 1500"/>
              <a:gd name="T16" fmla="*/ 1037 w 1499"/>
              <a:gd name="T17" fmla="*/ 1442 h 1500"/>
              <a:gd name="T18" fmla="*/ 1078 w 1499"/>
              <a:gd name="T19" fmla="*/ 1423 h 1500"/>
              <a:gd name="T20" fmla="*/ 1271 w 1499"/>
              <a:gd name="T21" fmla="*/ 1286 h 1500"/>
              <a:gd name="T22" fmla="*/ 272 w 1499"/>
              <a:gd name="T23" fmla="*/ 1325 h 1500"/>
              <a:gd name="T24" fmla="*/ 272 w 1499"/>
              <a:gd name="T25" fmla="*/ 1325 h 1500"/>
              <a:gd name="T26" fmla="*/ 201 w 1499"/>
              <a:gd name="T27" fmla="*/ 1248 h 1500"/>
              <a:gd name="T28" fmla="*/ 238 w 1499"/>
              <a:gd name="T29" fmla="*/ 1295 h 1500"/>
              <a:gd name="T30" fmla="*/ 1330 w 1499"/>
              <a:gd name="T31" fmla="*/ 1212 h 1500"/>
              <a:gd name="T32" fmla="*/ 170 w 1499"/>
              <a:gd name="T33" fmla="*/ 1226 h 1500"/>
              <a:gd name="T34" fmla="*/ 71 w 1499"/>
              <a:gd name="T35" fmla="*/ 1027 h 1500"/>
              <a:gd name="T36" fmla="*/ 1345 w 1499"/>
              <a:gd name="T37" fmla="*/ 1178 h 1500"/>
              <a:gd name="T38" fmla="*/ 1377 w 1499"/>
              <a:gd name="T39" fmla="*/ 1154 h 1500"/>
              <a:gd name="T40" fmla="*/ 1475 w 1499"/>
              <a:gd name="T41" fmla="*/ 941 h 1500"/>
              <a:gd name="T42" fmla="*/ 38 w 1499"/>
              <a:gd name="T43" fmla="*/ 980 h 1500"/>
              <a:gd name="T44" fmla="*/ 46 w 1499"/>
              <a:gd name="T45" fmla="*/ 993 h 1500"/>
              <a:gd name="T46" fmla="*/ 31 w 1499"/>
              <a:gd name="T47" fmla="*/ 895 h 1500"/>
              <a:gd name="T48" fmla="*/ 1470 w 1499"/>
              <a:gd name="T49" fmla="*/ 900 h 1500"/>
              <a:gd name="T50" fmla="*/ 1486 w 1499"/>
              <a:gd name="T51" fmla="*/ 897 h 1500"/>
              <a:gd name="T52" fmla="*/ 10 w 1499"/>
              <a:gd name="T53" fmla="*/ 625 h 1500"/>
              <a:gd name="T54" fmla="*/ 15 w 1499"/>
              <a:gd name="T55" fmla="*/ 861 h 1500"/>
              <a:gd name="T56" fmla="*/ 1498 w 1499"/>
              <a:gd name="T57" fmla="*/ 806 h 1500"/>
              <a:gd name="T58" fmla="*/ 1486 w 1499"/>
              <a:gd name="T59" fmla="*/ 663 h 1500"/>
              <a:gd name="T60" fmla="*/ 1473 w 1499"/>
              <a:gd name="T61" fmla="*/ 628 h 1500"/>
              <a:gd name="T62" fmla="*/ 1481 w 1499"/>
              <a:gd name="T63" fmla="*/ 635 h 1500"/>
              <a:gd name="T64" fmla="*/ 29 w 1499"/>
              <a:gd name="T65" fmla="*/ 574 h 1500"/>
              <a:gd name="T66" fmla="*/ 1381 w 1499"/>
              <a:gd name="T67" fmla="*/ 377 h 1500"/>
              <a:gd name="T68" fmla="*/ 1474 w 1499"/>
              <a:gd name="T69" fmla="*/ 590 h 1500"/>
              <a:gd name="T70" fmla="*/ 45 w 1499"/>
              <a:gd name="T71" fmla="*/ 493 h 1500"/>
              <a:gd name="T72" fmla="*/ 66 w 1499"/>
              <a:gd name="T73" fmla="*/ 461 h 1500"/>
              <a:gd name="T74" fmla="*/ 197 w 1499"/>
              <a:gd name="T75" fmla="*/ 269 h 1500"/>
              <a:gd name="T76" fmla="*/ 1331 w 1499"/>
              <a:gd name="T77" fmla="*/ 303 h 1500"/>
              <a:gd name="T78" fmla="*/ 1369 w 1499"/>
              <a:gd name="T79" fmla="*/ 341 h 1500"/>
              <a:gd name="T80" fmla="*/ 1315 w 1499"/>
              <a:gd name="T81" fmla="*/ 257 h 1500"/>
              <a:gd name="T82" fmla="*/ 215 w 1499"/>
              <a:gd name="T83" fmla="*/ 224 h 1500"/>
              <a:gd name="T84" fmla="*/ 1250 w 1499"/>
              <a:gd name="T85" fmla="*/ 214 h 1500"/>
              <a:gd name="T86" fmla="*/ 1284 w 1499"/>
              <a:gd name="T87" fmla="*/ 224 h 1500"/>
              <a:gd name="T88" fmla="*/ 248 w 1499"/>
              <a:gd name="T89" fmla="*/ 192 h 1500"/>
              <a:gd name="T90" fmla="*/ 325 w 1499"/>
              <a:gd name="T91" fmla="*/ 151 h 1500"/>
              <a:gd name="T92" fmla="*/ 524 w 1499"/>
              <a:gd name="T93" fmla="*/ 34 h 1500"/>
              <a:gd name="T94" fmla="*/ 325 w 1499"/>
              <a:gd name="T95" fmla="*/ 151 h 1500"/>
              <a:gd name="T96" fmla="*/ 1060 w 1499"/>
              <a:gd name="T97" fmla="*/ 67 h 1500"/>
              <a:gd name="T98" fmla="*/ 964 w 1499"/>
              <a:gd name="T99" fmla="*/ 40 h 1500"/>
              <a:gd name="T100" fmla="*/ 562 w 1499"/>
              <a:gd name="T101" fmla="*/ 32 h 1500"/>
              <a:gd name="T102" fmla="*/ 572 w 1499"/>
              <a:gd name="T103" fmla="*/ 39 h 1500"/>
              <a:gd name="T104" fmla="*/ 705 w 1499"/>
              <a:gd name="T105" fmla="*/ 18 h 1500"/>
              <a:gd name="T106" fmla="*/ 936 w 1499"/>
              <a:gd name="T107" fmla="*/ 26 h 1500"/>
              <a:gd name="T108" fmla="*/ 658 w 1499"/>
              <a:gd name="T109" fmla="*/ 6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499" h="1500">
                <a:moveTo>
                  <a:pt x="750" y="1500"/>
                </a:moveTo>
                <a:cubicBezTo>
                  <a:pt x="744" y="1500"/>
                  <a:pt x="738" y="1500"/>
                  <a:pt x="733" y="1500"/>
                </a:cubicBezTo>
                <a:cubicBezTo>
                  <a:pt x="716" y="1499"/>
                  <a:pt x="699" y="1498"/>
                  <a:pt x="682" y="1497"/>
                </a:cubicBezTo>
                <a:cubicBezTo>
                  <a:pt x="677" y="1497"/>
                  <a:pt x="674" y="1492"/>
                  <a:pt x="674" y="1488"/>
                </a:cubicBezTo>
                <a:cubicBezTo>
                  <a:pt x="675" y="1483"/>
                  <a:pt x="679" y="1480"/>
                  <a:pt x="684" y="1480"/>
                </a:cubicBezTo>
                <a:cubicBezTo>
                  <a:pt x="700" y="1482"/>
                  <a:pt x="717" y="1482"/>
                  <a:pt x="733" y="1483"/>
                </a:cubicBezTo>
                <a:cubicBezTo>
                  <a:pt x="739" y="1483"/>
                  <a:pt x="744" y="1483"/>
                  <a:pt x="750" y="1483"/>
                </a:cubicBezTo>
                <a:cubicBezTo>
                  <a:pt x="803" y="1483"/>
                  <a:pt x="855" y="1477"/>
                  <a:pt x="906" y="1466"/>
                </a:cubicBezTo>
                <a:cubicBezTo>
                  <a:pt x="911" y="1465"/>
                  <a:pt x="915" y="1468"/>
                  <a:pt x="916" y="1473"/>
                </a:cubicBezTo>
                <a:cubicBezTo>
                  <a:pt x="917" y="1477"/>
                  <a:pt x="914" y="1482"/>
                  <a:pt x="910" y="1483"/>
                </a:cubicBezTo>
                <a:cubicBezTo>
                  <a:pt x="857" y="1494"/>
                  <a:pt x="804" y="1500"/>
                  <a:pt x="750" y="1500"/>
                </a:cubicBezTo>
                <a:close/>
                <a:moveTo>
                  <a:pt x="638" y="1492"/>
                </a:moveTo>
                <a:cubicBezTo>
                  <a:pt x="638" y="1492"/>
                  <a:pt x="637" y="1492"/>
                  <a:pt x="637" y="1492"/>
                </a:cubicBezTo>
                <a:cubicBezTo>
                  <a:pt x="637" y="1491"/>
                  <a:pt x="637" y="1491"/>
                  <a:pt x="637" y="1491"/>
                </a:cubicBezTo>
                <a:cubicBezTo>
                  <a:pt x="634" y="1491"/>
                  <a:pt x="632" y="1490"/>
                  <a:pt x="631" y="1488"/>
                </a:cubicBezTo>
                <a:cubicBezTo>
                  <a:pt x="630" y="1486"/>
                  <a:pt x="629" y="1484"/>
                  <a:pt x="630" y="1482"/>
                </a:cubicBezTo>
                <a:cubicBezTo>
                  <a:pt x="630" y="1477"/>
                  <a:pt x="634" y="1474"/>
                  <a:pt x="639" y="1475"/>
                </a:cubicBezTo>
                <a:cubicBezTo>
                  <a:pt x="639" y="1475"/>
                  <a:pt x="639" y="1475"/>
                  <a:pt x="639" y="1475"/>
                </a:cubicBezTo>
                <a:cubicBezTo>
                  <a:pt x="639" y="1475"/>
                  <a:pt x="639" y="1475"/>
                  <a:pt x="639" y="1475"/>
                </a:cubicBezTo>
                <a:cubicBezTo>
                  <a:pt x="641" y="1475"/>
                  <a:pt x="643" y="1476"/>
                  <a:pt x="645" y="1478"/>
                </a:cubicBezTo>
                <a:cubicBezTo>
                  <a:pt x="646" y="1480"/>
                  <a:pt x="647" y="1482"/>
                  <a:pt x="646" y="1484"/>
                </a:cubicBezTo>
                <a:cubicBezTo>
                  <a:pt x="646" y="1489"/>
                  <a:pt x="642" y="1492"/>
                  <a:pt x="638" y="1492"/>
                </a:cubicBezTo>
                <a:close/>
                <a:moveTo>
                  <a:pt x="593" y="1484"/>
                </a:moveTo>
                <a:cubicBezTo>
                  <a:pt x="593" y="1484"/>
                  <a:pt x="592" y="1483"/>
                  <a:pt x="592" y="1483"/>
                </a:cubicBezTo>
                <a:cubicBezTo>
                  <a:pt x="577" y="1480"/>
                  <a:pt x="562" y="1476"/>
                  <a:pt x="547" y="1472"/>
                </a:cubicBezTo>
                <a:cubicBezTo>
                  <a:pt x="545" y="1472"/>
                  <a:pt x="543" y="1470"/>
                  <a:pt x="542" y="1468"/>
                </a:cubicBezTo>
                <a:cubicBezTo>
                  <a:pt x="541" y="1466"/>
                  <a:pt x="541" y="1464"/>
                  <a:pt x="541" y="1462"/>
                </a:cubicBezTo>
                <a:cubicBezTo>
                  <a:pt x="543" y="1458"/>
                  <a:pt x="547" y="1455"/>
                  <a:pt x="552" y="1456"/>
                </a:cubicBezTo>
                <a:cubicBezTo>
                  <a:pt x="566" y="1460"/>
                  <a:pt x="581" y="1464"/>
                  <a:pt x="595" y="1467"/>
                </a:cubicBezTo>
                <a:cubicBezTo>
                  <a:pt x="597" y="1467"/>
                  <a:pt x="599" y="1469"/>
                  <a:pt x="601" y="1470"/>
                </a:cubicBezTo>
                <a:cubicBezTo>
                  <a:pt x="602" y="1472"/>
                  <a:pt x="602" y="1475"/>
                  <a:pt x="602" y="1477"/>
                </a:cubicBezTo>
                <a:cubicBezTo>
                  <a:pt x="601" y="1481"/>
                  <a:pt x="597" y="1484"/>
                  <a:pt x="593" y="1484"/>
                </a:cubicBezTo>
                <a:close/>
                <a:moveTo>
                  <a:pt x="952" y="1472"/>
                </a:moveTo>
                <a:cubicBezTo>
                  <a:pt x="948" y="1472"/>
                  <a:pt x="945" y="1470"/>
                  <a:pt x="944" y="1466"/>
                </a:cubicBezTo>
                <a:cubicBezTo>
                  <a:pt x="943" y="1464"/>
                  <a:pt x="943" y="1462"/>
                  <a:pt x="944" y="1460"/>
                </a:cubicBezTo>
                <a:cubicBezTo>
                  <a:pt x="946" y="1458"/>
                  <a:pt x="947" y="1456"/>
                  <a:pt x="949" y="1456"/>
                </a:cubicBezTo>
                <a:cubicBezTo>
                  <a:pt x="964" y="1452"/>
                  <a:pt x="978" y="1447"/>
                  <a:pt x="992" y="1442"/>
                </a:cubicBezTo>
                <a:cubicBezTo>
                  <a:pt x="996" y="1441"/>
                  <a:pt x="1001" y="1443"/>
                  <a:pt x="1003" y="1447"/>
                </a:cubicBezTo>
                <a:cubicBezTo>
                  <a:pt x="1005" y="1452"/>
                  <a:pt x="1002" y="1457"/>
                  <a:pt x="998" y="1458"/>
                </a:cubicBezTo>
                <a:cubicBezTo>
                  <a:pt x="983" y="1463"/>
                  <a:pt x="969" y="1468"/>
                  <a:pt x="954" y="1472"/>
                </a:cubicBezTo>
                <a:cubicBezTo>
                  <a:pt x="954" y="1472"/>
                  <a:pt x="954" y="1472"/>
                  <a:pt x="954" y="1472"/>
                </a:cubicBezTo>
                <a:cubicBezTo>
                  <a:pt x="953" y="1472"/>
                  <a:pt x="953" y="1472"/>
                  <a:pt x="952" y="1472"/>
                </a:cubicBezTo>
                <a:close/>
                <a:moveTo>
                  <a:pt x="506" y="1459"/>
                </a:moveTo>
                <a:cubicBezTo>
                  <a:pt x="505" y="1459"/>
                  <a:pt x="504" y="1459"/>
                  <a:pt x="504" y="1459"/>
                </a:cubicBezTo>
                <a:cubicBezTo>
                  <a:pt x="486" y="1453"/>
                  <a:pt x="468" y="1446"/>
                  <a:pt x="451" y="1438"/>
                </a:cubicBezTo>
                <a:cubicBezTo>
                  <a:pt x="399" y="1415"/>
                  <a:pt x="348" y="1386"/>
                  <a:pt x="302" y="1352"/>
                </a:cubicBezTo>
                <a:cubicBezTo>
                  <a:pt x="302" y="1352"/>
                  <a:pt x="302" y="1352"/>
                  <a:pt x="302" y="1352"/>
                </a:cubicBezTo>
                <a:cubicBezTo>
                  <a:pt x="298" y="1349"/>
                  <a:pt x="298" y="1344"/>
                  <a:pt x="300" y="1340"/>
                </a:cubicBezTo>
                <a:cubicBezTo>
                  <a:pt x="303" y="1336"/>
                  <a:pt x="309" y="1336"/>
                  <a:pt x="312" y="1338"/>
                </a:cubicBezTo>
                <a:cubicBezTo>
                  <a:pt x="358" y="1372"/>
                  <a:pt x="406" y="1400"/>
                  <a:pt x="458" y="1423"/>
                </a:cubicBezTo>
                <a:cubicBezTo>
                  <a:pt x="475" y="1430"/>
                  <a:pt x="492" y="1437"/>
                  <a:pt x="509" y="1443"/>
                </a:cubicBezTo>
                <a:cubicBezTo>
                  <a:pt x="514" y="1444"/>
                  <a:pt x="516" y="1449"/>
                  <a:pt x="514" y="1453"/>
                </a:cubicBezTo>
                <a:cubicBezTo>
                  <a:pt x="513" y="1457"/>
                  <a:pt x="510" y="1459"/>
                  <a:pt x="506" y="1459"/>
                </a:cubicBezTo>
                <a:close/>
                <a:moveTo>
                  <a:pt x="1037" y="1442"/>
                </a:moveTo>
                <a:cubicBezTo>
                  <a:pt x="1034" y="1442"/>
                  <a:pt x="1031" y="1440"/>
                  <a:pt x="1029" y="1437"/>
                </a:cubicBezTo>
                <a:cubicBezTo>
                  <a:pt x="1028" y="1433"/>
                  <a:pt x="1030" y="1428"/>
                  <a:pt x="1034" y="1426"/>
                </a:cubicBezTo>
                <a:cubicBezTo>
                  <a:pt x="1038" y="1424"/>
                  <a:pt x="1043" y="1426"/>
                  <a:pt x="1045" y="1431"/>
                </a:cubicBezTo>
                <a:cubicBezTo>
                  <a:pt x="1047" y="1435"/>
                  <a:pt x="1045" y="1440"/>
                  <a:pt x="1040" y="1442"/>
                </a:cubicBezTo>
                <a:cubicBezTo>
                  <a:pt x="1039" y="1442"/>
                  <a:pt x="1038" y="1442"/>
                  <a:pt x="1037" y="1442"/>
                </a:cubicBezTo>
                <a:close/>
                <a:moveTo>
                  <a:pt x="1078" y="1423"/>
                </a:moveTo>
                <a:cubicBezTo>
                  <a:pt x="1075" y="1423"/>
                  <a:pt x="1072" y="1422"/>
                  <a:pt x="1071" y="1419"/>
                </a:cubicBezTo>
                <a:cubicBezTo>
                  <a:pt x="1069" y="1415"/>
                  <a:pt x="1070" y="1409"/>
                  <a:pt x="1075" y="1407"/>
                </a:cubicBezTo>
                <a:cubicBezTo>
                  <a:pt x="1139" y="1376"/>
                  <a:pt x="1198" y="1335"/>
                  <a:pt x="1250" y="1286"/>
                </a:cubicBezTo>
                <a:cubicBezTo>
                  <a:pt x="1253" y="1283"/>
                  <a:pt x="1255" y="1281"/>
                  <a:pt x="1257" y="1279"/>
                </a:cubicBezTo>
                <a:cubicBezTo>
                  <a:pt x="1260" y="1276"/>
                  <a:pt x="1266" y="1276"/>
                  <a:pt x="1269" y="1280"/>
                </a:cubicBezTo>
                <a:cubicBezTo>
                  <a:pt x="1270" y="1281"/>
                  <a:pt x="1271" y="1283"/>
                  <a:pt x="1271" y="1286"/>
                </a:cubicBezTo>
                <a:cubicBezTo>
                  <a:pt x="1271" y="1288"/>
                  <a:pt x="1270" y="1290"/>
                  <a:pt x="1269" y="1292"/>
                </a:cubicBezTo>
                <a:cubicBezTo>
                  <a:pt x="1267" y="1294"/>
                  <a:pt x="1264" y="1296"/>
                  <a:pt x="1262" y="1298"/>
                </a:cubicBezTo>
                <a:cubicBezTo>
                  <a:pt x="1208" y="1348"/>
                  <a:pt x="1148" y="1390"/>
                  <a:pt x="1082" y="1423"/>
                </a:cubicBezTo>
                <a:cubicBezTo>
                  <a:pt x="1082" y="1423"/>
                  <a:pt x="1082" y="1423"/>
                  <a:pt x="1082" y="1423"/>
                </a:cubicBezTo>
                <a:cubicBezTo>
                  <a:pt x="1081" y="1423"/>
                  <a:pt x="1080" y="1423"/>
                  <a:pt x="1078" y="1423"/>
                </a:cubicBezTo>
                <a:close/>
                <a:moveTo>
                  <a:pt x="272" y="1325"/>
                </a:moveTo>
                <a:cubicBezTo>
                  <a:pt x="270" y="1325"/>
                  <a:pt x="268" y="1325"/>
                  <a:pt x="266" y="1323"/>
                </a:cubicBezTo>
                <a:cubicBezTo>
                  <a:pt x="265" y="1322"/>
                  <a:pt x="264" y="1320"/>
                  <a:pt x="263" y="1318"/>
                </a:cubicBezTo>
                <a:cubicBezTo>
                  <a:pt x="263" y="1315"/>
                  <a:pt x="264" y="1313"/>
                  <a:pt x="265" y="1312"/>
                </a:cubicBezTo>
                <a:cubicBezTo>
                  <a:pt x="268" y="1308"/>
                  <a:pt x="274" y="1308"/>
                  <a:pt x="277" y="1310"/>
                </a:cubicBezTo>
                <a:cubicBezTo>
                  <a:pt x="281" y="1314"/>
                  <a:pt x="281" y="1319"/>
                  <a:pt x="278" y="1322"/>
                </a:cubicBezTo>
                <a:cubicBezTo>
                  <a:pt x="277" y="1324"/>
                  <a:pt x="274" y="1325"/>
                  <a:pt x="272" y="1325"/>
                </a:cubicBezTo>
                <a:close/>
                <a:moveTo>
                  <a:pt x="238" y="1295"/>
                </a:moveTo>
                <a:cubicBezTo>
                  <a:pt x="236" y="1295"/>
                  <a:pt x="234" y="1294"/>
                  <a:pt x="232" y="1293"/>
                </a:cubicBezTo>
                <a:cubicBezTo>
                  <a:pt x="226" y="1287"/>
                  <a:pt x="219" y="1280"/>
                  <a:pt x="213" y="1274"/>
                </a:cubicBezTo>
                <a:cubicBezTo>
                  <a:pt x="209" y="1270"/>
                  <a:pt x="205" y="1265"/>
                  <a:pt x="200" y="1260"/>
                </a:cubicBezTo>
                <a:cubicBezTo>
                  <a:pt x="200" y="1260"/>
                  <a:pt x="200" y="1260"/>
                  <a:pt x="200" y="1260"/>
                </a:cubicBezTo>
                <a:cubicBezTo>
                  <a:pt x="197" y="1257"/>
                  <a:pt x="197" y="1251"/>
                  <a:pt x="201" y="1248"/>
                </a:cubicBezTo>
                <a:cubicBezTo>
                  <a:pt x="204" y="1245"/>
                  <a:pt x="209" y="1245"/>
                  <a:pt x="213" y="1249"/>
                </a:cubicBezTo>
                <a:cubicBezTo>
                  <a:pt x="217" y="1254"/>
                  <a:pt x="221" y="1258"/>
                  <a:pt x="226" y="1262"/>
                </a:cubicBezTo>
                <a:cubicBezTo>
                  <a:pt x="232" y="1269"/>
                  <a:pt x="238" y="1275"/>
                  <a:pt x="244" y="1281"/>
                </a:cubicBezTo>
                <a:cubicBezTo>
                  <a:pt x="246" y="1282"/>
                  <a:pt x="247" y="1284"/>
                  <a:pt x="247" y="1287"/>
                </a:cubicBezTo>
                <a:cubicBezTo>
                  <a:pt x="247" y="1289"/>
                  <a:pt x="246" y="1291"/>
                  <a:pt x="244" y="1293"/>
                </a:cubicBezTo>
                <a:cubicBezTo>
                  <a:pt x="243" y="1294"/>
                  <a:pt x="240" y="1295"/>
                  <a:pt x="238" y="1295"/>
                </a:cubicBezTo>
                <a:close/>
                <a:moveTo>
                  <a:pt x="1294" y="1262"/>
                </a:moveTo>
                <a:cubicBezTo>
                  <a:pt x="1292" y="1262"/>
                  <a:pt x="1290" y="1261"/>
                  <a:pt x="1289" y="1259"/>
                </a:cubicBezTo>
                <a:cubicBezTo>
                  <a:pt x="1287" y="1258"/>
                  <a:pt x="1286" y="1256"/>
                  <a:pt x="1286" y="1253"/>
                </a:cubicBezTo>
                <a:cubicBezTo>
                  <a:pt x="1286" y="1251"/>
                  <a:pt x="1287" y="1249"/>
                  <a:pt x="1288" y="1247"/>
                </a:cubicBezTo>
                <a:cubicBezTo>
                  <a:pt x="1298" y="1237"/>
                  <a:pt x="1308" y="1225"/>
                  <a:pt x="1318" y="1214"/>
                </a:cubicBezTo>
                <a:cubicBezTo>
                  <a:pt x="1320" y="1210"/>
                  <a:pt x="1326" y="1210"/>
                  <a:pt x="1330" y="1212"/>
                </a:cubicBezTo>
                <a:cubicBezTo>
                  <a:pt x="1331" y="1214"/>
                  <a:pt x="1332" y="1216"/>
                  <a:pt x="1333" y="1218"/>
                </a:cubicBezTo>
                <a:cubicBezTo>
                  <a:pt x="1333" y="1220"/>
                  <a:pt x="1332" y="1223"/>
                  <a:pt x="1331" y="1224"/>
                </a:cubicBezTo>
                <a:cubicBezTo>
                  <a:pt x="1321" y="1236"/>
                  <a:pt x="1311" y="1248"/>
                  <a:pt x="1301" y="1259"/>
                </a:cubicBezTo>
                <a:cubicBezTo>
                  <a:pt x="1299" y="1261"/>
                  <a:pt x="1297" y="1262"/>
                  <a:pt x="1294" y="1262"/>
                </a:cubicBezTo>
                <a:close/>
                <a:moveTo>
                  <a:pt x="177" y="1229"/>
                </a:moveTo>
                <a:cubicBezTo>
                  <a:pt x="174" y="1229"/>
                  <a:pt x="172" y="1228"/>
                  <a:pt x="170" y="1226"/>
                </a:cubicBezTo>
                <a:cubicBezTo>
                  <a:pt x="122" y="1167"/>
                  <a:pt x="83" y="1103"/>
                  <a:pt x="55" y="1033"/>
                </a:cubicBezTo>
                <a:cubicBezTo>
                  <a:pt x="55" y="1032"/>
                  <a:pt x="54" y="1031"/>
                  <a:pt x="54" y="1030"/>
                </a:cubicBezTo>
                <a:cubicBezTo>
                  <a:pt x="52" y="1025"/>
                  <a:pt x="54" y="1021"/>
                  <a:pt x="58" y="1019"/>
                </a:cubicBezTo>
                <a:cubicBezTo>
                  <a:pt x="63" y="1017"/>
                  <a:pt x="68" y="1019"/>
                  <a:pt x="69" y="1023"/>
                </a:cubicBezTo>
                <a:cubicBezTo>
                  <a:pt x="70" y="1024"/>
                  <a:pt x="70" y="1025"/>
                  <a:pt x="70" y="1026"/>
                </a:cubicBezTo>
                <a:cubicBezTo>
                  <a:pt x="71" y="1027"/>
                  <a:pt x="71" y="1027"/>
                  <a:pt x="71" y="1027"/>
                </a:cubicBezTo>
                <a:cubicBezTo>
                  <a:pt x="98" y="1095"/>
                  <a:pt x="136" y="1158"/>
                  <a:pt x="183" y="1215"/>
                </a:cubicBezTo>
                <a:cubicBezTo>
                  <a:pt x="186" y="1219"/>
                  <a:pt x="186" y="1224"/>
                  <a:pt x="182" y="1227"/>
                </a:cubicBezTo>
                <a:cubicBezTo>
                  <a:pt x="180" y="1228"/>
                  <a:pt x="179" y="1229"/>
                  <a:pt x="177" y="1229"/>
                </a:cubicBezTo>
                <a:close/>
                <a:moveTo>
                  <a:pt x="1352" y="1192"/>
                </a:moveTo>
                <a:cubicBezTo>
                  <a:pt x="1350" y="1192"/>
                  <a:pt x="1348" y="1191"/>
                  <a:pt x="1347" y="1190"/>
                </a:cubicBezTo>
                <a:cubicBezTo>
                  <a:pt x="1343" y="1187"/>
                  <a:pt x="1342" y="1182"/>
                  <a:pt x="1345" y="1178"/>
                </a:cubicBezTo>
                <a:cubicBezTo>
                  <a:pt x="1345" y="1178"/>
                  <a:pt x="1345" y="1178"/>
                  <a:pt x="1345" y="1178"/>
                </a:cubicBezTo>
                <a:cubicBezTo>
                  <a:pt x="1345" y="1178"/>
                  <a:pt x="1345" y="1178"/>
                  <a:pt x="1345" y="1178"/>
                </a:cubicBezTo>
                <a:cubicBezTo>
                  <a:pt x="1348" y="1174"/>
                  <a:pt x="1353" y="1174"/>
                  <a:pt x="1357" y="1176"/>
                </a:cubicBezTo>
                <a:cubicBezTo>
                  <a:pt x="1360" y="1179"/>
                  <a:pt x="1361" y="1184"/>
                  <a:pt x="1359" y="1188"/>
                </a:cubicBezTo>
                <a:cubicBezTo>
                  <a:pt x="1357" y="1190"/>
                  <a:pt x="1354" y="1192"/>
                  <a:pt x="1352" y="1192"/>
                </a:cubicBezTo>
                <a:close/>
                <a:moveTo>
                  <a:pt x="1377" y="1154"/>
                </a:moveTo>
                <a:cubicBezTo>
                  <a:pt x="1375" y="1154"/>
                  <a:pt x="1374" y="1154"/>
                  <a:pt x="1373" y="1153"/>
                </a:cubicBezTo>
                <a:cubicBezTo>
                  <a:pt x="1369" y="1150"/>
                  <a:pt x="1367" y="1145"/>
                  <a:pt x="1370" y="1141"/>
                </a:cubicBezTo>
                <a:cubicBezTo>
                  <a:pt x="1387" y="1114"/>
                  <a:pt x="1402" y="1086"/>
                  <a:pt x="1416" y="1057"/>
                </a:cubicBezTo>
                <a:cubicBezTo>
                  <a:pt x="1433" y="1019"/>
                  <a:pt x="1448" y="978"/>
                  <a:pt x="1459" y="937"/>
                </a:cubicBezTo>
                <a:cubicBezTo>
                  <a:pt x="1460" y="932"/>
                  <a:pt x="1465" y="930"/>
                  <a:pt x="1469" y="931"/>
                </a:cubicBezTo>
                <a:cubicBezTo>
                  <a:pt x="1474" y="932"/>
                  <a:pt x="1476" y="937"/>
                  <a:pt x="1475" y="941"/>
                </a:cubicBezTo>
                <a:cubicBezTo>
                  <a:pt x="1464" y="983"/>
                  <a:pt x="1449" y="1025"/>
                  <a:pt x="1431" y="1064"/>
                </a:cubicBezTo>
                <a:cubicBezTo>
                  <a:pt x="1417" y="1094"/>
                  <a:pt x="1402" y="1123"/>
                  <a:pt x="1384" y="1150"/>
                </a:cubicBezTo>
                <a:cubicBezTo>
                  <a:pt x="1383" y="1153"/>
                  <a:pt x="1380" y="1154"/>
                  <a:pt x="1377" y="1154"/>
                </a:cubicBezTo>
                <a:close/>
                <a:moveTo>
                  <a:pt x="46" y="993"/>
                </a:moveTo>
                <a:cubicBezTo>
                  <a:pt x="42" y="993"/>
                  <a:pt x="39" y="990"/>
                  <a:pt x="38" y="987"/>
                </a:cubicBezTo>
                <a:cubicBezTo>
                  <a:pt x="37" y="985"/>
                  <a:pt x="37" y="982"/>
                  <a:pt x="38" y="980"/>
                </a:cubicBezTo>
                <a:cubicBezTo>
                  <a:pt x="39" y="978"/>
                  <a:pt x="41" y="977"/>
                  <a:pt x="43" y="976"/>
                </a:cubicBezTo>
                <a:cubicBezTo>
                  <a:pt x="48" y="975"/>
                  <a:pt x="52" y="977"/>
                  <a:pt x="54" y="981"/>
                </a:cubicBezTo>
                <a:cubicBezTo>
                  <a:pt x="54" y="981"/>
                  <a:pt x="54" y="981"/>
                  <a:pt x="54" y="981"/>
                </a:cubicBezTo>
                <a:cubicBezTo>
                  <a:pt x="54" y="981"/>
                  <a:pt x="54" y="981"/>
                  <a:pt x="54" y="981"/>
                </a:cubicBezTo>
                <a:cubicBezTo>
                  <a:pt x="55" y="986"/>
                  <a:pt x="53" y="991"/>
                  <a:pt x="49" y="992"/>
                </a:cubicBezTo>
                <a:cubicBezTo>
                  <a:pt x="48" y="992"/>
                  <a:pt x="47" y="993"/>
                  <a:pt x="46" y="993"/>
                </a:cubicBezTo>
                <a:close/>
                <a:moveTo>
                  <a:pt x="33" y="949"/>
                </a:moveTo>
                <a:cubicBezTo>
                  <a:pt x="29" y="949"/>
                  <a:pt x="26" y="947"/>
                  <a:pt x="25" y="943"/>
                </a:cubicBezTo>
                <a:cubicBezTo>
                  <a:pt x="21" y="928"/>
                  <a:pt x="17" y="913"/>
                  <a:pt x="14" y="898"/>
                </a:cubicBezTo>
                <a:cubicBezTo>
                  <a:pt x="14" y="896"/>
                  <a:pt x="14" y="894"/>
                  <a:pt x="16" y="892"/>
                </a:cubicBezTo>
                <a:cubicBezTo>
                  <a:pt x="17" y="890"/>
                  <a:pt x="19" y="889"/>
                  <a:pt x="21" y="888"/>
                </a:cubicBezTo>
                <a:cubicBezTo>
                  <a:pt x="26" y="887"/>
                  <a:pt x="30" y="891"/>
                  <a:pt x="31" y="895"/>
                </a:cubicBezTo>
                <a:cubicBezTo>
                  <a:pt x="34" y="910"/>
                  <a:pt x="37" y="924"/>
                  <a:pt x="41" y="939"/>
                </a:cubicBezTo>
                <a:cubicBezTo>
                  <a:pt x="42" y="943"/>
                  <a:pt x="40" y="948"/>
                  <a:pt x="35" y="949"/>
                </a:cubicBezTo>
                <a:cubicBezTo>
                  <a:pt x="34" y="949"/>
                  <a:pt x="34" y="949"/>
                  <a:pt x="33" y="949"/>
                </a:cubicBezTo>
                <a:close/>
                <a:moveTo>
                  <a:pt x="1477" y="903"/>
                </a:moveTo>
                <a:cubicBezTo>
                  <a:pt x="1477" y="903"/>
                  <a:pt x="1476" y="903"/>
                  <a:pt x="1476" y="903"/>
                </a:cubicBezTo>
                <a:cubicBezTo>
                  <a:pt x="1473" y="903"/>
                  <a:pt x="1471" y="901"/>
                  <a:pt x="1470" y="900"/>
                </a:cubicBezTo>
                <a:cubicBezTo>
                  <a:pt x="1469" y="898"/>
                  <a:pt x="1468" y="895"/>
                  <a:pt x="1469" y="893"/>
                </a:cubicBezTo>
                <a:cubicBezTo>
                  <a:pt x="1472" y="879"/>
                  <a:pt x="1474" y="864"/>
                  <a:pt x="1476" y="849"/>
                </a:cubicBezTo>
                <a:cubicBezTo>
                  <a:pt x="1477" y="845"/>
                  <a:pt x="1481" y="841"/>
                  <a:pt x="1486" y="842"/>
                </a:cubicBezTo>
                <a:cubicBezTo>
                  <a:pt x="1488" y="842"/>
                  <a:pt x="1490" y="843"/>
                  <a:pt x="1491" y="845"/>
                </a:cubicBezTo>
                <a:cubicBezTo>
                  <a:pt x="1493" y="847"/>
                  <a:pt x="1493" y="849"/>
                  <a:pt x="1493" y="851"/>
                </a:cubicBezTo>
                <a:cubicBezTo>
                  <a:pt x="1491" y="866"/>
                  <a:pt x="1488" y="882"/>
                  <a:pt x="1486" y="897"/>
                </a:cubicBezTo>
                <a:cubicBezTo>
                  <a:pt x="1485" y="897"/>
                  <a:pt x="1485" y="897"/>
                  <a:pt x="1485" y="897"/>
                </a:cubicBezTo>
                <a:cubicBezTo>
                  <a:pt x="1485" y="901"/>
                  <a:pt x="1481" y="903"/>
                  <a:pt x="1477" y="903"/>
                </a:cubicBezTo>
                <a:close/>
                <a:moveTo>
                  <a:pt x="15" y="861"/>
                </a:moveTo>
                <a:cubicBezTo>
                  <a:pt x="11" y="861"/>
                  <a:pt x="7" y="857"/>
                  <a:pt x="7" y="853"/>
                </a:cubicBezTo>
                <a:cubicBezTo>
                  <a:pt x="2" y="819"/>
                  <a:pt x="0" y="784"/>
                  <a:pt x="0" y="750"/>
                </a:cubicBezTo>
                <a:cubicBezTo>
                  <a:pt x="0" y="708"/>
                  <a:pt x="3" y="666"/>
                  <a:pt x="10" y="625"/>
                </a:cubicBezTo>
                <a:cubicBezTo>
                  <a:pt x="11" y="621"/>
                  <a:pt x="15" y="618"/>
                  <a:pt x="20" y="618"/>
                </a:cubicBezTo>
                <a:cubicBezTo>
                  <a:pt x="24" y="619"/>
                  <a:pt x="28" y="624"/>
                  <a:pt x="27" y="628"/>
                </a:cubicBezTo>
                <a:cubicBezTo>
                  <a:pt x="20" y="668"/>
                  <a:pt x="17" y="709"/>
                  <a:pt x="17" y="750"/>
                </a:cubicBezTo>
                <a:cubicBezTo>
                  <a:pt x="17" y="784"/>
                  <a:pt x="19" y="818"/>
                  <a:pt x="24" y="851"/>
                </a:cubicBezTo>
                <a:cubicBezTo>
                  <a:pt x="24" y="856"/>
                  <a:pt x="21" y="860"/>
                  <a:pt x="16" y="861"/>
                </a:cubicBezTo>
                <a:cubicBezTo>
                  <a:pt x="16" y="861"/>
                  <a:pt x="16" y="861"/>
                  <a:pt x="15" y="861"/>
                </a:cubicBezTo>
                <a:close/>
                <a:moveTo>
                  <a:pt x="1489" y="814"/>
                </a:moveTo>
                <a:cubicBezTo>
                  <a:pt x="1489" y="814"/>
                  <a:pt x="1489" y="814"/>
                  <a:pt x="1489" y="814"/>
                </a:cubicBezTo>
                <a:cubicBezTo>
                  <a:pt x="1486" y="814"/>
                  <a:pt x="1484" y="813"/>
                  <a:pt x="1483" y="811"/>
                </a:cubicBezTo>
                <a:cubicBezTo>
                  <a:pt x="1481" y="809"/>
                  <a:pt x="1481" y="807"/>
                  <a:pt x="1481" y="805"/>
                </a:cubicBezTo>
                <a:cubicBezTo>
                  <a:pt x="1481" y="800"/>
                  <a:pt x="1485" y="796"/>
                  <a:pt x="1490" y="797"/>
                </a:cubicBezTo>
                <a:cubicBezTo>
                  <a:pt x="1495" y="797"/>
                  <a:pt x="1498" y="801"/>
                  <a:pt x="1498" y="806"/>
                </a:cubicBezTo>
                <a:cubicBezTo>
                  <a:pt x="1497" y="810"/>
                  <a:pt x="1494" y="814"/>
                  <a:pt x="1489" y="814"/>
                </a:cubicBezTo>
                <a:close/>
                <a:moveTo>
                  <a:pt x="1491" y="725"/>
                </a:moveTo>
                <a:cubicBezTo>
                  <a:pt x="1486" y="725"/>
                  <a:pt x="1482" y="721"/>
                  <a:pt x="1482" y="716"/>
                </a:cubicBezTo>
                <a:cubicBezTo>
                  <a:pt x="1481" y="702"/>
                  <a:pt x="1480" y="687"/>
                  <a:pt x="1479" y="672"/>
                </a:cubicBezTo>
                <a:cubicBezTo>
                  <a:pt x="1479" y="670"/>
                  <a:pt x="1479" y="667"/>
                  <a:pt x="1481" y="666"/>
                </a:cubicBezTo>
                <a:cubicBezTo>
                  <a:pt x="1482" y="664"/>
                  <a:pt x="1484" y="663"/>
                  <a:pt x="1486" y="663"/>
                </a:cubicBezTo>
                <a:cubicBezTo>
                  <a:pt x="1491" y="662"/>
                  <a:pt x="1495" y="665"/>
                  <a:pt x="1496" y="670"/>
                </a:cubicBezTo>
                <a:cubicBezTo>
                  <a:pt x="1497" y="685"/>
                  <a:pt x="1498" y="700"/>
                  <a:pt x="1499" y="716"/>
                </a:cubicBezTo>
                <a:cubicBezTo>
                  <a:pt x="1499" y="720"/>
                  <a:pt x="1496" y="724"/>
                  <a:pt x="1491" y="725"/>
                </a:cubicBezTo>
                <a:cubicBezTo>
                  <a:pt x="1491" y="725"/>
                  <a:pt x="1491" y="725"/>
                  <a:pt x="1491" y="725"/>
                </a:cubicBezTo>
                <a:close/>
                <a:moveTo>
                  <a:pt x="1481" y="635"/>
                </a:moveTo>
                <a:cubicBezTo>
                  <a:pt x="1477" y="635"/>
                  <a:pt x="1473" y="632"/>
                  <a:pt x="1473" y="628"/>
                </a:cubicBezTo>
                <a:cubicBezTo>
                  <a:pt x="1472" y="625"/>
                  <a:pt x="1473" y="623"/>
                  <a:pt x="1474" y="621"/>
                </a:cubicBezTo>
                <a:cubicBezTo>
                  <a:pt x="1475" y="619"/>
                  <a:pt x="1477" y="618"/>
                  <a:pt x="1480" y="618"/>
                </a:cubicBezTo>
                <a:cubicBezTo>
                  <a:pt x="1484" y="617"/>
                  <a:pt x="1489" y="620"/>
                  <a:pt x="1489" y="625"/>
                </a:cubicBezTo>
                <a:cubicBezTo>
                  <a:pt x="1490" y="627"/>
                  <a:pt x="1489" y="629"/>
                  <a:pt x="1488" y="631"/>
                </a:cubicBezTo>
                <a:cubicBezTo>
                  <a:pt x="1487" y="633"/>
                  <a:pt x="1485" y="634"/>
                  <a:pt x="1482" y="635"/>
                </a:cubicBezTo>
                <a:cubicBezTo>
                  <a:pt x="1482" y="635"/>
                  <a:pt x="1482" y="635"/>
                  <a:pt x="1481" y="635"/>
                </a:cubicBezTo>
                <a:close/>
                <a:moveTo>
                  <a:pt x="27" y="591"/>
                </a:moveTo>
                <a:cubicBezTo>
                  <a:pt x="27" y="591"/>
                  <a:pt x="27" y="591"/>
                  <a:pt x="27" y="591"/>
                </a:cubicBezTo>
                <a:cubicBezTo>
                  <a:pt x="27" y="591"/>
                  <a:pt x="27" y="591"/>
                  <a:pt x="27" y="591"/>
                </a:cubicBezTo>
                <a:cubicBezTo>
                  <a:pt x="27" y="591"/>
                  <a:pt x="26" y="591"/>
                  <a:pt x="25" y="591"/>
                </a:cubicBezTo>
                <a:cubicBezTo>
                  <a:pt x="21" y="590"/>
                  <a:pt x="18" y="585"/>
                  <a:pt x="19" y="580"/>
                </a:cubicBezTo>
                <a:cubicBezTo>
                  <a:pt x="20" y="576"/>
                  <a:pt x="25" y="573"/>
                  <a:pt x="29" y="574"/>
                </a:cubicBezTo>
                <a:cubicBezTo>
                  <a:pt x="34" y="575"/>
                  <a:pt x="37" y="580"/>
                  <a:pt x="35" y="584"/>
                </a:cubicBezTo>
                <a:cubicBezTo>
                  <a:pt x="35" y="588"/>
                  <a:pt x="31" y="591"/>
                  <a:pt x="27" y="591"/>
                </a:cubicBezTo>
                <a:close/>
                <a:moveTo>
                  <a:pt x="1472" y="590"/>
                </a:moveTo>
                <a:cubicBezTo>
                  <a:pt x="1468" y="590"/>
                  <a:pt x="1465" y="588"/>
                  <a:pt x="1464" y="584"/>
                </a:cubicBezTo>
                <a:cubicBezTo>
                  <a:pt x="1453" y="535"/>
                  <a:pt x="1436" y="488"/>
                  <a:pt x="1416" y="443"/>
                </a:cubicBezTo>
                <a:cubicBezTo>
                  <a:pt x="1405" y="420"/>
                  <a:pt x="1394" y="398"/>
                  <a:pt x="1381" y="377"/>
                </a:cubicBezTo>
                <a:cubicBezTo>
                  <a:pt x="1379" y="373"/>
                  <a:pt x="1380" y="368"/>
                  <a:pt x="1384" y="365"/>
                </a:cubicBezTo>
                <a:cubicBezTo>
                  <a:pt x="1388" y="363"/>
                  <a:pt x="1393" y="364"/>
                  <a:pt x="1396" y="368"/>
                </a:cubicBezTo>
                <a:cubicBezTo>
                  <a:pt x="1408" y="390"/>
                  <a:pt x="1420" y="413"/>
                  <a:pt x="1431" y="436"/>
                </a:cubicBezTo>
                <a:cubicBezTo>
                  <a:pt x="1452" y="481"/>
                  <a:pt x="1469" y="530"/>
                  <a:pt x="1480" y="579"/>
                </a:cubicBezTo>
                <a:cubicBezTo>
                  <a:pt x="1480" y="580"/>
                  <a:pt x="1480" y="580"/>
                  <a:pt x="1480" y="580"/>
                </a:cubicBezTo>
                <a:cubicBezTo>
                  <a:pt x="1481" y="584"/>
                  <a:pt x="1479" y="589"/>
                  <a:pt x="1474" y="590"/>
                </a:cubicBezTo>
                <a:cubicBezTo>
                  <a:pt x="1473" y="590"/>
                  <a:pt x="1473" y="590"/>
                  <a:pt x="1472" y="590"/>
                </a:cubicBezTo>
                <a:close/>
                <a:moveTo>
                  <a:pt x="39" y="547"/>
                </a:moveTo>
                <a:cubicBezTo>
                  <a:pt x="38" y="547"/>
                  <a:pt x="37" y="547"/>
                  <a:pt x="36" y="547"/>
                </a:cubicBezTo>
                <a:cubicBezTo>
                  <a:pt x="34" y="546"/>
                  <a:pt x="32" y="545"/>
                  <a:pt x="31" y="543"/>
                </a:cubicBezTo>
                <a:cubicBezTo>
                  <a:pt x="30" y="541"/>
                  <a:pt x="30" y="538"/>
                  <a:pt x="31" y="536"/>
                </a:cubicBezTo>
                <a:cubicBezTo>
                  <a:pt x="35" y="522"/>
                  <a:pt x="40" y="507"/>
                  <a:pt x="45" y="493"/>
                </a:cubicBezTo>
                <a:cubicBezTo>
                  <a:pt x="47" y="488"/>
                  <a:pt x="52" y="486"/>
                  <a:pt x="56" y="488"/>
                </a:cubicBezTo>
                <a:cubicBezTo>
                  <a:pt x="60" y="489"/>
                  <a:pt x="63" y="494"/>
                  <a:pt x="61" y="499"/>
                </a:cubicBezTo>
                <a:cubicBezTo>
                  <a:pt x="56" y="513"/>
                  <a:pt x="51" y="527"/>
                  <a:pt x="47" y="541"/>
                </a:cubicBezTo>
                <a:cubicBezTo>
                  <a:pt x="46" y="545"/>
                  <a:pt x="42" y="547"/>
                  <a:pt x="39" y="547"/>
                </a:cubicBezTo>
                <a:close/>
                <a:moveTo>
                  <a:pt x="70" y="462"/>
                </a:moveTo>
                <a:cubicBezTo>
                  <a:pt x="69" y="462"/>
                  <a:pt x="67" y="462"/>
                  <a:pt x="66" y="461"/>
                </a:cubicBezTo>
                <a:cubicBezTo>
                  <a:pt x="64" y="461"/>
                  <a:pt x="63" y="459"/>
                  <a:pt x="62" y="457"/>
                </a:cubicBezTo>
                <a:cubicBezTo>
                  <a:pt x="61" y="455"/>
                  <a:pt x="61" y="452"/>
                  <a:pt x="62" y="450"/>
                </a:cubicBezTo>
                <a:cubicBezTo>
                  <a:pt x="93" y="380"/>
                  <a:pt x="134" y="316"/>
                  <a:pt x="184" y="258"/>
                </a:cubicBezTo>
                <a:cubicBezTo>
                  <a:pt x="184" y="258"/>
                  <a:pt x="184" y="258"/>
                  <a:pt x="184" y="258"/>
                </a:cubicBezTo>
                <a:cubicBezTo>
                  <a:pt x="187" y="254"/>
                  <a:pt x="193" y="254"/>
                  <a:pt x="196" y="257"/>
                </a:cubicBezTo>
                <a:cubicBezTo>
                  <a:pt x="199" y="260"/>
                  <a:pt x="200" y="265"/>
                  <a:pt x="197" y="269"/>
                </a:cubicBezTo>
                <a:cubicBezTo>
                  <a:pt x="147" y="325"/>
                  <a:pt x="107" y="389"/>
                  <a:pt x="78" y="457"/>
                </a:cubicBezTo>
                <a:cubicBezTo>
                  <a:pt x="76" y="460"/>
                  <a:pt x="73" y="462"/>
                  <a:pt x="70" y="462"/>
                </a:cubicBezTo>
                <a:close/>
                <a:moveTo>
                  <a:pt x="1364" y="343"/>
                </a:moveTo>
                <a:cubicBezTo>
                  <a:pt x="1364" y="343"/>
                  <a:pt x="1364" y="343"/>
                  <a:pt x="1364" y="343"/>
                </a:cubicBezTo>
                <a:cubicBezTo>
                  <a:pt x="1361" y="343"/>
                  <a:pt x="1359" y="341"/>
                  <a:pt x="1357" y="339"/>
                </a:cubicBezTo>
                <a:cubicBezTo>
                  <a:pt x="1349" y="327"/>
                  <a:pt x="1340" y="315"/>
                  <a:pt x="1331" y="303"/>
                </a:cubicBezTo>
                <a:cubicBezTo>
                  <a:pt x="1328" y="299"/>
                  <a:pt x="1329" y="294"/>
                  <a:pt x="1332" y="291"/>
                </a:cubicBezTo>
                <a:cubicBezTo>
                  <a:pt x="1336" y="288"/>
                  <a:pt x="1341" y="289"/>
                  <a:pt x="1344" y="293"/>
                </a:cubicBezTo>
                <a:cubicBezTo>
                  <a:pt x="1353" y="304"/>
                  <a:pt x="1362" y="317"/>
                  <a:pt x="1371" y="330"/>
                </a:cubicBezTo>
                <a:cubicBezTo>
                  <a:pt x="1371" y="330"/>
                  <a:pt x="1371" y="330"/>
                  <a:pt x="1371" y="330"/>
                </a:cubicBezTo>
                <a:cubicBezTo>
                  <a:pt x="1372" y="332"/>
                  <a:pt x="1373" y="334"/>
                  <a:pt x="1372" y="336"/>
                </a:cubicBezTo>
                <a:cubicBezTo>
                  <a:pt x="1372" y="338"/>
                  <a:pt x="1371" y="340"/>
                  <a:pt x="1369" y="341"/>
                </a:cubicBezTo>
                <a:cubicBezTo>
                  <a:pt x="1367" y="342"/>
                  <a:pt x="1366" y="343"/>
                  <a:pt x="1364" y="343"/>
                </a:cubicBezTo>
                <a:close/>
                <a:moveTo>
                  <a:pt x="1309" y="271"/>
                </a:moveTo>
                <a:cubicBezTo>
                  <a:pt x="1306" y="271"/>
                  <a:pt x="1304" y="270"/>
                  <a:pt x="1302" y="268"/>
                </a:cubicBezTo>
                <a:cubicBezTo>
                  <a:pt x="1301" y="267"/>
                  <a:pt x="1300" y="264"/>
                  <a:pt x="1300" y="262"/>
                </a:cubicBezTo>
                <a:cubicBezTo>
                  <a:pt x="1300" y="260"/>
                  <a:pt x="1301" y="258"/>
                  <a:pt x="1303" y="256"/>
                </a:cubicBezTo>
                <a:cubicBezTo>
                  <a:pt x="1307" y="253"/>
                  <a:pt x="1312" y="254"/>
                  <a:pt x="1315" y="257"/>
                </a:cubicBezTo>
                <a:cubicBezTo>
                  <a:pt x="1315" y="257"/>
                  <a:pt x="1315" y="257"/>
                  <a:pt x="1315" y="257"/>
                </a:cubicBezTo>
                <a:cubicBezTo>
                  <a:pt x="1318" y="261"/>
                  <a:pt x="1318" y="266"/>
                  <a:pt x="1314" y="269"/>
                </a:cubicBezTo>
                <a:cubicBezTo>
                  <a:pt x="1313" y="270"/>
                  <a:pt x="1311" y="271"/>
                  <a:pt x="1309" y="271"/>
                </a:cubicBezTo>
                <a:close/>
                <a:moveTo>
                  <a:pt x="221" y="238"/>
                </a:moveTo>
                <a:cubicBezTo>
                  <a:pt x="219" y="238"/>
                  <a:pt x="217" y="238"/>
                  <a:pt x="215" y="236"/>
                </a:cubicBezTo>
                <a:cubicBezTo>
                  <a:pt x="212" y="233"/>
                  <a:pt x="212" y="227"/>
                  <a:pt x="215" y="224"/>
                </a:cubicBezTo>
                <a:cubicBezTo>
                  <a:pt x="218" y="221"/>
                  <a:pt x="224" y="221"/>
                  <a:pt x="227" y="224"/>
                </a:cubicBezTo>
                <a:cubicBezTo>
                  <a:pt x="230" y="227"/>
                  <a:pt x="230" y="233"/>
                  <a:pt x="227" y="236"/>
                </a:cubicBezTo>
                <a:cubicBezTo>
                  <a:pt x="226" y="238"/>
                  <a:pt x="223" y="238"/>
                  <a:pt x="221" y="238"/>
                </a:cubicBezTo>
                <a:close/>
                <a:moveTo>
                  <a:pt x="1278" y="238"/>
                </a:moveTo>
                <a:cubicBezTo>
                  <a:pt x="1276" y="238"/>
                  <a:pt x="1274" y="237"/>
                  <a:pt x="1272" y="236"/>
                </a:cubicBezTo>
                <a:cubicBezTo>
                  <a:pt x="1265" y="228"/>
                  <a:pt x="1257" y="221"/>
                  <a:pt x="1250" y="214"/>
                </a:cubicBezTo>
                <a:cubicBezTo>
                  <a:pt x="1203" y="170"/>
                  <a:pt x="1150" y="133"/>
                  <a:pt x="1093" y="102"/>
                </a:cubicBezTo>
                <a:cubicBezTo>
                  <a:pt x="1091" y="101"/>
                  <a:pt x="1090" y="99"/>
                  <a:pt x="1089" y="97"/>
                </a:cubicBezTo>
                <a:cubicBezTo>
                  <a:pt x="1089" y="95"/>
                  <a:pt x="1089" y="93"/>
                  <a:pt x="1090" y="91"/>
                </a:cubicBezTo>
                <a:cubicBezTo>
                  <a:pt x="1092" y="87"/>
                  <a:pt x="1097" y="85"/>
                  <a:pt x="1101" y="87"/>
                </a:cubicBezTo>
                <a:cubicBezTo>
                  <a:pt x="1160" y="118"/>
                  <a:pt x="1214" y="157"/>
                  <a:pt x="1262" y="202"/>
                </a:cubicBezTo>
                <a:cubicBezTo>
                  <a:pt x="1269" y="209"/>
                  <a:pt x="1277" y="216"/>
                  <a:pt x="1284" y="224"/>
                </a:cubicBezTo>
                <a:cubicBezTo>
                  <a:pt x="1287" y="227"/>
                  <a:pt x="1287" y="232"/>
                  <a:pt x="1284" y="236"/>
                </a:cubicBezTo>
                <a:cubicBezTo>
                  <a:pt x="1282" y="237"/>
                  <a:pt x="1280" y="238"/>
                  <a:pt x="1278" y="238"/>
                </a:cubicBezTo>
                <a:close/>
                <a:moveTo>
                  <a:pt x="254" y="207"/>
                </a:moveTo>
                <a:cubicBezTo>
                  <a:pt x="251" y="207"/>
                  <a:pt x="249" y="206"/>
                  <a:pt x="247" y="204"/>
                </a:cubicBezTo>
                <a:cubicBezTo>
                  <a:pt x="246" y="203"/>
                  <a:pt x="245" y="201"/>
                  <a:pt x="245" y="198"/>
                </a:cubicBezTo>
                <a:cubicBezTo>
                  <a:pt x="245" y="196"/>
                  <a:pt x="246" y="194"/>
                  <a:pt x="248" y="192"/>
                </a:cubicBezTo>
                <a:cubicBezTo>
                  <a:pt x="259" y="182"/>
                  <a:pt x="271" y="172"/>
                  <a:pt x="283" y="163"/>
                </a:cubicBezTo>
                <a:cubicBezTo>
                  <a:pt x="287" y="160"/>
                  <a:pt x="292" y="161"/>
                  <a:pt x="295" y="164"/>
                </a:cubicBezTo>
                <a:cubicBezTo>
                  <a:pt x="298" y="168"/>
                  <a:pt x="297" y="173"/>
                  <a:pt x="294" y="176"/>
                </a:cubicBezTo>
                <a:cubicBezTo>
                  <a:pt x="282" y="185"/>
                  <a:pt x="270" y="195"/>
                  <a:pt x="259" y="205"/>
                </a:cubicBezTo>
                <a:cubicBezTo>
                  <a:pt x="258" y="206"/>
                  <a:pt x="256" y="207"/>
                  <a:pt x="254" y="207"/>
                </a:cubicBezTo>
                <a:close/>
                <a:moveTo>
                  <a:pt x="325" y="151"/>
                </a:moveTo>
                <a:cubicBezTo>
                  <a:pt x="322" y="151"/>
                  <a:pt x="319" y="150"/>
                  <a:pt x="318" y="147"/>
                </a:cubicBezTo>
                <a:cubicBezTo>
                  <a:pt x="316" y="145"/>
                  <a:pt x="316" y="143"/>
                  <a:pt x="316" y="141"/>
                </a:cubicBezTo>
                <a:cubicBezTo>
                  <a:pt x="317" y="139"/>
                  <a:pt x="318" y="137"/>
                  <a:pt x="320" y="135"/>
                </a:cubicBezTo>
                <a:cubicBezTo>
                  <a:pt x="361" y="106"/>
                  <a:pt x="405" y="82"/>
                  <a:pt x="451" y="62"/>
                </a:cubicBezTo>
                <a:cubicBezTo>
                  <a:pt x="475" y="52"/>
                  <a:pt x="499" y="42"/>
                  <a:pt x="524" y="34"/>
                </a:cubicBezTo>
                <a:cubicBezTo>
                  <a:pt x="524" y="34"/>
                  <a:pt x="524" y="34"/>
                  <a:pt x="524" y="34"/>
                </a:cubicBezTo>
                <a:cubicBezTo>
                  <a:pt x="524" y="34"/>
                  <a:pt x="524" y="34"/>
                  <a:pt x="524" y="34"/>
                </a:cubicBezTo>
                <a:cubicBezTo>
                  <a:pt x="529" y="33"/>
                  <a:pt x="533" y="36"/>
                  <a:pt x="535" y="40"/>
                </a:cubicBezTo>
                <a:cubicBezTo>
                  <a:pt x="536" y="44"/>
                  <a:pt x="534" y="49"/>
                  <a:pt x="529" y="51"/>
                </a:cubicBezTo>
                <a:cubicBezTo>
                  <a:pt x="505" y="58"/>
                  <a:pt x="481" y="67"/>
                  <a:pt x="458" y="77"/>
                </a:cubicBezTo>
                <a:cubicBezTo>
                  <a:pt x="413" y="97"/>
                  <a:pt x="370" y="121"/>
                  <a:pt x="329" y="149"/>
                </a:cubicBezTo>
                <a:cubicBezTo>
                  <a:pt x="328" y="150"/>
                  <a:pt x="326" y="151"/>
                  <a:pt x="325" y="151"/>
                </a:cubicBezTo>
                <a:close/>
                <a:moveTo>
                  <a:pt x="1057" y="83"/>
                </a:moveTo>
                <a:cubicBezTo>
                  <a:pt x="1056" y="83"/>
                  <a:pt x="1054" y="83"/>
                  <a:pt x="1053" y="82"/>
                </a:cubicBezTo>
                <a:cubicBezTo>
                  <a:pt x="1040" y="76"/>
                  <a:pt x="1026" y="70"/>
                  <a:pt x="1012" y="65"/>
                </a:cubicBezTo>
                <a:cubicBezTo>
                  <a:pt x="1008" y="64"/>
                  <a:pt x="1005" y="59"/>
                  <a:pt x="1007" y="54"/>
                </a:cubicBezTo>
                <a:cubicBezTo>
                  <a:pt x="1009" y="50"/>
                  <a:pt x="1014" y="48"/>
                  <a:pt x="1018" y="49"/>
                </a:cubicBezTo>
                <a:cubicBezTo>
                  <a:pt x="1032" y="55"/>
                  <a:pt x="1046" y="61"/>
                  <a:pt x="1060" y="67"/>
                </a:cubicBezTo>
                <a:cubicBezTo>
                  <a:pt x="1065" y="69"/>
                  <a:pt x="1066" y="74"/>
                  <a:pt x="1064" y="78"/>
                </a:cubicBezTo>
                <a:cubicBezTo>
                  <a:pt x="1063" y="81"/>
                  <a:pt x="1060" y="83"/>
                  <a:pt x="1057" y="83"/>
                </a:cubicBezTo>
                <a:close/>
                <a:moveTo>
                  <a:pt x="972" y="51"/>
                </a:moveTo>
                <a:cubicBezTo>
                  <a:pt x="971" y="51"/>
                  <a:pt x="971" y="51"/>
                  <a:pt x="970" y="50"/>
                </a:cubicBezTo>
                <a:cubicBezTo>
                  <a:pt x="968" y="50"/>
                  <a:pt x="966" y="48"/>
                  <a:pt x="965" y="46"/>
                </a:cubicBezTo>
                <a:cubicBezTo>
                  <a:pt x="964" y="44"/>
                  <a:pt x="964" y="42"/>
                  <a:pt x="964" y="40"/>
                </a:cubicBezTo>
                <a:cubicBezTo>
                  <a:pt x="966" y="35"/>
                  <a:pt x="970" y="33"/>
                  <a:pt x="975" y="34"/>
                </a:cubicBezTo>
                <a:cubicBezTo>
                  <a:pt x="979" y="36"/>
                  <a:pt x="982" y="40"/>
                  <a:pt x="980" y="45"/>
                </a:cubicBezTo>
                <a:cubicBezTo>
                  <a:pt x="979" y="48"/>
                  <a:pt x="976" y="51"/>
                  <a:pt x="972" y="51"/>
                </a:cubicBezTo>
                <a:close/>
                <a:moveTo>
                  <a:pt x="570" y="39"/>
                </a:moveTo>
                <a:cubicBezTo>
                  <a:pt x="570" y="39"/>
                  <a:pt x="570" y="39"/>
                  <a:pt x="570" y="39"/>
                </a:cubicBezTo>
                <a:cubicBezTo>
                  <a:pt x="566" y="39"/>
                  <a:pt x="563" y="36"/>
                  <a:pt x="562" y="32"/>
                </a:cubicBezTo>
                <a:cubicBezTo>
                  <a:pt x="561" y="28"/>
                  <a:pt x="564" y="23"/>
                  <a:pt x="568" y="22"/>
                </a:cubicBezTo>
                <a:cubicBezTo>
                  <a:pt x="573" y="21"/>
                  <a:pt x="577" y="24"/>
                  <a:pt x="578" y="28"/>
                </a:cubicBezTo>
                <a:cubicBezTo>
                  <a:pt x="579" y="31"/>
                  <a:pt x="579" y="33"/>
                  <a:pt x="577" y="35"/>
                </a:cubicBezTo>
                <a:cubicBezTo>
                  <a:pt x="577" y="36"/>
                  <a:pt x="575" y="37"/>
                  <a:pt x="573" y="38"/>
                </a:cubicBezTo>
                <a:cubicBezTo>
                  <a:pt x="574" y="38"/>
                  <a:pt x="574" y="38"/>
                  <a:pt x="574" y="38"/>
                </a:cubicBezTo>
                <a:cubicBezTo>
                  <a:pt x="572" y="39"/>
                  <a:pt x="572" y="39"/>
                  <a:pt x="572" y="39"/>
                </a:cubicBezTo>
                <a:cubicBezTo>
                  <a:pt x="572" y="39"/>
                  <a:pt x="571" y="39"/>
                  <a:pt x="570" y="39"/>
                </a:cubicBezTo>
                <a:close/>
                <a:moveTo>
                  <a:pt x="929" y="39"/>
                </a:moveTo>
                <a:cubicBezTo>
                  <a:pt x="928" y="39"/>
                  <a:pt x="927" y="39"/>
                  <a:pt x="927" y="38"/>
                </a:cubicBezTo>
                <a:cubicBezTo>
                  <a:pt x="869" y="24"/>
                  <a:pt x="810" y="17"/>
                  <a:pt x="750" y="17"/>
                </a:cubicBezTo>
                <a:cubicBezTo>
                  <a:pt x="744" y="17"/>
                  <a:pt x="738" y="17"/>
                  <a:pt x="733" y="17"/>
                </a:cubicBezTo>
                <a:cubicBezTo>
                  <a:pt x="724" y="17"/>
                  <a:pt x="714" y="18"/>
                  <a:pt x="705" y="18"/>
                </a:cubicBezTo>
                <a:cubicBezTo>
                  <a:pt x="700" y="19"/>
                  <a:pt x="696" y="15"/>
                  <a:pt x="696" y="10"/>
                </a:cubicBezTo>
                <a:cubicBezTo>
                  <a:pt x="695" y="6"/>
                  <a:pt x="699" y="2"/>
                  <a:pt x="704" y="1"/>
                </a:cubicBezTo>
                <a:cubicBezTo>
                  <a:pt x="713" y="1"/>
                  <a:pt x="723" y="0"/>
                  <a:pt x="733" y="0"/>
                </a:cubicBezTo>
                <a:cubicBezTo>
                  <a:pt x="738" y="0"/>
                  <a:pt x="744" y="0"/>
                  <a:pt x="750" y="0"/>
                </a:cubicBezTo>
                <a:cubicBezTo>
                  <a:pt x="811" y="0"/>
                  <a:pt x="872" y="7"/>
                  <a:pt x="931" y="22"/>
                </a:cubicBezTo>
                <a:cubicBezTo>
                  <a:pt x="933" y="23"/>
                  <a:pt x="935" y="24"/>
                  <a:pt x="936" y="26"/>
                </a:cubicBezTo>
                <a:cubicBezTo>
                  <a:pt x="937" y="28"/>
                  <a:pt x="938" y="30"/>
                  <a:pt x="937" y="32"/>
                </a:cubicBezTo>
                <a:cubicBezTo>
                  <a:pt x="936" y="36"/>
                  <a:pt x="933" y="39"/>
                  <a:pt x="929" y="39"/>
                </a:cubicBezTo>
                <a:close/>
                <a:moveTo>
                  <a:pt x="614" y="29"/>
                </a:moveTo>
                <a:cubicBezTo>
                  <a:pt x="610" y="29"/>
                  <a:pt x="607" y="26"/>
                  <a:pt x="606" y="22"/>
                </a:cubicBezTo>
                <a:cubicBezTo>
                  <a:pt x="605" y="18"/>
                  <a:pt x="608" y="13"/>
                  <a:pt x="613" y="12"/>
                </a:cubicBezTo>
                <a:cubicBezTo>
                  <a:pt x="628" y="10"/>
                  <a:pt x="643" y="7"/>
                  <a:pt x="658" y="6"/>
                </a:cubicBezTo>
                <a:cubicBezTo>
                  <a:pt x="658" y="6"/>
                  <a:pt x="658" y="6"/>
                  <a:pt x="658" y="6"/>
                </a:cubicBezTo>
                <a:cubicBezTo>
                  <a:pt x="663" y="5"/>
                  <a:pt x="667" y="8"/>
                  <a:pt x="668" y="13"/>
                </a:cubicBezTo>
                <a:cubicBezTo>
                  <a:pt x="668" y="18"/>
                  <a:pt x="665" y="22"/>
                  <a:pt x="660" y="22"/>
                </a:cubicBezTo>
                <a:cubicBezTo>
                  <a:pt x="645" y="24"/>
                  <a:pt x="631" y="26"/>
                  <a:pt x="616" y="29"/>
                </a:cubicBezTo>
                <a:cubicBezTo>
                  <a:pt x="615" y="29"/>
                  <a:pt x="615" y="29"/>
                  <a:pt x="614" y="2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45714" tIns="22857" rIns="45714" bIns="22857" numCol="1" anchor="t" anchorCtr="0" compatLnSpc="1">
            <a:prstTxWarp prst="textNoShape">
              <a:avLst/>
            </a:prstTxWarp>
          </a:bodyPr>
          <a:lstStyle/>
          <a:p>
            <a:pPr defTabSz="228554"/>
            <a:endParaRPr lang="en-US" dirty="0">
              <a:solidFill>
                <a:srgbClr val="FFFFFF"/>
              </a:solidFill>
              <a:latin typeface="Oswald Light" pitchFamily="2" charset="-52"/>
            </a:endParaRPr>
          </a:p>
        </p:txBody>
      </p:sp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2C0F7DD1-E84F-4A7A-B5D1-FF74EF23C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0" y="35864"/>
            <a:ext cx="11409878" cy="1311128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Когнитивные особенности человеческого мышления</a:t>
            </a:r>
          </a:p>
        </p:txBody>
      </p:sp>
      <p:sp>
        <p:nvSpPr>
          <p:cNvPr id="116" name="Oval 27">
            <a:extLst>
              <a:ext uri="{FF2B5EF4-FFF2-40B4-BE49-F238E27FC236}">
                <a16:creationId xmlns:a16="http://schemas.microsoft.com/office/drawing/2014/main" id="{BEF51823-C239-40C5-92B9-E55F3486CC8A}"/>
              </a:ext>
            </a:extLst>
          </p:cNvPr>
          <p:cNvSpPr/>
          <p:nvPr/>
        </p:nvSpPr>
        <p:spPr>
          <a:xfrm>
            <a:off x="7603565" y="4211054"/>
            <a:ext cx="1158248" cy="115824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1270000" sx="102000" sy="102000" algn="ctr" rotWithShape="0">
              <a:schemeClr val="accent2">
                <a:lumMod val="75000"/>
                <a:alpha val="47000"/>
              </a:schemeClr>
            </a:outerShdw>
            <a:softEdge rad="533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0" dirty="0">
              <a:latin typeface="Oswald Light" pitchFamily="2" charset="-52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5E75935-A80E-49BB-9699-3436E93E3D93}"/>
              </a:ext>
            </a:extLst>
          </p:cNvPr>
          <p:cNvSpPr txBox="1">
            <a:spLocks/>
          </p:cNvSpPr>
          <p:nvPr/>
        </p:nvSpPr>
        <p:spPr bwMode="gray">
          <a:xfrm>
            <a:off x="2174479" y="1794111"/>
            <a:ext cx="28678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dirty="0"/>
              <a:t>Абстракция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F0481FD-4A4C-412F-9D60-26B3653EE0B2}"/>
              </a:ext>
            </a:extLst>
          </p:cNvPr>
          <p:cNvSpPr txBox="1">
            <a:spLocks/>
          </p:cNvSpPr>
          <p:nvPr/>
        </p:nvSpPr>
        <p:spPr bwMode="gray">
          <a:xfrm>
            <a:off x="1436791" y="2875002"/>
            <a:ext cx="231541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dirty="0"/>
              <a:t>Читаемость и синтаксическая простота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AC8270D9-414C-4042-A13C-F3C158D53DBF}"/>
              </a:ext>
            </a:extLst>
          </p:cNvPr>
          <p:cNvSpPr txBox="1">
            <a:spLocks/>
          </p:cNvSpPr>
          <p:nvPr/>
        </p:nvSpPr>
        <p:spPr bwMode="gray">
          <a:xfrm>
            <a:off x="1652224" y="4760288"/>
            <a:ext cx="2724707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dirty="0"/>
              <a:t>Модульность и структурирование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AAB3259-FFEE-4FAC-B2A3-580D5A38C100}"/>
              </a:ext>
            </a:extLst>
          </p:cNvPr>
          <p:cNvSpPr txBox="1">
            <a:spLocks/>
          </p:cNvSpPr>
          <p:nvPr/>
        </p:nvSpPr>
        <p:spPr bwMode="gray">
          <a:xfrm>
            <a:off x="7856100" y="4486600"/>
            <a:ext cx="2065733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dirty="0"/>
              <a:t>Обработка ошибок и отладка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9BE7C6D-BC87-439D-B304-E6DE4E189DAE}"/>
              </a:ext>
            </a:extLst>
          </p:cNvPr>
          <p:cNvSpPr txBox="1">
            <a:spLocks/>
          </p:cNvSpPr>
          <p:nvPr/>
        </p:nvSpPr>
        <p:spPr bwMode="gray">
          <a:xfrm>
            <a:off x="7753635" y="1723052"/>
            <a:ext cx="201635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dirty="0"/>
              <a:t>Визуальное мышление</a:t>
            </a:r>
            <a:endParaRPr lang="en-US" sz="2400" dirty="0"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FFF87CE-E090-4E70-B58F-C39EAAEF3E34}"/>
              </a:ext>
            </a:extLst>
          </p:cNvPr>
          <p:cNvSpPr txBox="1">
            <a:spLocks/>
          </p:cNvSpPr>
          <p:nvPr/>
        </p:nvSpPr>
        <p:spPr bwMode="gray">
          <a:xfrm>
            <a:off x="8319770" y="2854817"/>
            <a:ext cx="2099287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algn="ctr" fontAlgn="base">
              <a:spcAft>
                <a:spcPct val="0"/>
              </a:spcAft>
              <a:buClr>
                <a:srgbClr val="009FE9"/>
              </a:buClr>
            </a:pPr>
            <a:r>
              <a:rPr lang="ru-RU" sz="2400" dirty="0"/>
              <a:t>Управление когнитивной нагрузкой</a:t>
            </a:r>
          </a:p>
        </p:txBody>
      </p:sp>
      <p:sp>
        <p:nvSpPr>
          <p:cNvPr id="199" name="Номер слайда 5">
            <a:extLst>
              <a:ext uri="{FF2B5EF4-FFF2-40B4-BE49-F238E27FC236}">
                <a16:creationId xmlns:a16="http://schemas.microsoft.com/office/drawing/2014/main" id="{DCECE9A8-BB24-4F3F-9115-4C2ACA985A9D}"/>
              </a:ext>
            </a:extLst>
          </p:cNvPr>
          <p:cNvSpPr txBox="1">
            <a:spLocks/>
          </p:cNvSpPr>
          <p:nvPr/>
        </p:nvSpPr>
        <p:spPr>
          <a:xfrm>
            <a:off x="9100797" y="6296213"/>
            <a:ext cx="2743200" cy="26314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r">
              <a:lnSpc>
                <a:spcPct val="90000"/>
              </a:lnSpc>
              <a:spcBef>
                <a:spcPct val="0"/>
              </a:spcBef>
              <a:defRPr lang="ru-RU" sz="1200" b="0" i="0" smtClean="0">
                <a:solidFill>
                  <a:schemeClr val="bg1">
                    <a:lumMod val="50000"/>
                  </a:schemeClr>
                </a:solidFill>
                <a:latin typeface="Akrobat" panose="00000600000000000000" pitchFamily="2" charset="-52"/>
                <a:ea typeface="VTB Group Cond Book" panose="020B0506050504020204" pitchFamily="34" charset="0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73AE3C4-C2A6-4DCD-9963-3D7F259FD580}" type="slidenum">
              <a:rPr lang="ru-RU">
                <a:solidFill>
                  <a:schemeClr val="bg1"/>
                </a:solidFill>
                <a:latin typeface="Oswald Light" pitchFamily="2" charset="-52"/>
              </a:rPr>
              <a:pPr/>
              <a:t>6</a:t>
            </a:fld>
            <a:endParaRPr lang="ru-RU" dirty="0">
              <a:solidFill>
                <a:schemeClr val="bg1"/>
              </a:solidFill>
              <a:latin typeface="Oswald Light" pitchFamily="2" charset="-52"/>
            </a:endParaRPr>
          </a:p>
        </p:txBody>
      </p:sp>
      <p:sp>
        <p:nvSpPr>
          <p:cNvPr id="3" name="Oval 1">
            <a:extLst>
              <a:ext uri="{FF2B5EF4-FFF2-40B4-BE49-F238E27FC236}">
                <a16:creationId xmlns:a16="http://schemas.microsoft.com/office/drawing/2014/main" id="{2F2725C2-ECCB-2AAE-9CEC-537C46ED3287}"/>
              </a:ext>
            </a:extLst>
          </p:cNvPr>
          <p:cNvSpPr/>
          <p:nvPr/>
        </p:nvSpPr>
        <p:spPr>
          <a:xfrm>
            <a:off x="4214834" y="1926077"/>
            <a:ext cx="3645362" cy="3645360"/>
          </a:xfrm>
          <a:prstGeom prst="ellipse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>
            <a:outerShdw blurRad="1079500" sx="113000" sy="113000" algn="ctr" rotWithShape="0">
              <a:schemeClr val="accent2">
                <a:lumMod val="50000"/>
                <a:alpha val="4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atin typeface="Oswald Light" pitchFamily="2" charset="-52"/>
            </a:endParaRPr>
          </a:p>
        </p:txBody>
      </p:sp>
      <p:sp>
        <p:nvSpPr>
          <p:cNvPr id="118" name="Полилиния: фигура 92">
            <a:extLst>
              <a:ext uri="{FF2B5EF4-FFF2-40B4-BE49-F238E27FC236}">
                <a16:creationId xmlns:a16="http://schemas.microsoft.com/office/drawing/2014/main" id="{A7E13369-8745-44FF-A330-E2621B7E6556}"/>
              </a:ext>
            </a:extLst>
          </p:cNvPr>
          <p:cNvSpPr/>
          <p:nvPr/>
        </p:nvSpPr>
        <p:spPr>
          <a:xfrm rot="5400000">
            <a:off x="4643716" y="1747928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  <p:sp>
        <p:nvSpPr>
          <p:cNvPr id="119" name="Полилиния: фигура 92">
            <a:extLst>
              <a:ext uri="{FF2B5EF4-FFF2-40B4-BE49-F238E27FC236}">
                <a16:creationId xmlns:a16="http://schemas.microsoft.com/office/drawing/2014/main" id="{8849F612-55B5-4C6C-B399-20A0861E874C}"/>
              </a:ext>
            </a:extLst>
          </p:cNvPr>
          <p:cNvSpPr/>
          <p:nvPr/>
        </p:nvSpPr>
        <p:spPr>
          <a:xfrm rot="5400000">
            <a:off x="6744957" y="1747928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  <p:sp>
        <p:nvSpPr>
          <p:cNvPr id="120" name="Полилиния: фигура 92">
            <a:extLst>
              <a:ext uri="{FF2B5EF4-FFF2-40B4-BE49-F238E27FC236}">
                <a16:creationId xmlns:a16="http://schemas.microsoft.com/office/drawing/2014/main" id="{DDA2F2D1-BB19-4B82-9D78-EBE14667165E}"/>
              </a:ext>
            </a:extLst>
          </p:cNvPr>
          <p:cNvSpPr/>
          <p:nvPr/>
        </p:nvSpPr>
        <p:spPr>
          <a:xfrm rot="5400000">
            <a:off x="3800334" y="3064359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  <p:sp>
        <p:nvSpPr>
          <p:cNvPr id="121" name="Полилиния: фигура 92">
            <a:extLst>
              <a:ext uri="{FF2B5EF4-FFF2-40B4-BE49-F238E27FC236}">
                <a16:creationId xmlns:a16="http://schemas.microsoft.com/office/drawing/2014/main" id="{7523653C-F4CB-44CE-AF30-B2269BC1AAB9}"/>
              </a:ext>
            </a:extLst>
          </p:cNvPr>
          <p:cNvSpPr/>
          <p:nvPr/>
        </p:nvSpPr>
        <p:spPr>
          <a:xfrm rot="5400000">
            <a:off x="7167184" y="4696142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  <p:sp>
        <p:nvSpPr>
          <p:cNvPr id="122" name="Полилиния: фигура 92">
            <a:extLst>
              <a:ext uri="{FF2B5EF4-FFF2-40B4-BE49-F238E27FC236}">
                <a16:creationId xmlns:a16="http://schemas.microsoft.com/office/drawing/2014/main" id="{041B9AD8-CEB6-4F45-AEBA-B436D5D3300D}"/>
              </a:ext>
            </a:extLst>
          </p:cNvPr>
          <p:cNvSpPr/>
          <p:nvPr/>
        </p:nvSpPr>
        <p:spPr>
          <a:xfrm rot="5400000">
            <a:off x="4273469" y="4696142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  <p:sp>
        <p:nvSpPr>
          <p:cNvPr id="173" name="Полилиния: фигура 92">
            <a:extLst>
              <a:ext uri="{FF2B5EF4-FFF2-40B4-BE49-F238E27FC236}">
                <a16:creationId xmlns:a16="http://schemas.microsoft.com/office/drawing/2014/main" id="{CF5BFEEF-430D-491D-92C5-3BCE7F80F617}"/>
              </a:ext>
            </a:extLst>
          </p:cNvPr>
          <p:cNvSpPr/>
          <p:nvPr/>
        </p:nvSpPr>
        <p:spPr>
          <a:xfrm rot="5400000">
            <a:off x="7630855" y="3064359"/>
            <a:ext cx="688917" cy="688913"/>
          </a:xfrm>
          <a:custGeom>
            <a:avLst/>
            <a:gdLst>
              <a:gd name="connsiteX0" fmla="*/ 0 w 565546"/>
              <a:gd name="connsiteY0" fmla="*/ 282773 h 565546"/>
              <a:gd name="connsiteX1" fmla="*/ 282773 w 565546"/>
              <a:gd name="connsiteY1" fmla="*/ 0 h 565546"/>
              <a:gd name="connsiteX2" fmla="*/ 565546 w 565546"/>
              <a:gd name="connsiteY2" fmla="*/ 282773 h 565546"/>
              <a:gd name="connsiteX3" fmla="*/ 282773 w 565546"/>
              <a:gd name="connsiteY3" fmla="*/ 565546 h 565546"/>
              <a:gd name="connsiteX4" fmla="*/ 0 w 565546"/>
              <a:gd name="connsiteY4" fmla="*/ 282773 h 56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5546" h="565546">
                <a:moveTo>
                  <a:pt x="0" y="282773"/>
                </a:moveTo>
                <a:cubicBezTo>
                  <a:pt x="0" y="126602"/>
                  <a:pt x="126602" y="0"/>
                  <a:pt x="282773" y="0"/>
                </a:cubicBezTo>
                <a:cubicBezTo>
                  <a:pt x="438944" y="0"/>
                  <a:pt x="565546" y="126602"/>
                  <a:pt x="565546" y="282773"/>
                </a:cubicBezTo>
                <a:cubicBezTo>
                  <a:pt x="565546" y="438944"/>
                  <a:pt x="438944" y="565546"/>
                  <a:pt x="282773" y="565546"/>
                </a:cubicBezTo>
                <a:cubicBezTo>
                  <a:pt x="126602" y="565546"/>
                  <a:pt x="0" y="438944"/>
                  <a:pt x="0" y="282773"/>
                </a:cubicBezTo>
                <a:close/>
              </a:path>
            </a:pathLst>
          </a:custGeom>
          <a:solidFill>
            <a:schemeClr val="accent2"/>
          </a:solidFill>
          <a:ln w="25400">
            <a:noFill/>
          </a:ln>
          <a:effectLst>
            <a:outerShdw sx="1000" sy="1000" algn="ctr" rotWithShape="0">
              <a:prstClr val="black"/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ru-RU" sz="1000" dirty="0">
              <a:solidFill>
                <a:srgbClr val="FFFFFF"/>
              </a:solidFill>
              <a:latin typeface="Oswald Light" pitchFamily="2" charset="-52"/>
              <a:ea typeface="VTB Group Cond Book" panose="020B0506050504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338484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192</Words>
  <Application>Microsoft Office PowerPoint</Application>
  <PresentationFormat>Широкоэкранный</PresentationFormat>
  <Paragraphs>36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Oswald Light</vt:lpstr>
      <vt:lpstr>Тема Office</vt:lpstr>
      <vt:lpstr>Языки программирования, синтаксис, семантика, прагматика. Когнитивные особенности человеческого мышления и их влияние на развитие </vt:lpstr>
      <vt:lpstr>Языки программирования</vt:lpstr>
      <vt:lpstr>Синтаксис</vt:lpstr>
      <vt:lpstr>Семантика</vt:lpstr>
      <vt:lpstr>Прагматика</vt:lpstr>
      <vt:lpstr>Когнитивные особенности человеческого мышления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Языки программирования, синтаксис, семантика, прагматика. Когнитивные особенности человеческого мышления и их влияние на развитие</dc:title>
  <dc:creator>123</dc:creator>
  <cp:lastModifiedBy>Мария</cp:lastModifiedBy>
  <cp:revision>11</cp:revision>
  <dcterms:created xsi:type="dcterms:W3CDTF">2024-10-11T13:30:45Z</dcterms:created>
  <dcterms:modified xsi:type="dcterms:W3CDTF">2024-10-20T22:03:45Z</dcterms:modified>
</cp:coreProperties>
</file>