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BDF59-E8B6-4384-9BAF-AAD0560B745F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48553-C8C3-42F2-85C7-EE7ED5DA7992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BE271A2C-5E83-43D6-91C3-2BBB09F47F7D}" type="parTrans" cxnId="{57F16287-39F5-4F83-8DF6-928FB2DCC1A6}">
      <dgm:prSet/>
      <dgm:spPr/>
      <dgm:t>
        <a:bodyPr/>
        <a:lstStyle/>
        <a:p>
          <a:endParaRPr lang="ru-RU"/>
        </a:p>
      </dgm:t>
    </dgm:pt>
    <dgm:pt modelId="{86645EE4-6DBD-40CE-9D20-E2EE28E5E0C2}" type="sibTrans" cxnId="{57F16287-39F5-4F83-8DF6-928FB2DCC1A6}">
      <dgm:prSet/>
      <dgm:spPr/>
      <dgm:t>
        <a:bodyPr/>
        <a:lstStyle/>
        <a:p>
          <a:endParaRPr lang="ru-RU"/>
        </a:p>
      </dgm:t>
    </dgm:pt>
    <dgm:pt modelId="{20CE2BA7-3EB4-4430-9539-BEAA6F55140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Предыстория</a:t>
          </a:r>
          <a:endParaRPr lang="ru-RU" dirty="0"/>
        </a:p>
      </dgm:t>
    </dgm:pt>
    <dgm:pt modelId="{CD8D6A68-77A9-470B-A855-7C4919976AC9}" type="parTrans" cxnId="{EB6805DC-D851-4618-BFA0-2CE116DBAEF2}">
      <dgm:prSet/>
      <dgm:spPr/>
      <dgm:t>
        <a:bodyPr/>
        <a:lstStyle/>
        <a:p>
          <a:endParaRPr lang="ru-RU"/>
        </a:p>
      </dgm:t>
    </dgm:pt>
    <dgm:pt modelId="{47A681D5-A2B6-494A-A700-D12EFB891119}" type="sibTrans" cxnId="{EB6805DC-D851-4618-BFA0-2CE116DBAEF2}">
      <dgm:prSet/>
      <dgm:spPr/>
      <dgm:t>
        <a:bodyPr/>
        <a:lstStyle/>
        <a:p>
          <a:endParaRPr lang="ru-RU"/>
        </a:p>
      </dgm:t>
    </dgm:pt>
    <dgm:pt modelId="{35CD6EA2-E109-45EB-BDEA-A977D1F9DBAD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Быт</a:t>
          </a:r>
          <a:endParaRPr lang="ru-RU" dirty="0"/>
        </a:p>
      </dgm:t>
    </dgm:pt>
    <dgm:pt modelId="{3837BD54-0398-45FF-927D-DBC2D3561B8F}" type="parTrans" cxnId="{5D81ACAC-8836-4B83-98BD-B813D37AAD02}">
      <dgm:prSet/>
      <dgm:spPr/>
      <dgm:t>
        <a:bodyPr/>
        <a:lstStyle/>
        <a:p>
          <a:endParaRPr lang="ru-RU"/>
        </a:p>
      </dgm:t>
    </dgm:pt>
    <dgm:pt modelId="{8C186F4A-E443-44BD-A6D3-104786542D2C}" type="sibTrans" cxnId="{5D81ACAC-8836-4B83-98BD-B813D37AAD02}">
      <dgm:prSet/>
      <dgm:spPr/>
      <dgm:t>
        <a:bodyPr/>
        <a:lstStyle/>
        <a:p>
          <a:endParaRPr lang="ru-RU"/>
        </a:p>
      </dgm:t>
    </dgm:pt>
    <dgm:pt modelId="{2ACDA805-674F-4420-B92D-79ED30A06259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FA450322-BF09-4A6D-8402-5FA99E438566}" type="parTrans" cxnId="{9A5E526E-41CF-4670-A8E4-4E3BCFE397DF}">
      <dgm:prSet/>
      <dgm:spPr/>
      <dgm:t>
        <a:bodyPr/>
        <a:lstStyle/>
        <a:p>
          <a:endParaRPr lang="ru-RU"/>
        </a:p>
      </dgm:t>
    </dgm:pt>
    <dgm:pt modelId="{23711BB2-E08D-4D38-B90E-D3070F75F393}" type="sibTrans" cxnId="{9A5E526E-41CF-4670-A8E4-4E3BCFE397DF}">
      <dgm:prSet/>
      <dgm:spPr/>
      <dgm:t>
        <a:bodyPr/>
        <a:lstStyle/>
        <a:p>
          <a:endParaRPr lang="ru-RU"/>
        </a:p>
      </dgm:t>
    </dgm:pt>
    <dgm:pt modelId="{9FF62EF3-F298-4007-9944-9E3FD94E03E0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Религия</a:t>
          </a:r>
          <a:endParaRPr lang="ru-RU" dirty="0"/>
        </a:p>
      </dgm:t>
    </dgm:pt>
    <dgm:pt modelId="{D6D4DD04-3A75-4B54-A27C-664E96E7B3FB}" type="parTrans" cxnId="{525ADEDF-4B14-4CE8-87CF-5AAF3720F96D}">
      <dgm:prSet/>
      <dgm:spPr/>
      <dgm:t>
        <a:bodyPr/>
        <a:lstStyle/>
        <a:p>
          <a:endParaRPr lang="ru-RU"/>
        </a:p>
      </dgm:t>
    </dgm:pt>
    <dgm:pt modelId="{F721E97F-6959-4152-A606-1E0B8AB1AB18}" type="sibTrans" cxnId="{525ADEDF-4B14-4CE8-87CF-5AAF3720F96D}">
      <dgm:prSet/>
      <dgm:spPr/>
      <dgm:t>
        <a:bodyPr/>
        <a:lstStyle/>
        <a:p>
          <a:endParaRPr lang="ru-RU"/>
        </a:p>
      </dgm:t>
    </dgm:pt>
    <dgm:pt modelId="{0A3A5C15-FE64-44BF-8724-67D3D5259C0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Искусство</a:t>
          </a:r>
          <a:endParaRPr lang="ru-RU" dirty="0"/>
        </a:p>
      </dgm:t>
    </dgm:pt>
    <dgm:pt modelId="{21003A69-247F-4363-A11E-45E4A0815444}" type="parTrans" cxnId="{78296C2B-EEA6-4635-967A-1F8C18062240}">
      <dgm:prSet/>
      <dgm:spPr/>
      <dgm:t>
        <a:bodyPr/>
        <a:lstStyle/>
        <a:p>
          <a:endParaRPr lang="ru-RU"/>
        </a:p>
      </dgm:t>
    </dgm:pt>
    <dgm:pt modelId="{CF583565-EA6D-48D3-9D7F-BD438A19054E}" type="sibTrans" cxnId="{78296C2B-EEA6-4635-967A-1F8C18062240}">
      <dgm:prSet/>
      <dgm:spPr/>
      <dgm:t>
        <a:bodyPr/>
        <a:lstStyle/>
        <a:p>
          <a:endParaRPr lang="ru-RU"/>
        </a:p>
      </dgm:t>
    </dgm:pt>
    <dgm:pt modelId="{B6170E13-91A7-41F6-A44D-65F013912536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CA11DF52-0F26-4395-952D-B69E135EDC0B}" type="parTrans" cxnId="{D613A062-BCD2-4371-80AA-F9F98817BA97}">
      <dgm:prSet/>
      <dgm:spPr/>
      <dgm:t>
        <a:bodyPr/>
        <a:lstStyle/>
        <a:p>
          <a:endParaRPr lang="ru-RU"/>
        </a:p>
      </dgm:t>
    </dgm:pt>
    <dgm:pt modelId="{28025746-B686-4A57-8D92-5E76830463FB}" type="sibTrans" cxnId="{D613A062-BCD2-4371-80AA-F9F98817BA97}">
      <dgm:prSet/>
      <dgm:spPr/>
      <dgm:t>
        <a:bodyPr/>
        <a:lstStyle/>
        <a:p>
          <a:endParaRPr lang="ru-RU"/>
        </a:p>
      </dgm:t>
    </dgm:pt>
    <dgm:pt modelId="{AC2B7EAF-EA76-4128-A392-FB3A8D695ECD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5" action="ppaction://hlinksldjump"/>
            </a:rPr>
            <a:t>Архитектура</a:t>
          </a:r>
          <a:endParaRPr lang="ru-RU" dirty="0"/>
        </a:p>
      </dgm:t>
    </dgm:pt>
    <dgm:pt modelId="{0524706A-D826-45D4-BFB0-B978D2A1570E}" type="parTrans" cxnId="{28B2FE70-72FB-4092-9C5E-6E4FB7CB1B41}">
      <dgm:prSet/>
      <dgm:spPr/>
      <dgm:t>
        <a:bodyPr/>
        <a:lstStyle/>
        <a:p>
          <a:endParaRPr lang="ru-RU"/>
        </a:p>
      </dgm:t>
    </dgm:pt>
    <dgm:pt modelId="{81AE12E2-ECEB-4257-A8A2-08146671FF74}" type="sibTrans" cxnId="{28B2FE70-72FB-4092-9C5E-6E4FB7CB1B41}">
      <dgm:prSet/>
      <dgm:spPr/>
      <dgm:t>
        <a:bodyPr/>
        <a:lstStyle/>
        <a:p>
          <a:endParaRPr lang="ru-RU"/>
        </a:p>
      </dgm:t>
    </dgm:pt>
    <dgm:pt modelId="{02EBBE66-21F7-4CA1-988D-3588E18ACFE7}" type="pres">
      <dgm:prSet presAssocID="{FC6BDF59-E8B6-4384-9BAF-AAD0560B74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4BECB-14C6-46AE-ADD6-D471886B45EC}" type="pres">
      <dgm:prSet presAssocID="{2EC48553-C8C3-42F2-85C7-EE7ED5DA7992}" presName="composite" presStyleCnt="0"/>
      <dgm:spPr/>
    </dgm:pt>
    <dgm:pt modelId="{697F2C59-61C8-46DE-BC5F-4CB5A1D6B37B}" type="pres">
      <dgm:prSet presAssocID="{2EC48553-C8C3-42F2-85C7-EE7ED5DA79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24B93-53EE-466B-9CDE-F129D3CE6700}" type="pres">
      <dgm:prSet presAssocID="{2EC48553-C8C3-42F2-85C7-EE7ED5DA7992}" presName="descendantText" presStyleLbl="alignAcc1" presStyleIdx="0" presStyleCnt="3" custLinFactNeighborX="0" custLinFactNeighborY="-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B2A47-2A6F-4C3A-8832-34E70DF119E7}" type="pres">
      <dgm:prSet presAssocID="{86645EE4-6DBD-40CE-9D20-E2EE28E5E0C2}" presName="sp" presStyleCnt="0"/>
      <dgm:spPr/>
    </dgm:pt>
    <dgm:pt modelId="{92A59661-43C2-4810-966C-FE8A03714CCD}" type="pres">
      <dgm:prSet presAssocID="{2ACDA805-674F-4420-B92D-79ED30A06259}" presName="composite" presStyleCnt="0"/>
      <dgm:spPr/>
    </dgm:pt>
    <dgm:pt modelId="{588D8337-91AB-44B2-8675-F46313667E31}" type="pres">
      <dgm:prSet presAssocID="{2ACDA805-674F-4420-B92D-79ED30A0625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7F70D-F858-4C9A-B3C8-1778AAFDFDD4}" type="pres">
      <dgm:prSet presAssocID="{2ACDA805-674F-4420-B92D-79ED30A06259}" presName="descendantText" presStyleLbl="alignAcc1" presStyleIdx="1" presStyleCnt="3" custLinFactNeighborX="0" custLinFactNeighborY="-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A5DDE-719C-4D89-BBAA-5CFCAFDC1A33}" type="pres">
      <dgm:prSet presAssocID="{23711BB2-E08D-4D38-B90E-D3070F75F393}" presName="sp" presStyleCnt="0"/>
      <dgm:spPr/>
    </dgm:pt>
    <dgm:pt modelId="{31595C56-D7E7-47B3-BD3E-23BE8D1D6FA9}" type="pres">
      <dgm:prSet presAssocID="{B6170E13-91A7-41F6-A44D-65F013912536}" presName="composite" presStyleCnt="0"/>
      <dgm:spPr/>
    </dgm:pt>
    <dgm:pt modelId="{02A90CC5-2B24-4A4C-89F2-11723BE7C6D7}" type="pres">
      <dgm:prSet presAssocID="{B6170E13-91A7-41F6-A44D-65F01391253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317C6-E84F-401A-A4DF-9F5C5647BD64}" type="pres">
      <dgm:prSet presAssocID="{B6170E13-91A7-41F6-A44D-65F013912536}" presName="descendantText" presStyleLbl="alignAcc1" presStyleIdx="2" presStyleCnt="3" custLinFactNeighborX="0" custLinFactNeighborY="-1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81ACAC-8836-4B83-98BD-B813D37AAD02}" srcId="{2EC48553-C8C3-42F2-85C7-EE7ED5DA7992}" destId="{35CD6EA2-E109-45EB-BDEA-A977D1F9DBAD}" srcOrd="1" destOrd="0" parTransId="{3837BD54-0398-45FF-927D-DBC2D3561B8F}" sibTransId="{8C186F4A-E443-44BD-A6D3-104786542D2C}"/>
    <dgm:cxn modelId="{DD91BC0A-A34E-4710-973E-D6A3DC456B86}" type="presOf" srcId="{0A3A5C15-FE64-44BF-8724-67D3D5259C08}" destId="{42E7F70D-F858-4C9A-B3C8-1778AAFDFDD4}" srcOrd="0" destOrd="1" presId="urn:microsoft.com/office/officeart/2005/8/layout/chevron2"/>
    <dgm:cxn modelId="{525ADEDF-4B14-4CE8-87CF-5AAF3720F96D}" srcId="{2ACDA805-674F-4420-B92D-79ED30A06259}" destId="{9FF62EF3-F298-4007-9944-9E3FD94E03E0}" srcOrd="0" destOrd="0" parTransId="{D6D4DD04-3A75-4B54-A27C-664E96E7B3FB}" sibTransId="{F721E97F-6959-4152-A606-1E0B8AB1AB18}"/>
    <dgm:cxn modelId="{D613A062-BCD2-4371-80AA-F9F98817BA97}" srcId="{FC6BDF59-E8B6-4384-9BAF-AAD0560B745F}" destId="{B6170E13-91A7-41F6-A44D-65F013912536}" srcOrd="2" destOrd="0" parTransId="{CA11DF52-0F26-4395-952D-B69E135EDC0B}" sibTransId="{28025746-B686-4A57-8D92-5E76830463FB}"/>
    <dgm:cxn modelId="{64FD1BF7-2A2B-4AEA-916A-BBF49A649740}" type="presOf" srcId="{2EC48553-C8C3-42F2-85C7-EE7ED5DA7992}" destId="{697F2C59-61C8-46DE-BC5F-4CB5A1D6B37B}" srcOrd="0" destOrd="0" presId="urn:microsoft.com/office/officeart/2005/8/layout/chevron2"/>
    <dgm:cxn modelId="{49E6829D-CF73-4E32-A109-D4981C4F5347}" type="presOf" srcId="{9FF62EF3-F298-4007-9944-9E3FD94E03E0}" destId="{42E7F70D-F858-4C9A-B3C8-1778AAFDFDD4}" srcOrd="0" destOrd="0" presId="urn:microsoft.com/office/officeart/2005/8/layout/chevron2"/>
    <dgm:cxn modelId="{8169753C-3894-4BA2-8F43-A1947E0E4F07}" type="presOf" srcId="{2ACDA805-674F-4420-B92D-79ED30A06259}" destId="{588D8337-91AB-44B2-8675-F46313667E31}" srcOrd="0" destOrd="0" presId="urn:microsoft.com/office/officeart/2005/8/layout/chevron2"/>
    <dgm:cxn modelId="{0115E38B-E2E3-4A9D-9CFE-90F4219FC7EA}" type="presOf" srcId="{35CD6EA2-E109-45EB-BDEA-A977D1F9DBAD}" destId="{21D24B93-53EE-466B-9CDE-F129D3CE6700}" srcOrd="0" destOrd="1" presId="urn:microsoft.com/office/officeart/2005/8/layout/chevron2"/>
    <dgm:cxn modelId="{8273BDCF-40CE-450E-A3ED-17A6FB5C48A0}" type="presOf" srcId="{FC6BDF59-E8B6-4384-9BAF-AAD0560B745F}" destId="{02EBBE66-21F7-4CA1-988D-3588E18ACFE7}" srcOrd="0" destOrd="0" presId="urn:microsoft.com/office/officeart/2005/8/layout/chevron2"/>
    <dgm:cxn modelId="{06AFA26F-A025-437D-A99C-C6F5AC800267}" type="presOf" srcId="{AC2B7EAF-EA76-4128-A392-FB3A8D695ECD}" destId="{9F3317C6-E84F-401A-A4DF-9F5C5647BD64}" srcOrd="0" destOrd="0" presId="urn:microsoft.com/office/officeart/2005/8/layout/chevron2"/>
    <dgm:cxn modelId="{57F16287-39F5-4F83-8DF6-928FB2DCC1A6}" srcId="{FC6BDF59-E8B6-4384-9BAF-AAD0560B745F}" destId="{2EC48553-C8C3-42F2-85C7-EE7ED5DA7992}" srcOrd="0" destOrd="0" parTransId="{BE271A2C-5E83-43D6-91C3-2BBB09F47F7D}" sibTransId="{86645EE4-6DBD-40CE-9D20-E2EE28E5E0C2}"/>
    <dgm:cxn modelId="{78296C2B-EEA6-4635-967A-1F8C18062240}" srcId="{2ACDA805-674F-4420-B92D-79ED30A06259}" destId="{0A3A5C15-FE64-44BF-8724-67D3D5259C08}" srcOrd="1" destOrd="0" parTransId="{21003A69-247F-4363-A11E-45E4A0815444}" sibTransId="{CF583565-EA6D-48D3-9D7F-BD438A19054E}"/>
    <dgm:cxn modelId="{9A5E526E-41CF-4670-A8E4-4E3BCFE397DF}" srcId="{FC6BDF59-E8B6-4384-9BAF-AAD0560B745F}" destId="{2ACDA805-674F-4420-B92D-79ED30A06259}" srcOrd="1" destOrd="0" parTransId="{FA450322-BF09-4A6D-8402-5FA99E438566}" sibTransId="{23711BB2-E08D-4D38-B90E-D3070F75F393}"/>
    <dgm:cxn modelId="{8CB1A06B-BC56-484E-967A-DA4A2A098502}" type="presOf" srcId="{20CE2BA7-3EB4-4430-9539-BEAA6F551404}" destId="{21D24B93-53EE-466B-9CDE-F129D3CE6700}" srcOrd="0" destOrd="0" presId="urn:microsoft.com/office/officeart/2005/8/layout/chevron2"/>
    <dgm:cxn modelId="{28B2FE70-72FB-4092-9C5E-6E4FB7CB1B41}" srcId="{B6170E13-91A7-41F6-A44D-65F013912536}" destId="{AC2B7EAF-EA76-4128-A392-FB3A8D695ECD}" srcOrd="0" destOrd="0" parTransId="{0524706A-D826-45D4-BFB0-B978D2A1570E}" sibTransId="{81AE12E2-ECEB-4257-A8A2-08146671FF74}"/>
    <dgm:cxn modelId="{5C2B15A6-EE80-4E87-A35C-088D3904122F}" type="presOf" srcId="{B6170E13-91A7-41F6-A44D-65F013912536}" destId="{02A90CC5-2B24-4A4C-89F2-11723BE7C6D7}" srcOrd="0" destOrd="0" presId="urn:microsoft.com/office/officeart/2005/8/layout/chevron2"/>
    <dgm:cxn modelId="{EB6805DC-D851-4618-BFA0-2CE116DBAEF2}" srcId="{2EC48553-C8C3-42F2-85C7-EE7ED5DA7992}" destId="{20CE2BA7-3EB4-4430-9539-BEAA6F551404}" srcOrd="0" destOrd="0" parTransId="{CD8D6A68-77A9-470B-A855-7C4919976AC9}" sibTransId="{47A681D5-A2B6-494A-A700-D12EFB891119}"/>
    <dgm:cxn modelId="{A28D288E-DF0C-4F45-805D-1DD428BF84D1}" type="presParOf" srcId="{02EBBE66-21F7-4CA1-988D-3588E18ACFE7}" destId="{32C4BECB-14C6-46AE-ADD6-D471886B45EC}" srcOrd="0" destOrd="0" presId="urn:microsoft.com/office/officeart/2005/8/layout/chevron2"/>
    <dgm:cxn modelId="{44D85AA8-C816-4E14-AC16-F9BEF609FD15}" type="presParOf" srcId="{32C4BECB-14C6-46AE-ADD6-D471886B45EC}" destId="{697F2C59-61C8-46DE-BC5F-4CB5A1D6B37B}" srcOrd="0" destOrd="0" presId="urn:microsoft.com/office/officeart/2005/8/layout/chevron2"/>
    <dgm:cxn modelId="{04226924-4505-4479-8E2C-C159C9EF05B3}" type="presParOf" srcId="{32C4BECB-14C6-46AE-ADD6-D471886B45EC}" destId="{21D24B93-53EE-466B-9CDE-F129D3CE6700}" srcOrd="1" destOrd="0" presId="urn:microsoft.com/office/officeart/2005/8/layout/chevron2"/>
    <dgm:cxn modelId="{E14DF9E0-D0AF-4370-925F-3CEE3F1E350C}" type="presParOf" srcId="{02EBBE66-21F7-4CA1-988D-3588E18ACFE7}" destId="{0C9B2A47-2A6F-4C3A-8832-34E70DF119E7}" srcOrd="1" destOrd="0" presId="urn:microsoft.com/office/officeart/2005/8/layout/chevron2"/>
    <dgm:cxn modelId="{75542033-4EFA-4DF0-8144-556A23AC7B0C}" type="presParOf" srcId="{02EBBE66-21F7-4CA1-988D-3588E18ACFE7}" destId="{92A59661-43C2-4810-966C-FE8A03714CCD}" srcOrd="2" destOrd="0" presId="urn:microsoft.com/office/officeart/2005/8/layout/chevron2"/>
    <dgm:cxn modelId="{4D8FF3FA-D646-4490-938C-BA2E5B1F3840}" type="presParOf" srcId="{92A59661-43C2-4810-966C-FE8A03714CCD}" destId="{588D8337-91AB-44B2-8675-F46313667E31}" srcOrd="0" destOrd="0" presId="urn:microsoft.com/office/officeart/2005/8/layout/chevron2"/>
    <dgm:cxn modelId="{9C473F52-3FB8-4F5C-956A-6DA28A1CA85C}" type="presParOf" srcId="{92A59661-43C2-4810-966C-FE8A03714CCD}" destId="{42E7F70D-F858-4C9A-B3C8-1778AAFDFDD4}" srcOrd="1" destOrd="0" presId="urn:microsoft.com/office/officeart/2005/8/layout/chevron2"/>
    <dgm:cxn modelId="{7B0E88EB-995F-45AC-99E3-37D0340D3C36}" type="presParOf" srcId="{02EBBE66-21F7-4CA1-988D-3588E18ACFE7}" destId="{789A5DDE-719C-4D89-BBAA-5CFCAFDC1A33}" srcOrd="3" destOrd="0" presId="urn:microsoft.com/office/officeart/2005/8/layout/chevron2"/>
    <dgm:cxn modelId="{A0510D0F-9C2C-41F1-AAA8-F50CB291973C}" type="presParOf" srcId="{02EBBE66-21F7-4CA1-988D-3588E18ACFE7}" destId="{31595C56-D7E7-47B3-BD3E-23BE8D1D6FA9}" srcOrd="4" destOrd="0" presId="urn:microsoft.com/office/officeart/2005/8/layout/chevron2"/>
    <dgm:cxn modelId="{4C8AC3E9-D041-48B9-8ED6-968CDDEB2FF2}" type="presParOf" srcId="{31595C56-D7E7-47B3-BD3E-23BE8D1D6FA9}" destId="{02A90CC5-2B24-4A4C-89F2-11723BE7C6D7}" srcOrd="0" destOrd="0" presId="urn:microsoft.com/office/officeart/2005/8/layout/chevron2"/>
    <dgm:cxn modelId="{CBBDE1F8-FF57-46C8-A64D-C6E6E66F45DC}" type="presParOf" srcId="{31595C56-D7E7-47B3-BD3E-23BE8D1D6FA9}" destId="{9F3317C6-E84F-401A-A4DF-9F5C5647BD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F2C59-61C8-46DE-BC5F-4CB5A1D6B37B}">
      <dsp:nvSpPr>
        <dsp:cNvPr id="0" name=""/>
        <dsp:cNvSpPr/>
      </dsp:nvSpPr>
      <dsp:spPr>
        <a:xfrm rot="5400000">
          <a:off x="-265353" y="268665"/>
          <a:ext cx="1769023" cy="12383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.</a:t>
          </a:r>
          <a:endParaRPr lang="ru-RU" sz="3400" kern="1200" dirty="0"/>
        </a:p>
      </dsp:txBody>
      <dsp:txXfrm rot="-5400000">
        <a:off x="1" y="622469"/>
        <a:ext cx="1238316" cy="530707"/>
      </dsp:txXfrm>
    </dsp:sp>
    <dsp:sp modelId="{21D24B93-53EE-466B-9CDE-F129D3CE6700}">
      <dsp:nvSpPr>
        <dsp:cNvPr id="0" name=""/>
        <dsp:cNvSpPr/>
      </dsp:nvSpPr>
      <dsp:spPr>
        <a:xfrm rot="5400000">
          <a:off x="3854225" y="-2615908"/>
          <a:ext cx="1149865" cy="63816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hlinkClick xmlns:r="http://schemas.openxmlformats.org/officeDocument/2006/relationships" r:id="" action="ppaction://hlinksldjump"/>
            </a:rPr>
            <a:t>Предыстория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hlinkClick xmlns:r="http://schemas.openxmlformats.org/officeDocument/2006/relationships" r:id="" action="ppaction://hlinksldjump"/>
            </a:rPr>
            <a:t>Быт</a:t>
          </a:r>
          <a:endParaRPr lang="ru-RU" sz="3200" kern="1200" dirty="0"/>
        </a:p>
      </dsp:txBody>
      <dsp:txXfrm rot="-5400000">
        <a:off x="1238316" y="56133"/>
        <a:ext cx="6325551" cy="1037601"/>
      </dsp:txXfrm>
    </dsp:sp>
    <dsp:sp modelId="{588D8337-91AB-44B2-8675-F46313667E31}">
      <dsp:nvSpPr>
        <dsp:cNvPr id="0" name=""/>
        <dsp:cNvSpPr/>
      </dsp:nvSpPr>
      <dsp:spPr>
        <a:xfrm rot="5400000">
          <a:off x="-265353" y="1845440"/>
          <a:ext cx="1769023" cy="12383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.</a:t>
          </a:r>
          <a:endParaRPr lang="ru-RU" sz="3400" kern="1200" dirty="0"/>
        </a:p>
      </dsp:txBody>
      <dsp:txXfrm rot="-5400000">
        <a:off x="1" y="2199244"/>
        <a:ext cx="1238316" cy="530707"/>
      </dsp:txXfrm>
    </dsp:sp>
    <dsp:sp modelId="{42E7F70D-F858-4C9A-B3C8-1778AAFDFDD4}">
      <dsp:nvSpPr>
        <dsp:cNvPr id="0" name=""/>
        <dsp:cNvSpPr/>
      </dsp:nvSpPr>
      <dsp:spPr>
        <a:xfrm rot="5400000">
          <a:off x="3854225" y="-1044296"/>
          <a:ext cx="1149865" cy="63816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hlinkClick xmlns:r="http://schemas.openxmlformats.org/officeDocument/2006/relationships" r:id="" action="ppaction://hlinksldjump"/>
            </a:rPr>
            <a:t>Религия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hlinkClick xmlns:r="http://schemas.openxmlformats.org/officeDocument/2006/relationships" r:id="" action="ppaction://hlinksldjump"/>
            </a:rPr>
            <a:t>Искусство</a:t>
          </a:r>
          <a:endParaRPr lang="ru-RU" sz="3200" kern="1200" dirty="0"/>
        </a:p>
      </dsp:txBody>
      <dsp:txXfrm rot="-5400000">
        <a:off x="1238316" y="1627745"/>
        <a:ext cx="6325551" cy="1037601"/>
      </dsp:txXfrm>
    </dsp:sp>
    <dsp:sp modelId="{02A90CC5-2B24-4A4C-89F2-11723BE7C6D7}">
      <dsp:nvSpPr>
        <dsp:cNvPr id="0" name=""/>
        <dsp:cNvSpPr/>
      </dsp:nvSpPr>
      <dsp:spPr>
        <a:xfrm rot="5400000">
          <a:off x="-265353" y="3422215"/>
          <a:ext cx="1769023" cy="12383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.</a:t>
          </a:r>
          <a:endParaRPr lang="ru-RU" sz="3400" kern="1200" dirty="0"/>
        </a:p>
      </dsp:txBody>
      <dsp:txXfrm rot="-5400000">
        <a:off x="1" y="3776019"/>
        <a:ext cx="1238316" cy="530707"/>
      </dsp:txXfrm>
    </dsp:sp>
    <dsp:sp modelId="{9F3317C6-E84F-401A-A4DF-9F5C5647BD64}">
      <dsp:nvSpPr>
        <dsp:cNvPr id="0" name=""/>
        <dsp:cNvSpPr/>
      </dsp:nvSpPr>
      <dsp:spPr>
        <a:xfrm rot="5400000">
          <a:off x="3854225" y="527361"/>
          <a:ext cx="1149865" cy="63816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hlinkClick xmlns:r="http://schemas.openxmlformats.org/officeDocument/2006/relationships" r:id="" action="ppaction://hlinksldjump"/>
            </a:rPr>
            <a:t>Архитектура</a:t>
          </a:r>
          <a:endParaRPr lang="ru-RU" sz="3200" kern="1200" dirty="0"/>
        </a:p>
      </dsp:txBody>
      <dsp:txXfrm rot="-5400000">
        <a:off x="1238316" y="3199402"/>
        <a:ext cx="6325551" cy="103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3391-E27E-4D24-815C-29D64187CD4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FDCC0-0251-409B-85E8-35470970C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0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FDCC0-0251-409B-85E8-35470970C53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История\Isto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941" y="5229201"/>
            <a:ext cx="7772400" cy="86409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165304"/>
            <a:ext cx="6400800" cy="60047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024AF98-E67C-4A60-AEF0-8CFC7B2E044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130E53E4-9CE4-4BAD-A5F5-23718AE10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024AF98-E67C-4A60-AEF0-8CFC7B2E044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130E53E4-9CE4-4BAD-A5F5-23718AE10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707313" y="6511925"/>
            <a:ext cx="1231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100" smtClean="0">
                <a:solidFill>
                  <a:srgbClr val="BFBFBF"/>
                </a:solidFill>
              </a:rPr>
              <a:t>ProPowerPoint.Ru</a:t>
            </a:r>
            <a:endParaRPr lang="ru-RU" altLang="ru-RU" sz="1100" smtClean="0">
              <a:solidFill>
                <a:srgbClr val="BFBFB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5042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024AF98-E67C-4A60-AEF0-8CFC7B2E044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130E53E4-9CE4-4BAD-A5F5-23718AE10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024AF98-E67C-4A60-AEF0-8CFC7B2E044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130E53E4-9CE4-4BAD-A5F5-23718AE10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024AF98-E67C-4A60-AEF0-8CFC7B2E044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130E53E4-9CE4-4BAD-A5F5-23718AE10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024AF98-E67C-4A60-AEF0-8CFC7B2E044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130E53E4-9CE4-4BAD-A5F5-23718AE10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024AF98-E67C-4A60-AEF0-8CFC7B2E044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130E53E4-9CE4-4BAD-A5F5-23718AE10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024AF98-E67C-4A60-AEF0-8CFC7B2E044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130E53E4-9CE4-4BAD-A5F5-23718AE10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024AF98-E67C-4A60-AEF0-8CFC7B2E044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130E53E4-9CE4-4BAD-A5F5-23718AE10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История\Slid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138987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643446"/>
            <a:ext cx="7143800" cy="2500330"/>
          </a:xfrm>
        </p:spPr>
        <p:txBody>
          <a:bodyPr/>
          <a:lstStyle/>
          <a:p>
            <a:pPr algn="ctr"/>
            <a:r>
              <a:rPr lang="ru-RU" b="1" i="1" u="sng" spc="300" dirty="0" smtClean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Крито-м</a:t>
            </a:r>
            <a:r>
              <a:rPr lang="ru-RU" b="1" i="1" u="sng" spc="300" dirty="0" smtClean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инойская </a:t>
            </a:r>
            <a:r>
              <a:rPr lang="ru-RU" b="1" i="1" u="sng" spc="300" dirty="0" smtClean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культура </a:t>
            </a:r>
            <a:endParaRPr lang="ru-RU" b="1" i="1" u="sng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0"/>
            <a:ext cx="4429156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Яркие, насыщенные цвета использовались в минойском искусстве не только на фресках, но и в архитектуре, и на керамике, изготовлявшейся на гончарном круге. То, что </a:t>
            </a:r>
            <a:r>
              <a:rPr lang="ru-RU" dirty="0" err="1"/>
              <a:t>минойцы</a:t>
            </a:r>
            <a:r>
              <a:rPr lang="ru-RU" dirty="0"/>
              <a:t> зачастую раскрашивали мужчин в красный цвет, а женщин - в желтый, не было лишь условностью. Следуя широко распространенному в древности обычаю, минойские мужчины в церемониальных целях раскрашивали свои тела красным, а женщины подкрашивались желтой краской. Именно такими изображены люди на саркофаге из </a:t>
            </a:r>
            <a:r>
              <a:rPr lang="ru-RU" dirty="0" err="1"/>
              <a:t>Агиа-Триады</a:t>
            </a:r>
            <a:r>
              <a:rPr lang="ru-RU" dirty="0"/>
              <a:t>, где они несут телят и другие дары и играют на лирах по случаю похорон царевича.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Кроме того, </a:t>
            </a:r>
            <a:r>
              <a:rPr lang="ru-RU" dirty="0" err="1"/>
              <a:t>минойцы</a:t>
            </a:r>
            <a:r>
              <a:rPr lang="ru-RU" dirty="0"/>
              <a:t> производили чрезвычайно разнообразные керамические изделия, печати, каменные сосуды, металлические орудия и ювелирные изделия, продолжая таким образом туземные ремесленные традиции, которые предшествовали расцвету минойской цивилизации.</a:t>
            </a:r>
          </a:p>
        </p:txBody>
      </p:sp>
      <p:pic>
        <p:nvPicPr>
          <p:cNvPr id="5" name="Рисунок 4" descr="0_9de18_4a7bb592_X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8293" y="0"/>
            <a:ext cx="3215707" cy="2714620"/>
          </a:xfrm>
          <a:prstGeom prst="rect">
            <a:avLst/>
          </a:prstGeom>
        </p:spPr>
      </p:pic>
      <p:pic>
        <p:nvPicPr>
          <p:cNvPr id="6" name="Рисунок 5" descr="labirin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786058"/>
            <a:ext cx="3214678" cy="407194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167591" cy="725470"/>
          </a:xfrm>
        </p:spPr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Архитектура</a:t>
            </a:r>
            <a:endParaRPr lang="ru-RU" b="1" dirty="0">
              <a:hlinkClick r:id="rId2" action="ppaction://hlinksldjump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500958" cy="6215082"/>
          </a:xfrm>
        </p:spPr>
        <p:txBody>
          <a:bodyPr/>
          <a:lstStyle/>
          <a:p>
            <a:r>
              <a:rPr lang="ru-RU" sz="1800" dirty="0" smtClean="0"/>
              <a:t>Наиболее примечательные образцы минойской архитектуры мы находим среди остатков дворцовых городов, таких, как </a:t>
            </a:r>
            <a:r>
              <a:rPr lang="ru-RU" sz="1800" dirty="0" err="1" smtClean="0"/>
              <a:t>Кносс</a:t>
            </a:r>
            <a:r>
              <a:rPr lang="ru-RU" sz="1800" dirty="0" smtClean="0"/>
              <a:t> и </a:t>
            </a:r>
            <a:r>
              <a:rPr lang="ru-RU" sz="1800" dirty="0" err="1" smtClean="0"/>
              <a:t>Маллия</a:t>
            </a:r>
            <a:r>
              <a:rPr lang="ru-RU" sz="1800" dirty="0" smtClean="0"/>
              <a:t> на севере, </a:t>
            </a:r>
            <a:r>
              <a:rPr lang="ru-RU" sz="1800" dirty="0" err="1" smtClean="0"/>
              <a:t>Фест</a:t>
            </a:r>
            <a:r>
              <a:rPr lang="ru-RU" sz="1800" dirty="0" smtClean="0"/>
              <a:t> и </a:t>
            </a:r>
            <a:r>
              <a:rPr lang="ru-RU" sz="1800" dirty="0" err="1" smtClean="0"/>
              <a:t>Агиа-Триада</a:t>
            </a:r>
            <a:r>
              <a:rPr lang="ru-RU" sz="1800" dirty="0" smtClean="0"/>
              <a:t> на юге Крита. Городской планировкой </a:t>
            </a:r>
            <a:r>
              <a:rPr lang="ru-RU" sz="1800" dirty="0" err="1" smtClean="0"/>
              <a:t>минойцы</a:t>
            </a:r>
            <a:r>
              <a:rPr lang="ru-RU" sz="1800" dirty="0" smtClean="0"/>
              <a:t>, по сути, не занимались. Глава общины выбирал для своего дворца лучшее место, а его родичи и свита отстраивали дома вокруг дворца. По этой причине города имели радиальную планировку, с улицами, берущими начало от дворца в центре и связанными между собой более или менее концентрическими переулками. </a:t>
            </a:r>
            <a:br>
              <a:rPr lang="ru-RU" sz="1800" dirty="0" smtClean="0"/>
            </a:br>
            <a:r>
              <a:rPr lang="ru-RU" sz="1800" dirty="0" smtClean="0"/>
              <a:t>Дворцовые города обычно располагались в глубине суши, а с портовыми городами соединялись мощеными дорогами. Примечательным исключением из этого правила является </a:t>
            </a:r>
            <a:r>
              <a:rPr lang="ru-RU" sz="1800" dirty="0" err="1" smtClean="0"/>
              <a:t>Маллия</a:t>
            </a:r>
            <a:r>
              <a:rPr lang="ru-RU" sz="1800" dirty="0" smtClean="0"/>
              <a:t>: прибрежная равнина здесь такая узкая, что </a:t>
            </a:r>
            <a:r>
              <a:rPr lang="ru-RU" sz="1800" dirty="0" err="1" smtClean="0"/>
              <a:t>Маллия</a:t>
            </a:r>
            <a:r>
              <a:rPr lang="ru-RU" sz="1800" dirty="0" smtClean="0"/>
              <a:t> была также и портом.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epoha-bolshih-dvorcov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357694"/>
            <a:ext cx="6109235" cy="250030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0"/>
            <a:ext cx="76438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Самые большие минойские дворцы представляют собой колоссальные лабиринтообразные системы помещений; возможно, они-то и послужили образцом для лабиринта Минотавра. Такой принцип строительства сделался характерным, вероятно, еще с позднего неолита, когда на Крите появились первые деревни. Минойские здания имели несколько этажей в высоту (такими они и сохранились на </a:t>
            </a:r>
            <a:r>
              <a:rPr lang="ru-RU" dirty="0" err="1"/>
              <a:t>Фере</a:t>
            </a:r>
            <a:r>
              <a:rPr lang="ru-RU" dirty="0"/>
              <a:t>) и плоские крыши. Дворцы могли быть возведены из тесаного камня, но нижние этажи обычных домов, как правило, строили из необработанного камня. Для верхних этажей использовался кирпич-сырец, иногда даже при возведении дворца. В некоторых случаях, чтобы обеспечить хотя бы частичную защиту от землетрясений, стены дворцов укрепляли переплетающимися деревянными связями.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istory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429001"/>
            <a:ext cx="7072362" cy="321471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692948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Среди минойских дворцов самый знаменитый - </a:t>
            </a:r>
            <a:r>
              <a:rPr lang="ru-RU" dirty="0" err="1" smtClean="0"/>
              <a:t>Кносский</a:t>
            </a:r>
            <a:r>
              <a:rPr lang="ru-RU" dirty="0" smtClean="0"/>
              <a:t> (Дворец царя Миноса). Первоначальный облик дворца угадывается по тому виду, который дворец приобрел </a:t>
            </a:r>
            <a:r>
              <a:rPr lang="ru-RU" dirty="0" err="1" smtClean="0"/>
              <a:t>ок</a:t>
            </a:r>
            <a:r>
              <a:rPr lang="ru-RU" dirty="0" smtClean="0"/>
              <a:t>. 1700 до н.э., когда его разрушило землетрясение или ряд землетрясений, а затем он был восстановлен. </a:t>
            </a:r>
            <a:br>
              <a:rPr lang="ru-RU" dirty="0" smtClean="0"/>
            </a:br>
            <a:r>
              <a:rPr lang="ru-RU" dirty="0" smtClean="0"/>
              <a:t> В Тронном зале возвышается уникальный в своем роде трон из гипса, по бокам от которого - фрески, изображающие грифонов. Деревянный трон стоял когда-то и в находившемся в жилой части дворца Зале двойных топоров (названном так потому, что на камнях его светового колодца обнаружена метка каменщика - топор с двумя лезвиями). Фактически это был глубокий портик, выходивший фасадом на восток. Узкий проход ведет из него в небольшую изящно отделанную комнату, называемую Мегарон царицы, с двумя световыми колодцами - с западной и восточной стороны. Рядом с ней имелся небольшой бассейн для омовений, а по длинному коридору можно было попасть в туалетную комнату: сюда были подведены водопровод и канализация. </a:t>
            </a:r>
            <a:br>
              <a:rPr lang="ru-RU" dirty="0" smtClean="0"/>
            </a:br>
            <a:r>
              <a:rPr lang="ru-RU" dirty="0" smtClean="0"/>
              <a:t>Землетрясения, разрушившие </a:t>
            </a:r>
            <a:r>
              <a:rPr lang="ru-RU" dirty="0" err="1" smtClean="0"/>
              <a:t>Кносский</a:t>
            </a:r>
            <a:r>
              <a:rPr lang="ru-RU" dirty="0" smtClean="0"/>
              <a:t> дворец, не причинили значительного ущерба дворцу в </a:t>
            </a:r>
            <a:r>
              <a:rPr lang="ru-RU" dirty="0" err="1" smtClean="0"/>
              <a:t>Маллии</a:t>
            </a:r>
            <a:r>
              <a:rPr lang="ru-RU" dirty="0" smtClean="0"/>
              <a:t>, и потому его перестройка была куда менее существенной. </a:t>
            </a:r>
            <a:r>
              <a:rPr lang="ru-RU" dirty="0" err="1" smtClean="0"/>
              <a:t>Фестский</a:t>
            </a:r>
            <a:r>
              <a:rPr lang="ru-RU" dirty="0" smtClean="0"/>
              <a:t> дворец, который был возведен в период с 1900 по 1830 до н.э., был так поврежден землетрясениями </a:t>
            </a:r>
            <a:r>
              <a:rPr lang="ru-RU" dirty="0" err="1" smtClean="0"/>
              <a:t>ок</a:t>
            </a:r>
            <a:r>
              <a:rPr lang="ru-RU" dirty="0" smtClean="0"/>
              <a:t>. 1700 до н.э., что к его восстановлению даже не приступали, он был просто заброшен, а неподалеку, в </a:t>
            </a:r>
            <a:r>
              <a:rPr lang="ru-RU" dirty="0" err="1" smtClean="0"/>
              <a:t>Агиа-Триаде</a:t>
            </a:r>
            <a:r>
              <a:rPr lang="ru-RU" dirty="0" smtClean="0"/>
              <a:t>, построили новый дворец.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6138110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0"/>
            <a:ext cx="7538436" cy="3929066"/>
          </a:xfrm>
          <a:prstGeom prst="rect">
            <a:avLst/>
          </a:prstGeom>
        </p:spPr>
      </p:pic>
      <p:pic>
        <p:nvPicPr>
          <p:cNvPr id="3" name="Рисунок 2" descr="1_167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386" y="3929066"/>
            <a:ext cx="3807614" cy="2928934"/>
          </a:xfrm>
          <a:prstGeom prst="rect">
            <a:avLst/>
          </a:prstGeom>
        </p:spPr>
      </p:pic>
      <p:pic>
        <p:nvPicPr>
          <p:cNvPr id="4" name="Рисунок 3" descr="labirin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3929066"/>
            <a:ext cx="3722087" cy="292893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980728"/>
            <a:ext cx="5453074" cy="408980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524000" y="1928802"/>
          <a:ext cx="7620000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357166"/>
            <a:ext cx="52864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+mj-lt"/>
              </a:rPr>
              <a:t>Содержание Презентации</a:t>
            </a:r>
            <a:r>
              <a:rPr lang="en-US" sz="4400" dirty="0" smtClean="0">
                <a:latin typeface="+mj-lt"/>
              </a:rPr>
              <a:t>: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013" y="214290"/>
            <a:ext cx="7138987" cy="1143000"/>
          </a:xfrm>
          <a:solidFill>
            <a:schemeClr val="bg1"/>
          </a:solidFill>
        </p:spPr>
        <p:txBody>
          <a:bodyPr/>
          <a:lstStyle/>
          <a:p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  <a:hlinkClick r:id="rId3" action="ppaction://hlinksldjump"/>
              </a:rPr>
              <a:t>П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  <a:hlinkClick r:id="rId3" action="ppaction://hlinksldjump"/>
              </a:rPr>
              <a:t>редыстория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428736"/>
            <a:ext cx="5614998" cy="4525963"/>
          </a:xfrm>
        </p:spPr>
        <p:txBody>
          <a:bodyPr>
            <a:noAutofit/>
          </a:bodyPr>
          <a:lstStyle/>
          <a:p>
            <a:r>
              <a:rPr lang="ru-RU" sz="2000" dirty="0"/>
              <a:t>Минойская цивилизация существовала во II тысячелетии до н.э., с центром на острове Крит. Первая великая цивилизация на европейской почве, предшественница культуры античной Греции.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Крит находится в Средиземном море в 100 км к югу от материковой Греции. Это узкий, вытянутый с запада на восток гористый остров с благоприятным для земледелия климатом, довольно плодородной почвой и превосходными мелкими гаванями вдоль глубоко изрезанного северного берега. Здесь-то, зародившись </a:t>
            </a:r>
            <a:r>
              <a:rPr lang="ru-RU" sz="2000" dirty="0" smtClean="0"/>
              <a:t>ок.4000 </a:t>
            </a:r>
            <a:r>
              <a:rPr lang="ru-RU" sz="2000" dirty="0"/>
              <a:t>лет назад, развилась, расцвела и угасла цивилизация, известная ныне под названием минойской. </a:t>
            </a:r>
          </a:p>
        </p:txBody>
      </p:sp>
      <p:pic>
        <p:nvPicPr>
          <p:cNvPr id="4" name="Рисунок 3" descr="ostrov-krit-na-karte-greci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3071802" cy="685800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8572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Минойский Быт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785794"/>
            <a:ext cx="7643834" cy="5857892"/>
          </a:xfrm>
        </p:spPr>
        <p:txBody>
          <a:bodyPr/>
          <a:lstStyle/>
          <a:p>
            <a:r>
              <a:rPr lang="ru-RU" sz="2000" dirty="0" smtClean="0"/>
              <a:t>Судя по изобразительному искусству самих </a:t>
            </a:r>
            <a:r>
              <a:rPr lang="ru-RU" sz="2000" dirty="0" err="1" smtClean="0"/>
              <a:t>минойцев</a:t>
            </a:r>
            <a:r>
              <a:rPr lang="ru-RU" sz="2000" dirty="0" smtClean="0"/>
              <a:t>, они были изящными и жизнерадостными людьми. Длинные волосы носили и мужчины, и женщины, но женщины оформляли их особенно разнообразно, укладывая локонами и завитками. Одежда мужчин состояла практически лишь в широком кожаном поясном ремне и кожаном же гульфике. Женщины носили длинные и пестрые юбки с оборками, а также лиф, который оставлял обнаженными руки и грудь. </a:t>
            </a:r>
            <a:br>
              <a:rPr lang="ru-RU" sz="2000" dirty="0" smtClean="0"/>
            </a:br>
            <a:r>
              <a:rPr lang="ru-RU" sz="2000" dirty="0" smtClean="0"/>
              <a:t>Городскую общину составляли высший класс (куда входили царское семейство, знать и жрецы), средний класс и рабы. Как можно предполагать, по положению в обществе женщины были во всем равны мужчинам, они участвовали во всех видах деятельности, включая наиболее опасные виды атлетических занятий. Земледельцы, обитавшие в сельской местности, выращивали пшеницу и ячмень, а также оливки, миндаль и виноград. Кроме того, они вырабатывали шерсть и лен для производства тканей. В городах имелись утонченные мастера, резчики по драгоценным камням и по слоновой кости, живописцы, </a:t>
            </a:r>
            <a:r>
              <a:rPr lang="ru-RU" sz="2000" dirty="0" err="1" smtClean="0"/>
              <a:t>златокузнецы</a:t>
            </a:r>
            <a:r>
              <a:rPr lang="ru-RU" sz="2000" dirty="0" smtClean="0"/>
              <a:t>, изготовители каменных ваз и кубков. </a:t>
            </a:r>
            <a:endParaRPr lang="ru-RU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0"/>
            <a:ext cx="7643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Популярны были танцы и занятия атлетикой, например кулачным боем. Главным видом спорта были прыжки через быка. Молодой мужчина или женщина становился перед нападающим быком и хватал его за рога; когда бык взмахивал головой, прыгун делал сальто через рога, отталкивался руками от бычьей спины и приземлялся на ноги позади быка.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Наиболее полную картину жизни минойского Крита дали археологические раскопки, </a:t>
            </a:r>
            <a:r>
              <a:rPr lang="ru-RU" sz="2000" dirty="0" err="1" smtClean="0"/>
              <a:t>проведеные</a:t>
            </a:r>
            <a:r>
              <a:rPr lang="ru-RU" sz="2000" dirty="0" smtClean="0"/>
              <a:t> в </a:t>
            </a:r>
            <a:r>
              <a:rPr lang="ru-RU" sz="2000" dirty="0" err="1" smtClean="0"/>
              <a:t>Гурнии</a:t>
            </a:r>
            <a:r>
              <a:rPr lang="ru-RU" sz="2000" dirty="0" smtClean="0"/>
              <a:t>, городе в восточной части Крита. Здесь обнаружены дворец, площадь для общественных мероприятий, святилище, а также характерный лабиринт домов, возведенных из бутового камня и сырцового кирпича.</a:t>
            </a:r>
            <a:endParaRPr lang="ru-RU" sz="2000" dirty="0"/>
          </a:p>
        </p:txBody>
      </p:sp>
      <p:pic>
        <p:nvPicPr>
          <p:cNvPr id="6" name="Рисунок 5" descr="mik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5286388"/>
            <a:ext cx="5929354" cy="1571612"/>
          </a:xfrm>
          <a:prstGeom prst="rect">
            <a:avLst/>
          </a:prstGeom>
        </p:spPr>
      </p:pic>
      <p:pic>
        <p:nvPicPr>
          <p:cNvPr id="7" name="Рисунок 6" descr="knossos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928802"/>
            <a:ext cx="5000628" cy="171451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239029" cy="654032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Религия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hlinkClick r:id="rId2" action="ppaction://hlinksldjump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642918"/>
            <a:ext cx="7572396" cy="2214578"/>
          </a:xfrm>
        </p:spPr>
        <p:txBody>
          <a:bodyPr/>
          <a:lstStyle/>
          <a:p>
            <a:r>
              <a:rPr lang="ru-RU" sz="2000" dirty="0" err="1" smtClean="0"/>
              <a:t>Минойцы</a:t>
            </a:r>
            <a:r>
              <a:rPr lang="ru-RU" sz="2000" dirty="0" smtClean="0"/>
              <a:t> поклонялись многим богам, часть которых можно возвести к глубокой древности. в горных святилищах поклонялись широко почитаемому богу (Y)</a:t>
            </a:r>
            <a:r>
              <a:rPr lang="ru-RU" sz="2000" dirty="0" err="1" smtClean="0"/>
              <a:t>a-sa-sa-la-mu</a:t>
            </a:r>
            <a:r>
              <a:rPr lang="ru-RU" sz="2000" dirty="0" smtClean="0"/>
              <a:t> (произносится ), имя которого означает . Ему посвящены по крайней мере шесть минойских культовых объектов - каменных столов для возлияния и т.п.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_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5" y="2428868"/>
            <a:ext cx="2928925" cy="41434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2" y="2500306"/>
            <a:ext cx="4572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Наиболее широко известное минойское божество - это богиня, обыкновенно изображаемая в юбке с оборками, с поднятыми разведенными в стороны руками, причем тело ее и руки нередко обвивают змеи. Ее статуэтки сделались символом минойской цивилизации. Эта богиня, как и </a:t>
            </a:r>
            <a:r>
              <a:rPr lang="ru-RU" dirty="0" err="1" smtClean="0"/>
              <a:t>Йашашалам</a:t>
            </a:r>
            <a:r>
              <a:rPr lang="ru-RU" dirty="0" smtClean="0"/>
              <a:t>, возможно, также имеет семитское происхождение, поскольку она появляется на цилиндрических печатях из Месопотамии, более ранних, чем изображения с Крита. Иногда минойские художники изображали ее стоящей на горе в окружении  животных. 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0"/>
            <a:ext cx="757239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Имя </a:t>
            </a:r>
            <a:r>
              <a:rPr lang="ru-RU" dirty="0" err="1" smtClean="0"/>
              <a:t>Дагона</a:t>
            </a:r>
            <a:r>
              <a:rPr lang="ru-RU" dirty="0" smtClean="0"/>
              <a:t>, упоминаемое в Библии в качестве бога филистимлян, появляется на минойских табличках в форме </a:t>
            </a:r>
            <a:r>
              <a:rPr lang="ru-RU" dirty="0" err="1" smtClean="0"/>
              <a:t>Da-gu-na</a:t>
            </a:r>
            <a:r>
              <a:rPr lang="ru-RU" dirty="0" smtClean="0"/>
              <a:t>. Это тоже широко почитаемое семитское божество: </a:t>
            </a:r>
            <a:r>
              <a:rPr lang="ru-RU" dirty="0" err="1" smtClean="0"/>
              <a:t>угаритские</a:t>
            </a:r>
            <a:r>
              <a:rPr lang="ru-RU" dirty="0" smtClean="0"/>
              <a:t> мифы называют его отцом бога плодородия Ваала. Некоторые верования, распространенные на минойском Крите, просуществовали вплоть до античности. Гесиод и другие греческие поэты упоминают о мифах, в которых говорится, что бог Зевс не только родился на Крите, но там же умер и погребен. История об узурпации Зевсом власти своего отца </a:t>
            </a:r>
            <a:r>
              <a:rPr lang="ru-RU" dirty="0" err="1" smtClean="0"/>
              <a:t>Кроноса</a:t>
            </a:r>
            <a:r>
              <a:rPr lang="ru-RU" dirty="0" smtClean="0"/>
              <a:t> является почти точной параллелью мифу о хурритском боге бури </a:t>
            </a:r>
            <a:r>
              <a:rPr lang="ru-RU" dirty="0" err="1" smtClean="0"/>
              <a:t>Тешубе</a:t>
            </a:r>
            <a:r>
              <a:rPr lang="ru-RU" dirty="0" smtClean="0"/>
              <a:t>, который точно таким же образом смещает своего отца </a:t>
            </a:r>
            <a:r>
              <a:rPr lang="ru-RU" dirty="0" err="1" smtClean="0"/>
              <a:t>Кумарби</a:t>
            </a:r>
            <a:r>
              <a:rPr lang="ru-RU" dirty="0" smtClean="0"/>
              <a:t>. Гесиод связывает это событие с Критом, и его рассказ включает много неприглядных подробностей оригинала, не оставляя никаких сомнений относительно источника позднейшего мифа. </a:t>
            </a:r>
            <a:br>
              <a:rPr lang="ru-RU" dirty="0" smtClean="0"/>
            </a:br>
            <a:r>
              <a:rPr lang="ru-RU" dirty="0" smtClean="0"/>
              <a:t>Общей чертой, характерной для минойской религии, было поклонение природе - священным деревьям, источникам и каменным столбам. </a:t>
            </a:r>
            <a:br>
              <a:rPr lang="ru-RU" dirty="0" smtClean="0"/>
            </a:br>
            <a:r>
              <a:rPr lang="ru-RU" dirty="0" smtClean="0"/>
              <a:t>В отличие от многих древних обитателей Ближнего Востока, </a:t>
            </a:r>
            <a:r>
              <a:rPr lang="ru-RU" dirty="0" err="1" smtClean="0"/>
              <a:t>минойцы</a:t>
            </a:r>
            <a:r>
              <a:rPr lang="ru-RU" dirty="0" smtClean="0"/>
              <a:t> не воздвигали своим богам величественных храмов. Совместные культовые действия совершались ими на дворцовых площадках, в пещерных святилищах, в домовых храмах, в часовенках, построенных над истоками ручьев, но в первую очередь в святилищах на вершинах. Маленькие храмы, построенные на горных вершинах, являются характерной чертой </a:t>
            </a:r>
            <a:r>
              <a:rPr lang="ru-RU" dirty="0" err="1" smtClean="0"/>
              <a:t>ханаанейской</a:t>
            </a:r>
            <a:r>
              <a:rPr lang="ru-RU" dirty="0" smtClean="0"/>
              <a:t> религии, их можно сравнить с , на которые, в связи с существовавшей на них практикой поклонения, яростно обрушиваются израильские пророки.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7643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Важную роль в минойской религии играл бык. В греческих мифах, связанных с Критом, события часто разворачиваются вокруг быка, как в случае похищения  Зевсом  Европы или в легенде о Минотавре. Минойские алтари и крыши святилищ нередко имели </a:t>
            </a:r>
            <a:r>
              <a:rPr lang="ru-RU" dirty="0" err="1" smtClean="0"/>
              <a:t>рогообразные</a:t>
            </a:r>
            <a:r>
              <a:rPr lang="ru-RU" dirty="0" smtClean="0"/>
              <a:t> выступы, которые, возможно, происходили от рогов священного быка и обыкновенно назывались рогами посвящения. Даже минойские прыжки через быка имели, помимо атлетической, еще и религиозную сторону</a:t>
            </a:r>
            <a:endParaRPr lang="ru-RU" dirty="0"/>
          </a:p>
        </p:txBody>
      </p:sp>
      <p:pic>
        <p:nvPicPr>
          <p:cNvPr id="3" name="Рисунок 2" descr="ti9tiAO7Mt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500306"/>
            <a:ext cx="5495024" cy="372745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7" cy="6429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sldjump"/>
              </a:rPr>
              <a:t>Искусство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hlinkClick r:id="rId2" action="ppaction://hlinksldjump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642918"/>
            <a:ext cx="7215238" cy="3000396"/>
          </a:xfrm>
        </p:spPr>
        <p:txBody>
          <a:bodyPr/>
          <a:lstStyle/>
          <a:p>
            <a:r>
              <a:rPr lang="ru-RU" sz="1800" dirty="0" smtClean="0"/>
              <a:t>Минойское искусство - наиболее радостное и лучезарное из всех древних искусств. На рельефном изображении вазы из </a:t>
            </a:r>
            <a:r>
              <a:rPr lang="ru-RU" sz="1800" dirty="0" err="1" smtClean="0"/>
              <a:t>Агиа-Триады</a:t>
            </a:r>
            <a:r>
              <a:rPr lang="ru-RU" sz="1800" dirty="0" smtClean="0"/>
              <a:t> мы видим шествие земледельцев на празднике урожая. Типично минойская деталь на этой вазе - изображение сваленного с ног хмелем гуляки, который уткнулся в землю и спит. </a:t>
            </a:r>
            <a:br>
              <a:rPr lang="ru-RU" sz="1800" dirty="0" smtClean="0"/>
            </a:br>
            <a:r>
              <a:rPr lang="ru-RU" sz="1800" dirty="0" smtClean="0"/>
              <a:t>Минойские фрески неизменно поражают свежестью и естественностью. Юноши и девушки беззаботно перепрыгивают через рога бросающихся на них быков; скачет по скалам критский козел; дельфины и летучие рыбки скользят по волнам. </a:t>
            </a:r>
            <a:br>
              <a:rPr lang="ru-RU" sz="1800" dirty="0" smtClean="0"/>
            </a:br>
            <a:r>
              <a:rPr lang="ru-RU" sz="1800" dirty="0" smtClean="0"/>
              <a:t>Важной художественной условностью, введенной </a:t>
            </a:r>
            <a:r>
              <a:rPr lang="ru-RU" sz="1800" dirty="0" err="1" smtClean="0"/>
              <a:t>минойцами</a:t>
            </a:r>
            <a:r>
              <a:rPr lang="ru-RU" sz="1800" dirty="0" smtClean="0"/>
              <a:t>, было изображение животных, скачущих галопом. 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718679"/>
            <a:ext cx="4071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Этот прием, столь успешно позволяющий изобразить стремительность движения, распространился отсюда в Египет, Персию, Сибирь, Китай и Японию. </a:t>
            </a:r>
            <a:r>
              <a:rPr lang="ru-RU" dirty="0" err="1"/>
              <a:t>Минойцы</a:t>
            </a:r>
            <a:r>
              <a:rPr lang="ru-RU" dirty="0"/>
              <a:t> использовали также статичные узоры - зигзаги, перекрестную штриховку и другие линейные средства, известные по ближневосточной расписной керамике.</a:t>
            </a:r>
          </a:p>
        </p:txBody>
      </p:sp>
      <p:pic>
        <p:nvPicPr>
          <p:cNvPr id="6" name="Рисунок 5" descr="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1" y="3782733"/>
            <a:ext cx="3857620" cy="307526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Крито-минойская культура 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 - &amp;quot;Предыстория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Минойский Быт&amp;quot;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 - &amp;quot;Религия&amp;quot;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 - &amp;quot;Искусство&amp;quot;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 - &amp;quot;Архитектура&amp;quot;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67&quot;/&gt;&lt;/object&gt;&lt;object type=&quot;3&quot; unique_id=&quot;10017&quot;&gt;&lt;property id=&quot;20148&quot; value=&quot;5&quot;/&gt;&lt;property id=&quot;20300&quot; value=&quot;Slide 14&quot;/&gt;&lt;property id=&quot;20307&quot; value=&quot;268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rinnayaKar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StarinnayaKarta</Template>
  <TotalTime>165</TotalTime>
  <Words>934</Words>
  <Application>Microsoft Office PowerPoint</Application>
  <PresentationFormat>Экран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StarinnayaKarta</vt:lpstr>
      <vt:lpstr>Крито-минойская культура </vt:lpstr>
      <vt:lpstr>Презентация PowerPoint</vt:lpstr>
      <vt:lpstr>Предыстория</vt:lpstr>
      <vt:lpstr>Минойский Быт</vt:lpstr>
      <vt:lpstr>Презентация PowerPoint</vt:lpstr>
      <vt:lpstr>Религия</vt:lpstr>
      <vt:lpstr>Презентация PowerPoint</vt:lpstr>
      <vt:lpstr>Презентация PowerPoint</vt:lpstr>
      <vt:lpstr>Искусство</vt:lpstr>
      <vt:lpstr>Презентация PowerPoint</vt:lpstr>
      <vt:lpstr>Архитектура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Минойская культура</dc:title>
  <dc:creator>Admin</dc:creator>
  <cp:lastModifiedBy>Кристина</cp:lastModifiedBy>
  <cp:revision>18</cp:revision>
  <dcterms:created xsi:type="dcterms:W3CDTF">2015-04-05T13:57:33Z</dcterms:created>
  <dcterms:modified xsi:type="dcterms:W3CDTF">2015-05-06T18:33:29Z</dcterms:modified>
</cp:coreProperties>
</file>