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Sora Medium"/>
      <p:regular r:id="rId13"/>
    </p:embeddedFont>
    <p:embeddedFont>
      <p:font typeface="Sora Medium"/>
      <p:regular r:id="rId14"/>
    </p:embeddedFont>
    <p:embeddedFont>
      <p:font typeface="Noto Sans TC"/>
      <p:regular r:id="rId15"/>
    </p:embeddedFont>
    <p:embeddedFont>
      <p:font typeface="Noto Sans TC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7070C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948452"/>
            <a:ext cx="129023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8350"/>
              </a:lnSpc>
              <a:buNone/>
            </a:pPr>
            <a:r>
              <a:rPr lang="en-US" sz="67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Эволюция языков программирования</a:t>
            </a:r>
            <a:endParaRPr lang="en-US" sz="6700" dirty="0"/>
          </a:p>
        </p:txBody>
      </p:sp>
      <p:sp>
        <p:nvSpPr>
          <p:cNvPr id="3" name="Text 1"/>
          <p:cNvSpPr/>
          <p:nvPr/>
        </p:nvSpPr>
        <p:spPr>
          <a:xfrm>
            <a:off x="864037" y="3448050"/>
            <a:ext cx="129023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Языки программирования играют ключевую роль в развитии информационных технологий, являясь инструментом для разработки программного обеспечения и управления компьютерами. С момента появления первых языков программирования в середине XX века они эволюционировали, приобретая все более сложные и мощные возможности для решения различных задач. Процесс их развития был тесно связан с изменяющимися потребностями как научного, так и коммерческого сообщества.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5700951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От первых ассемблеров до современных многопарадигмальных языков, история программирования отражает постоянное стремление к повышению эффективности, читаемости и функциональности кода. Каждый этап этой эволюции привносил новые концепции и подходы, формируя современный ландшафт разработки программного обеспечения.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2095" y="823793"/>
            <a:ext cx="13437989" cy="502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Процедурное программирование: основы структурированного кода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72095" y="1567696"/>
            <a:ext cx="13486209" cy="771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Процедурное программирование характеризуется линейным выполнением кода и разделением программы на процедуры или функции. Этот подход обеспечивает предсказуемость и легкость анализа программ. Ключевые особенности включают строгий порядок выполнения, модульность через процедуры, управление областью видимости переменных и использование параметров для повышения гибкости функций.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572095" y="2520553"/>
            <a:ext cx="13486209" cy="514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Контроль выполнения программы осуществляется с помощью условных операторов и циклов, что позволяет создавать гибкую логику и автоматизировать повторяющиеся операции. Этот парадигм заложил основу для создания структурированных и легко поддерживаемых программ.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801886" y="3216116"/>
            <a:ext cx="22860" cy="4189690"/>
          </a:xfrm>
          <a:prstGeom prst="roundRect">
            <a:avLst>
              <a:gd name="adj" fmla="val 105572"/>
            </a:avLst>
          </a:prstGeom>
          <a:solidFill>
            <a:srgbClr val="3F3F44"/>
          </a:solidFill>
          <a:ln/>
        </p:spPr>
      </p:sp>
      <p:sp>
        <p:nvSpPr>
          <p:cNvPr id="6" name="Shape 4"/>
          <p:cNvSpPr/>
          <p:nvPr/>
        </p:nvSpPr>
        <p:spPr>
          <a:xfrm>
            <a:off x="971431" y="3566636"/>
            <a:ext cx="563047" cy="22860"/>
          </a:xfrm>
          <a:prstGeom prst="roundRect">
            <a:avLst>
              <a:gd name="adj" fmla="val 105572"/>
            </a:avLst>
          </a:prstGeom>
          <a:solidFill>
            <a:srgbClr val="3F3F44"/>
          </a:solidFill>
          <a:ln/>
        </p:spPr>
      </p:sp>
      <p:sp>
        <p:nvSpPr>
          <p:cNvPr id="7" name="Shape 5"/>
          <p:cNvSpPr/>
          <p:nvPr/>
        </p:nvSpPr>
        <p:spPr>
          <a:xfrm>
            <a:off x="632341" y="3397091"/>
            <a:ext cx="361950" cy="361950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8" name="Text 6"/>
          <p:cNvSpPr/>
          <p:nvPr/>
        </p:nvSpPr>
        <p:spPr>
          <a:xfrm>
            <a:off x="762238" y="3457337"/>
            <a:ext cx="102037" cy="241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1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1698188" y="3376970"/>
            <a:ext cx="2280642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Линейное выполнение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698188" y="3724751"/>
            <a:ext cx="12360116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Код выполняется последовательно, от начала до конца.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971431" y="4654272"/>
            <a:ext cx="563047" cy="22860"/>
          </a:xfrm>
          <a:prstGeom prst="roundRect">
            <a:avLst>
              <a:gd name="adj" fmla="val 105572"/>
            </a:avLst>
          </a:prstGeom>
          <a:solidFill>
            <a:srgbClr val="3F3F44"/>
          </a:solidFill>
          <a:ln/>
        </p:spPr>
      </p:sp>
      <p:sp>
        <p:nvSpPr>
          <p:cNvPr id="12" name="Shape 10"/>
          <p:cNvSpPr/>
          <p:nvPr/>
        </p:nvSpPr>
        <p:spPr>
          <a:xfrm>
            <a:off x="632341" y="4484727"/>
            <a:ext cx="361950" cy="361950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13" name="Text 11"/>
          <p:cNvSpPr/>
          <p:nvPr/>
        </p:nvSpPr>
        <p:spPr>
          <a:xfrm>
            <a:off x="738068" y="4544973"/>
            <a:ext cx="150376" cy="241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2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1698188" y="4464606"/>
            <a:ext cx="2011085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Модульность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698188" y="4812387"/>
            <a:ext cx="12360116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Программа разделяется на процедуры и функции.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971431" y="5741908"/>
            <a:ext cx="563047" cy="22860"/>
          </a:xfrm>
          <a:prstGeom prst="roundRect">
            <a:avLst>
              <a:gd name="adj" fmla="val 105572"/>
            </a:avLst>
          </a:prstGeom>
          <a:solidFill>
            <a:srgbClr val="3F3F44"/>
          </a:solidFill>
          <a:ln/>
        </p:spPr>
      </p:sp>
      <p:sp>
        <p:nvSpPr>
          <p:cNvPr id="17" name="Shape 15"/>
          <p:cNvSpPr/>
          <p:nvPr/>
        </p:nvSpPr>
        <p:spPr>
          <a:xfrm>
            <a:off x="632341" y="5572363"/>
            <a:ext cx="361950" cy="361950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18" name="Text 16"/>
          <p:cNvSpPr/>
          <p:nvPr/>
        </p:nvSpPr>
        <p:spPr>
          <a:xfrm>
            <a:off x="738426" y="5632609"/>
            <a:ext cx="149662" cy="241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3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1698188" y="5552242"/>
            <a:ext cx="2150269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Управление данными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1698188" y="5900023"/>
            <a:ext cx="12360116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Использование локальных и глобальных переменных.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971431" y="6829544"/>
            <a:ext cx="563047" cy="22860"/>
          </a:xfrm>
          <a:prstGeom prst="roundRect">
            <a:avLst>
              <a:gd name="adj" fmla="val 105572"/>
            </a:avLst>
          </a:prstGeom>
          <a:solidFill>
            <a:srgbClr val="3F3F44"/>
          </a:solidFill>
          <a:ln/>
        </p:spPr>
      </p:sp>
      <p:sp>
        <p:nvSpPr>
          <p:cNvPr id="22" name="Shape 20"/>
          <p:cNvSpPr/>
          <p:nvPr/>
        </p:nvSpPr>
        <p:spPr>
          <a:xfrm>
            <a:off x="632341" y="6659999"/>
            <a:ext cx="361950" cy="361950"/>
          </a:xfrm>
          <a:prstGeom prst="roundRect">
            <a:avLst>
              <a:gd name="adj" fmla="val 6668"/>
            </a:avLst>
          </a:prstGeom>
          <a:solidFill>
            <a:srgbClr val="26262B"/>
          </a:solidFill>
          <a:ln/>
        </p:spPr>
      </p:sp>
      <p:sp>
        <p:nvSpPr>
          <p:cNvPr id="23" name="Text 21"/>
          <p:cNvSpPr/>
          <p:nvPr/>
        </p:nvSpPr>
        <p:spPr>
          <a:xfrm>
            <a:off x="734616" y="6720245"/>
            <a:ext cx="157282" cy="241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4</a:t>
            </a:r>
            <a:endParaRPr lang="en-US" sz="1900" dirty="0"/>
          </a:p>
        </p:txBody>
      </p:sp>
      <p:sp>
        <p:nvSpPr>
          <p:cNvPr id="24" name="Text 22"/>
          <p:cNvSpPr/>
          <p:nvPr/>
        </p:nvSpPr>
        <p:spPr>
          <a:xfrm>
            <a:off x="1698188" y="6639877"/>
            <a:ext cx="2223968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Контроль выполнения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1698188" y="6987659"/>
            <a:ext cx="12360116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Применение условных операторов и циклов.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129" y="617577"/>
            <a:ext cx="13322141" cy="1168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Объектно-ориентированное программирование: мир объектов и классов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54129" y="2159556"/>
            <a:ext cx="13322141" cy="1196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Объектно-ориентированное программирование (ООП) основано на концепции объектов, которые содержат данные и код. Основные принципы ООП включают инкапсуляцию, наследование, полиморфизм и абстракцию. Инкапсуляция объединяет данные и методы в объектах, обеспечивая защиту данных. Наследование позволяет создавать новые классы на основе существующих, способствуя повторному использованию кода.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654129" y="3566160"/>
            <a:ext cx="13322141" cy="897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Полиморфизм обеспечивает гибкость, позволяя использовать один интерфейс для различных типов объектов. Абстракция позволяет работать с высокоуровневыми концепциями, скрывая сложные детали реализации. ООП значительно упрощает разработку сложных систем, делая код более модульным и легко поддерживаемым.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654129" y="4673679"/>
            <a:ext cx="6567726" cy="1375767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</p:sp>
      <p:sp>
        <p:nvSpPr>
          <p:cNvPr id="6" name="Text 4"/>
          <p:cNvSpPr/>
          <p:nvPr/>
        </p:nvSpPr>
        <p:spPr>
          <a:xfrm>
            <a:off x="840938" y="4860488"/>
            <a:ext cx="233648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Инкапсуляция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40938" y="5264467"/>
            <a:ext cx="6194108" cy="598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Объединение данных и методов в объектах, обеспечивая защиту и контроль доступа.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7408664" y="4673679"/>
            <a:ext cx="6567726" cy="1375767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</p:sp>
      <p:sp>
        <p:nvSpPr>
          <p:cNvPr id="9" name="Text 7"/>
          <p:cNvSpPr/>
          <p:nvPr/>
        </p:nvSpPr>
        <p:spPr>
          <a:xfrm>
            <a:off x="7595473" y="4860488"/>
            <a:ext cx="233648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Наследование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7595473" y="5264467"/>
            <a:ext cx="6194108" cy="598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Создание новых классов на основе существующих, позволяя повторное использование кода.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654129" y="6236256"/>
            <a:ext cx="6567726" cy="1375767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</p:sp>
      <p:sp>
        <p:nvSpPr>
          <p:cNvPr id="12" name="Text 10"/>
          <p:cNvSpPr/>
          <p:nvPr/>
        </p:nvSpPr>
        <p:spPr>
          <a:xfrm>
            <a:off x="840938" y="6423065"/>
            <a:ext cx="233648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Полиморфизм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840938" y="6827044"/>
            <a:ext cx="6194108" cy="598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Использование одного интерфейса для различных типов объектов, обеспечивая гибкость.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7408664" y="6236256"/>
            <a:ext cx="6567726" cy="1375767"/>
          </a:xfrm>
          <a:prstGeom prst="roundRect">
            <a:avLst>
              <a:gd name="adj" fmla="val 2038"/>
            </a:avLst>
          </a:prstGeom>
          <a:solidFill>
            <a:srgbClr val="26262B"/>
          </a:solidFill>
          <a:ln/>
        </p:spPr>
      </p:sp>
      <p:sp>
        <p:nvSpPr>
          <p:cNvPr id="15" name="Text 13"/>
          <p:cNvSpPr/>
          <p:nvPr/>
        </p:nvSpPr>
        <p:spPr>
          <a:xfrm>
            <a:off x="7595473" y="6423065"/>
            <a:ext cx="233648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Абстракция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595473" y="6827044"/>
            <a:ext cx="6194108" cy="598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Работа с высокоуровневыми концепциями, скрывая сложные детали реализации.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633" y="690920"/>
            <a:ext cx="13267134" cy="1217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Логическое программирование: мышление в терминах фактов и правил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681633" y="2297668"/>
            <a:ext cx="13267134" cy="1246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Логическое программирование представляет собой уникальный подход, где программы описываются в виде логических утверждений, а не пошаговых инструкций. Эта парадигма основана на декларативном принципе, где программист определяет, что должно быть истинным, а система сама находит способ достичь этого. Программы состоят из фактов и правил, которые представляют собой базу знаний.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81633" y="3763089"/>
            <a:ext cx="13267134" cy="93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Ключевой особенностью является использование дедуктивного вывода для поиска решений. Система применяет обратный вывод, двигаясь от вопроса к известным фактам и правилам. Логическое программирование широко применяется в искусственном интеллекте, обработке естественного языка и экспертных системах. Prolog и Mercury являются яркими представителями этой парадигмы.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33" y="4916924"/>
            <a:ext cx="3316724" cy="77902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76300" y="5988010"/>
            <a:ext cx="2434471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Факты и правила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76300" y="6409134"/>
            <a:ext cx="2927390" cy="93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Определение базы знаний через логические утверждения.</a:t>
            </a:r>
            <a:endParaRPr lang="en-US" sz="15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57" y="4916924"/>
            <a:ext cx="3316843" cy="77902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93024" y="5988010"/>
            <a:ext cx="2434471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Дедуктивный вывод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4193024" y="6409134"/>
            <a:ext cx="2927509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Поиск решений на основе заданных фактов и правил.</a:t>
            </a:r>
            <a:endParaRPr lang="en-US" sz="15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916924"/>
            <a:ext cx="3316724" cy="77902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09867" y="5988010"/>
            <a:ext cx="2434471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Обратный вывод</a:t>
            </a:r>
            <a:endParaRPr lang="en-US" sz="1900" dirty="0"/>
          </a:p>
        </p:txBody>
      </p:sp>
      <p:sp>
        <p:nvSpPr>
          <p:cNvPr id="13" name="Text 8"/>
          <p:cNvSpPr/>
          <p:nvPr/>
        </p:nvSpPr>
        <p:spPr>
          <a:xfrm>
            <a:off x="7509867" y="6409134"/>
            <a:ext cx="2927390" cy="93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Движение от вопроса к известным фактам для нахождения ответа.</a:t>
            </a:r>
            <a:endParaRPr lang="en-US" sz="150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924" y="4916924"/>
            <a:ext cx="3316843" cy="77902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26591" y="5988010"/>
            <a:ext cx="2434471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Применение</a:t>
            </a:r>
            <a:endParaRPr lang="en-US" sz="1900" dirty="0"/>
          </a:p>
        </p:txBody>
      </p:sp>
      <p:sp>
        <p:nvSpPr>
          <p:cNvPr id="16" name="Text 10"/>
          <p:cNvSpPr/>
          <p:nvPr/>
        </p:nvSpPr>
        <p:spPr>
          <a:xfrm>
            <a:off x="10826591" y="6409134"/>
            <a:ext cx="2927509" cy="623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Использование в AI, NLP и экспертных системах.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153" y="512802"/>
            <a:ext cx="13328094" cy="1162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Функциональное программирование: мир чистых функций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51153" y="1954649"/>
            <a:ext cx="13328094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Функциональное программирование основано на использовании чистых функций, которые не имеют побочных эффектов и всегда возвращают один и тот же результат при одинаковых входных данных. Этот подход делает программы более предсказуемыми и легко тестируемыми. Ключевые концепции включают функции высшего порядка, которые могут принимать или возвращать другие функции, и неизменяемость данных.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651153" y="3354586"/>
            <a:ext cx="13328094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Рекурсия часто используется вместо циклов для итерации, а ленивые вычисления позволяют оптимизировать производительность. Языки, такие как Haskell, Lisp и Scala, являются яркими представителями этой парадигмы, предлагая мощные инструменты для создания абстрактных и эффективных программ.</a:t>
            </a:r>
            <a:endParaRPr lang="en-US" sz="14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53" y="4456867"/>
            <a:ext cx="465058" cy="46505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51153" y="5107900"/>
            <a:ext cx="2325767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Чистые функции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51153" y="5510093"/>
            <a:ext cx="652450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Предсказуемые функции без побочных эффектов.</a:t>
            </a:r>
            <a:endParaRPr lang="en-US" sz="14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41" y="4456867"/>
            <a:ext cx="465058" cy="4650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54741" y="5107900"/>
            <a:ext cx="3052763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Функции высшего порядка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7454741" y="5510093"/>
            <a:ext cx="652450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Функции как аргументы или результаты.</a:t>
            </a:r>
            <a:endParaRPr lang="en-US" sz="14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3" y="6365915"/>
            <a:ext cx="465058" cy="4650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51153" y="7016948"/>
            <a:ext cx="2325767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Неизменяемость</a:t>
            </a:r>
            <a:endParaRPr lang="en-US" sz="1800" dirty="0"/>
          </a:p>
        </p:txBody>
      </p:sp>
      <p:sp>
        <p:nvSpPr>
          <p:cNvPr id="13" name="Text 8"/>
          <p:cNvSpPr/>
          <p:nvPr/>
        </p:nvSpPr>
        <p:spPr>
          <a:xfrm>
            <a:off x="651153" y="7419142"/>
            <a:ext cx="652450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Данные не изменяются после создания.</a:t>
            </a:r>
            <a:endParaRPr lang="en-US" sz="14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41" y="6365915"/>
            <a:ext cx="465058" cy="46505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54741" y="7016948"/>
            <a:ext cx="2325767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Рекурсия</a:t>
            </a:r>
            <a:endParaRPr lang="en-US" sz="1800" dirty="0"/>
          </a:p>
        </p:txBody>
      </p:sp>
      <p:sp>
        <p:nvSpPr>
          <p:cNvPr id="16" name="Text 10"/>
          <p:cNvSpPr/>
          <p:nvPr/>
        </p:nvSpPr>
        <p:spPr>
          <a:xfrm>
            <a:off x="7454741" y="7419142"/>
            <a:ext cx="652450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Использование рекурсии вместо циклов.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925" y="691991"/>
            <a:ext cx="13158549" cy="1313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Предметно-ориентированные языки: специализированные инструменты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5925" y="2426494"/>
            <a:ext cx="13158549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Предметно-ориентированные языки (DSL) разрабатываются для решения задач в конкретных областях, предлагая специализированные инструменты и абстракции. В отличие от языков общего назначения, DSL фокусируются на узких задачах, что делает их более эффективными в соответствующем контексте. Они часто имеют простой и понятный синтаксис, ориентированный на специалистов в конкретной области.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5925" y="4008358"/>
            <a:ext cx="1315854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DSL могут интегрироваться с языками общего назначения, обеспечивая высокоуровневые инструменты для специфических задач в рамках более крупных систем. Это позволяет сочетать специализированную функциональность DSL с гибкостью традиционных языков программирования, создавая мощные и эффективные решения.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5925" y="5464135"/>
            <a:ext cx="262830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Специализация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35925" y="6003012"/>
            <a:ext cx="4043720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DSL разрабатываются для конкретных предметных областей, таких как веб-разработка, обработка текстов или создание графиков.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5300186" y="5464135"/>
            <a:ext cx="262830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Эффективность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5300186" y="6003012"/>
            <a:ext cx="4043720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Предлагают высокоуровневые абстракции и специализированные инструменты, недоступные в языках общего назначения.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9864447" y="5464135"/>
            <a:ext cx="262830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97B8FF"/>
                </a:solidFill>
                <a:latin typeface="Sora Medium" pitchFamily="34" charset="0"/>
                <a:ea typeface="Sora Medium" pitchFamily="34" charset="-122"/>
                <a:cs typeface="Sora Medium" pitchFamily="34" charset="-120"/>
              </a:rPr>
              <a:t>Интеграция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9864447" y="6003012"/>
            <a:ext cx="4043720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Могут использоваться в сочетании с языками общего назначения, расширяя их возможности в специфических областях.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2024-10-24T16:11:40Z</dcterms:created>
  <dcterms:modified xsi:type="dcterms:W3CDTF">2024-10-24T16:11:40Z</dcterms:modified>
</cp:coreProperties>
</file>