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5" r:id="rId14"/>
    <p:sldId id="273" r:id="rId15"/>
    <p:sldId id="274" r:id="rId16"/>
    <p:sldId id="277" r:id="rId17"/>
    <p:sldId id="278" r:id="rId18"/>
    <p:sldId id="279" r:id="rId19"/>
    <p:sldId id="259" r:id="rId20"/>
    <p:sldId id="262" r:id="rId21"/>
    <p:sldId id="269" r:id="rId22"/>
    <p:sldId id="272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4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1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4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5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6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8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0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412FC-CF4D-44AB-A4E0-7E0A078C66A0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2138-2545-4618-BCDC-FAC72868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0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ktex.org/" TargetMode="External"/><Relationship Id="rId2" Type="http://schemas.openxmlformats.org/officeDocument/2006/relationships/hyperlink" Target="https://www.tug.org/texliv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overleaf.com/" TargetMode="External"/><Relationship Id="rId5" Type="http://schemas.openxmlformats.org/officeDocument/2006/relationships/hyperlink" Target="https://miktex.org/" TargetMode="External"/><Relationship Id="rId4" Type="http://schemas.openxmlformats.org/officeDocument/2006/relationships/hyperlink" Target="https://www.tug.org/mactex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m1math.net/texmaker/" TargetMode="External"/><Relationship Id="rId2" Type="http://schemas.openxmlformats.org/officeDocument/2006/relationships/hyperlink" Target="http://www.gnu.org/software/ema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yx.org/" TargetMode="External"/><Relationship Id="rId4" Type="http://schemas.openxmlformats.org/officeDocument/2006/relationships/hyperlink" Target="http://texstudio.sourceforge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tan.org/pkg/koma-script" TargetMode="External"/><Relationship Id="rId7" Type="http://schemas.openxmlformats.org/officeDocument/2006/relationships/hyperlink" Target="http://ctan.org/pkg/t2" TargetMode="External"/><Relationship Id="rId2" Type="http://schemas.openxmlformats.org/officeDocument/2006/relationships/hyperlink" Target="http://ctan.org/pkg/koma-scri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tan.org/pkg/indentfirst" TargetMode="External"/><Relationship Id="rId5" Type="http://schemas.openxmlformats.org/officeDocument/2006/relationships/hyperlink" Target="http://ctan.org/pkg/babel" TargetMode="External"/><Relationship Id="rId4" Type="http://schemas.openxmlformats.org/officeDocument/2006/relationships/hyperlink" Target="http://ctan.org/pkg/inputen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tan.org/pkg/amsmath" TargetMode="External"/><Relationship Id="rId2" Type="http://schemas.openxmlformats.org/officeDocument/2006/relationships/hyperlink" Target="http://ctan.org/pkg/graphi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dobe.com/ru/reader/otherversions/" TargetMode="External"/><Relationship Id="rId2" Type="http://schemas.openxmlformats.org/officeDocument/2006/relationships/hyperlink" Target="http://okular.kd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Работа в </a:t>
            </a:r>
            <a:r>
              <a:rPr lang="ru-RU" sz="3200" b="1" dirty="0" err="1" smtClean="0">
                <a:solidFill>
                  <a:srgbClr val="00B050"/>
                </a:solidFill>
              </a:rPr>
              <a:t>LaTeX</a:t>
            </a:r>
            <a:r>
              <a:rPr lang="ru-RU" sz="3200" b="1" dirty="0" smtClean="0">
                <a:solidFill>
                  <a:srgbClr val="00B050"/>
                </a:solidFill>
              </a:rPr>
              <a:t>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Создание </a:t>
            </a:r>
            <a:r>
              <a:rPr lang="ru-RU" sz="3200" b="1" dirty="0">
                <a:solidFill>
                  <a:srgbClr val="00B050"/>
                </a:solidFill>
              </a:rPr>
              <a:t>документа</a:t>
            </a:r>
            <a:br>
              <a:rPr lang="ru-RU" sz="3200" b="1" dirty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Набор </a:t>
            </a:r>
            <a:r>
              <a:rPr lang="ru-RU" sz="2000" b="1" dirty="0" smtClean="0">
                <a:solidFill>
                  <a:srgbClr val="00B050"/>
                </a:solidFill>
              </a:rPr>
              <a:t>текста</a:t>
            </a:r>
          </a:p>
          <a:p>
            <a:pPr marL="0" indent="0" fontAlgn="base">
              <a:buNone/>
            </a:pPr>
            <a:r>
              <a:rPr lang="ru-RU" sz="2000" b="1" dirty="0">
                <a:solidFill>
                  <a:srgbClr val="0070C0"/>
                </a:solidFill>
              </a:rPr>
              <a:t>См. файл с кодом - </a:t>
            </a:r>
            <a:r>
              <a:rPr lang="en-US" sz="2000" b="1" dirty="0" err="1">
                <a:solidFill>
                  <a:srgbClr val="0070C0"/>
                </a:solidFill>
              </a:rPr>
              <a:t>LaTex</a:t>
            </a:r>
            <a:r>
              <a:rPr lang="en-US" sz="2000" b="1" dirty="0">
                <a:solidFill>
                  <a:srgbClr val="0070C0"/>
                </a:solidFill>
              </a:rPr>
              <a:t>_</a:t>
            </a:r>
            <a:r>
              <a:rPr lang="ru-RU" sz="2000" b="1" dirty="0">
                <a:solidFill>
                  <a:srgbClr val="0070C0"/>
                </a:solidFill>
              </a:rPr>
              <a:t>код.</a:t>
            </a:r>
            <a:r>
              <a:rPr lang="en-US" sz="2000" b="1" dirty="0">
                <a:solidFill>
                  <a:srgbClr val="0070C0"/>
                </a:solidFill>
              </a:rPr>
              <a:t>doc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Пакет </a:t>
            </a:r>
            <a:r>
              <a:rPr lang="ru-RU" sz="2000" dirty="0" err="1"/>
              <a:t>LaTeX</a:t>
            </a:r>
            <a:r>
              <a:rPr lang="ru-RU" sz="2000" dirty="0"/>
              <a:t> берёт на себя работу по оформлению заголовков разделов и их автоматической нумерации. Достаточно только указать, что в данном месте начался новый раздел с помощью команд </a:t>
            </a:r>
            <a:endParaRPr lang="en-US" sz="2000" dirty="0" smtClean="0"/>
          </a:p>
          <a:p>
            <a:pPr marL="0" indent="0" fontAlgn="base">
              <a:buNone/>
            </a:pPr>
            <a:r>
              <a:rPr lang="ru-RU" sz="2000" b="1" dirty="0" smtClean="0"/>
              <a:t>\</a:t>
            </a:r>
            <a:r>
              <a:rPr lang="ru-RU" sz="2000" b="1" dirty="0" err="1"/>
              <a:t>section</a:t>
            </a:r>
            <a:r>
              <a:rPr lang="ru-RU" sz="2000" dirty="0"/>
              <a:t> (раздел), </a:t>
            </a:r>
            <a:endParaRPr lang="en-US" sz="2000" dirty="0" smtClean="0"/>
          </a:p>
          <a:p>
            <a:pPr marL="0" indent="0" fontAlgn="base">
              <a:buNone/>
            </a:pPr>
            <a:r>
              <a:rPr lang="ru-RU" sz="2000" b="1" dirty="0" smtClean="0"/>
              <a:t>\</a:t>
            </a:r>
            <a:r>
              <a:rPr lang="ru-RU" sz="2000" b="1" dirty="0" err="1"/>
              <a:t>subsection</a:t>
            </a:r>
            <a:r>
              <a:rPr lang="ru-RU" sz="2000" dirty="0"/>
              <a:t> (подраздел) и </a:t>
            </a:r>
            <a:endParaRPr lang="en-US" sz="2000" dirty="0" smtClean="0"/>
          </a:p>
          <a:p>
            <a:pPr marL="0" indent="0" fontAlgn="base">
              <a:buNone/>
            </a:pPr>
            <a:r>
              <a:rPr lang="ru-RU" sz="2000" b="1" dirty="0" smtClean="0"/>
              <a:t>\</a:t>
            </a:r>
            <a:r>
              <a:rPr lang="ru-RU" sz="2000" b="1" dirty="0" err="1"/>
              <a:t>subsubsection</a:t>
            </a:r>
            <a:r>
              <a:rPr lang="ru-RU" sz="2000" dirty="0"/>
              <a:t> (</a:t>
            </a:r>
            <a:r>
              <a:rPr lang="ru-RU" sz="2000" dirty="0" err="1"/>
              <a:t>подподраздел</a:t>
            </a:r>
            <a:r>
              <a:rPr lang="ru-RU" sz="2000" dirty="0" smtClean="0"/>
              <a:t>).</a:t>
            </a:r>
            <a:endParaRPr lang="en-US" sz="2000" dirty="0" smtClean="0"/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Весь </a:t>
            </a:r>
            <a:r>
              <a:rPr lang="ru-RU" sz="2000" dirty="0"/>
              <a:t>текст, который находится за символом </a:t>
            </a:r>
            <a:r>
              <a:rPr lang="ru-RU" sz="2000" b="1" dirty="0"/>
              <a:t>%</a:t>
            </a:r>
            <a:r>
              <a:rPr lang="ru-RU" sz="2000" dirty="0"/>
              <a:t>, считается комментарием, и поэтому не выводится при печати. </a:t>
            </a:r>
            <a:endParaRPr lang="en-US" sz="2000" dirty="0" smtClean="0"/>
          </a:p>
          <a:p>
            <a:pPr marL="0" indent="0" fontAlgn="base">
              <a:buNone/>
            </a:pPr>
            <a:r>
              <a:rPr lang="ru-RU" sz="2000" dirty="0" smtClean="0"/>
              <a:t>Символ </a:t>
            </a:r>
            <a:r>
              <a:rPr lang="ru-RU" sz="2000" dirty="0"/>
              <a:t>процента можно вывести с помощью команды </a:t>
            </a:r>
            <a:r>
              <a:rPr lang="ru-RU" sz="2000" b="1" dirty="0"/>
              <a:t>\%</a:t>
            </a:r>
            <a:r>
              <a:rPr lang="ru-RU" sz="2000" dirty="0"/>
              <a:t>, а символ </a:t>
            </a:r>
            <a:r>
              <a:rPr lang="ru-RU" sz="2000" b="1" dirty="0"/>
              <a:t>~</a:t>
            </a:r>
            <a:r>
              <a:rPr lang="ru-RU" sz="2000" dirty="0"/>
              <a:t> формирует неразрывный пробел.</a:t>
            </a:r>
          </a:p>
          <a:p>
            <a:pPr marL="0" indent="0" fontAlgn="base">
              <a:buNone/>
            </a:pPr>
            <a:r>
              <a:rPr lang="ru-RU" sz="2000" dirty="0"/>
              <a:t>Кроме символа процента необходимо экранировать символы </a:t>
            </a:r>
            <a:r>
              <a:rPr lang="ru-RU" sz="2000" b="1" dirty="0"/>
              <a:t>{ } $ &amp; # _</a:t>
            </a:r>
            <a:r>
              <a:rPr lang="ru-RU" sz="2000" dirty="0"/>
              <a:t>. Также специальным является и символ </a:t>
            </a:r>
            <a:r>
              <a:rPr lang="ru-RU" sz="2000" b="1" dirty="0"/>
              <a:t>\</a:t>
            </a:r>
            <a:r>
              <a:rPr lang="ru-RU" sz="2000" dirty="0"/>
              <a:t>.</a:t>
            </a:r>
          </a:p>
          <a:p>
            <a:pPr marL="0" indent="0" fontAlgn="base">
              <a:buNone/>
            </a:pPr>
            <a:r>
              <a:rPr lang="ru-RU" sz="2000" dirty="0"/>
              <a:t>Окружение </a:t>
            </a:r>
            <a:r>
              <a:rPr lang="ru-RU" sz="2000" b="1" dirty="0" err="1"/>
              <a:t>enumerate</a:t>
            </a:r>
            <a:r>
              <a:rPr lang="ru-RU" sz="2000" dirty="0"/>
              <a:t> формирует нумерованное перечисление. </a:t>
            </a:r>
            <a:endParaRPr lang="en-US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Аналогично </a:t>
            </a:r>
            <a:r>
              <a:rPr lang="ru-RU" sz="2000" dirty="0"/>
              <a:t>ненумерованное перечисление создаётся с помощью окружения </a:t>
            </a:r>
            <a:r>
              <a:rPr lang="ru-RU" sz="2000" b="1" dirty="0" err="1"/>
              <a:t>itemize</a:t>
            </a:r>
            <a:r>
              <a:rPr lang="ru-RU" sz="2000" dirty="0"/>
              <a:t>.</a:t>
            </a:r>
          </a:p>
          <a:p>
            <a:pPr marL="0" indent="0" fontAlgn="base">
              <a:buNone/>
            </a:pPr>
            <a:r>
              <a:rPr lang="ru-RU" sz="2000" dirty="0"/>
              <a:t>Обратите внимание на метки, поставленные с помощью команды </a:t>
            </a:r>
            <a:r>
              <a:rPr lang="ru-RU" sz="2000" b="1" dirty="0"/>
              <a:t>\</a:t>
            </a:r>
            <a:r>
              <a:rPr lang="ru-RU" sz="2000" b="1" dirty="0" err="1"/>
              <a:t>label</a:t>
            </a:r>
            <a:r>
              <a:rPr lang="ru-RU" sz="2000" dirty="0"/>
              <a:t> вслед за заголовками. Используя эти метки, можно с помощью к</a:t>
            </a:r>
            <a:r>
              <a:rPr lang="ru-RU" sz="2000" dirty="0" smtClean="0"/>
              <a:t>оманд</a:t>
            </a:r>
            <a:r>
              <a:rPr lang="ru-RU" sz="2000" dirty="0"/>
              <a:t> </a:t>
            </a:r>
            <a:r>
              <a:rPr lang="ru-RU" sz="2000" b="1" dirty="0"/>
              <a:t>\</a:t>
            </a:r>
            <a:r>
              <a:rPr lang="ru-RU" sz="2000" b="1" dirty="0" err="1"/>
              <a:t>ref</a:t>
            </a:r>
            <a:r>
              <a:rPr lang="ru-RU" sz="2000" dirty="0"/>
              <a:t> и </a:t>
            </a:r>
            <a:r>
              <a:rPr lang="ru-RU" sz="2000" b="1" dirty="0"/>
              <a:t>\</a:t>
            </a:r>
            <a:r>
              <a:rPr lang="ru-RU" sz="2000" b="1" dirty="0" err="1"/>
              <a:t>pageref</a:t>
            </a:r>
            <a:r>
              <a:rPr lang="ru-RU" sz="2000" dirty="0"/>
              <a:t> сослаться на номер и страницу соответствующего раздела. </a:t>
            </a:r>
            <a:endParaRPr lang="ru-RU" sz="2000" dirty="0" smtClean="0"/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86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Математика</a:t>
            </a:r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ru-RU" sz="2000" dirty="0" smtClean="0"/>
              <a:t>Издательский </a:t>
            </a:r>
            <a:r>
              <a:rPr lang="ru-RU" sz="2000" dirty="0"/>
              <a:t>пакет </a:t>
            </a:r>
            <a:r>
              <a:rPr lang="ru-RU" sz="2000" dirty="0" err="1"/>
              <a:t>LaTeX</a:t>
            </a:r>
            <a:r>
              <a:rPr lang="ru-RU" sz="2000" dirty="0"/>
              <a:t> </a:t>
            </a:r>
            <a:r>
              <a:rPr lang="ru-RU" sz="2000" dirty="0" smtClean="0"/>
              <a:t> был </a:t>
            </a:r>
            <a:r>
              <a:rPr lang="ru-RU" sz="2000" dirty="0"/>
              <a:t>изначально оптимизирован для набора математических публикаций. Но перед тем как начать набирать математические выражения, нам предстоит изучить соответствующую </a:t>
            </a:r>
            <a:r>
              <a:rPr lang="ru-RU" sz="2000" dirty="0" err="1"/>
              <a:t>TeX</a:t>
            </a:r>
            <a:r>
              <a:rPr lang="ru-RU" sz="2000" dirty="0"/>
              <a:t>-нотацию</a:t>
            </a:r>
            <a:r>
              <a:rPr lang="ru-RU" sz="2000" dirty="0" smtClean="0"/>
              <a:t>.</a:t>
            </a:r>
          </a:p>
          <a:p>
            <a:pPr marL="0" indent="0" fontAlgn="base">
              <a:buNone/>
            </a:pPr>
            <a:r>
              <a:rPr lang="ru-RU" sz="2000" dirty="0"/>
              <a:t>В любой книге по </a:t>
            </a:r>
            <a:r>
              <a:rPr lang="ru-RU" sz="2000" dirty="0" err="1"/>
              <a:t>LaTeX</a:t>
            </a:r>
            <a:r>
              <a:rPr lang="ru-RU" sz="2000" dirty="0"/>
              <a:t> присутствует глава с подробным объяснением </a:t>
            </a:r>
            <a:r>
              <a:rPr lang="ru-RU" sz="2000" dirty="0" err="1"/>
              <a:t>TeX</a:t>
            </a:r>
            <a:r>
              <a:rPr lang="ru-RU" sz="2000" dirty="0"/>
              <a:t>-нотации, </a:t>
            </a:r>
            <a:r>
              <a:rPr lang="ru-RU" sz="2000" dirty="0" smtClean="0"/>
              <a:t>эта </a:t>
            </a:r>
            <a:r>
              <a:rPr lang="ru-RU" sz="2000" dirty="0"/>
              <a:t>же нотация используется и в </a:t>
            </a:r>
            <a:r>
              <a:rPr lang="ru-RU" sz="2000" dirty="0" err="1"/>
              <a:t>WikiPedia</a:t>
            </a:r>
            <a:r>
              <a:rPr lang="ru-RU" sz="2000" dirty="0"/>
              <a:t> для набора формул.</a:t>
            </a:r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Пример см. в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LaTex</a:t>
            </a:r>
            <a:r>
              <a:rPr lang="en-US" sz="2000" b="1" dirty="0">
                <a:solidFill>
                  <a:srgbClr val="0070C0"/>
                </a:solidFill>
              </a:rPr>
              <a:t>_</a:t>
            </a:r>
            <a:r>
              <a:rPr lang="ru-RU" sz="2000" b="1" dirty="0">
                <a:solidFill>
                  <a:srgbClr val="0070C0"/>
                </a:solidFill>
              </a:rPr>
              <a:t>код.</a:t>
            </a:r>
            <a:r>
              <a:rPr lang="en-US" sz="2000" b="1" dirty="0">
                <a:solidFill>
                  <a:srgbClr val="0070C0"/>
                </a:solidFill>
              </a:rPr>
              <a:t>doc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15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Вставка картинок</a:t>
            </a:r>
          </a:p>
          <a:p>
            <a:pPr marL="0" indent="0" fontAlgn="base">
              <a:buNone/>
            </a:pPr>
            <a:r>
              <a:rPr lang="ru-RU" sz="2000" dirty="0"/>
              <a:t>Файлы с изображениями следует готовить за пределами </a:t>
            </a:r>
            <a:r>
              <a:rPr lang="ru-RU" sz="2000" dirty="0" err="1"/>
              <a:t>LaTeX</a:t>
            </a:r>
            <a:r>
              <a:rPr lang="ru-RU" sz="2000" dirty="0"/>
              <a:t>, используя специализированные графические редакторы.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в качестве компилятора используется </a:t>
            </a:r>
            <a:r>
              <a:rPr lang="ru-RU" sz="2000" b="1" dirty="0" err="1"/>
              <a:t>pdflatex</a:t>
            </a:r>
            <a:r>
              <a:rPr lang="ru-RU" sz="2000" dirty="0"/>
              <a:t> из актуальных дистрибутивов </a:t>
            </a:r>
            <a:r>
              <a:rPr lang="ru-RU" sz="2000" dirty="0" err="1"/>
              <a:t>LaTeX</a:t>
            </a:r>
            <a:r>
              <a:rPr lang="ru-RU" sz="2000" dirty="0"/>
              <a:t>, то в документ можно вставлять как векторные картинки в форматах </a:t>
            </a:r>
            <a:r>
              <a:rPr lang="ru-RU" sz="2000" dirty="0" err="1"/>
              <a:t>eps</a:t>
            </a:r>
            <a:r>
              <a:rPr lang="ru-RU" sz="2000" dirty="0"/>
              <a:t> и </a:t>
            </a:r>
            <a:r>
              <a:rPr lang="ru-RU" sz="2000" dirty="0" err="1"/>
              <a:t>pdf</a:t>
            </a:r>
            <a:r>
              <a:rPr lang="ru-RU" sz="2000" dirty="0"/>
              <a:t>, так и растровые в форматах </a:t>
            </a:r>
            <a:r>
              <a:rPr lang="ru-RU" sz="2000" dirty="0" err="1"/>
              <a:t>jpeg</a:t>
            </a:r>
            <a:r>
              <a:rPr lang="ru-RU" sz="2000" dirty="0"/>
              <a:t> и </a:t>
            </a:r>
            <a:r>
              <a:rPr lang="ru-RU" sz="2000" dirty="0" err="1"/>
              <a:t>png</a:t>
            </a:r>
            <a:r>
              <a:rPr lang="ru-RU" sz="2000" dirty="0"/>
              <a:t>. По возможности лучше использовать векторные форматы, так как они позволяют себя масштабировать без ухудшения качества изображения.</a:t>
            </a:r>
          </a:p>
          <a:p>
            <a:pPr marL="0" indent="0" fontAlgn="base">
              <a:buNone/>
            </a:pPr>
            <a:r>
              <a:rPr lang="ru-RU" sz="2000" dirty="0"/>
              <a:t>Для вставки файла </a:t>
            </a:r>
            <a:r>
              <a:rPr lang="ru-RU" sz="2000" b="1" dirty="0"/>
              <a:t>KEDR.pdf</a:t>
            </a:r>
            <a:r>
              <a:rPr lang="ru-RU" sz="2000" dirty="0"/>
              <a:t> (есть в архиве </a:t>
            </a:r>
            <a:r>
              <a:rPr lang="ru-RU" sz="2000" b="1" dirty="0"/>
              <a:t>latex_examples.zip</a:t>
            </a:r>
            <a:r>
              <a:rPr lang="ru-RU" sz="2000" dirty="0"/>
              <a:t> для экспериментов) его нужно положить в каталог, где уже находится исходный </a:t>
            </a:r>
            <a:r>
              <a:rPr lang="ru-RU" sz="2000" dirty="0" err="1"/>
              <a:t>tex</a:t>
            </a:r>
            <a:r>
              <a:rPr lang="ru-RU" sz="2000" dirty="0"/>
              <a:t>-файл (</a:t>
            </a:r>
            <a:r>
              <a:rPr lang="ru-RU" sz="2000" b="1" dirty="0" err="1"/>
              <a:t>Kurs.tex</a:t>
            </a:r>
            <a:r>
              <a:rPr lang="ru-RU" sz="2000" dirty="0"/>
              <a:t>). </a:t>
            </a:r>
            <a:endParaRPr lang="ru-RU" sz="2000" dirty="0" smtClean="0"/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r>
              <a:rPr lang="ru-RU" sz="2000" dirty="0"/>
              <a:t>Команда </a:t>
            </a:r>
            <a:r>
              <a:rPr lang="ru-RU" sz="2000" b="1" dirty="0"/>
              <a:t>\</a:t>
            </a:r>
            <a:r>
              <a:rPr lang="ru-RU" sz="2000" b="1" dirty="0" err="1"/>
              <a:t>includegraphics</a:t>
            </a:r>
            <a:r>
              <a:rPr lang="ru-RU" sz="2000" dirty="0"/>
              <a:t> вставляет картинку, а команда </a:t>
            </a:r>
            <a:r>
              <a:rPr lang="ru-RU" sz="2000" b="1" dirty="0"/>
              <a:t>\</a:t>
            </a:r>
            <a:r>
              <a:rPr lang="ru-RU" sz="2000" b="1" dirty="0" err="1"/>
              <a:t>caption</a:t>
            </a:r>
            <a:r>
              <a:rPr lang="ru-RU" sz="2000" dirty="0"/>
              <a:t> формирует подпись к ней. Окружение </a:t>
            </a:r>
            <a:r>
              <a:rPr lang="ru-RU" sz="2000" b="1" dirty="0" err="1"/>
              <a:t>figure</a:t>
            </a:r>
            <a:r>
              <a:rPr lang="ru-RU" sz="2000" dirty="0"/>
              <a:t> является "плавающим", и поэтому может расположить картинку с подписью наиболее удачным способом. Но если картинок много, то </a:t>
            </a:r>
            <a:r>
              <a:rPr lang="ru-RU" sz="2000" dirty="0" err="1"/>
              <a:t>LaTeX</a:t>
            </a:r>
            <a:r>
              <a:rPr lang="ru-RU" sz="2000" dirty="0"/>
              <a:t> может с этим не справиться и тогда лучше формировать связки из нескольких команд </a:t>
            </a:r>
            <a:r>
              <a:rPr lang="ru-RU" sz="2000" b="1" dirty="0"/>
              <a:t>\</a:t>
            </a:r>
            <a:r>
              <a:rPr lang="ru-RU" sz="2000" b="1" dirty="0" err="1"/>
              <a:t>includegraphics</a:t>
            </a:r>
            <a:r>
              <a:rPr lang="ru-RU" sz="2000" dirty="0"/>
              <a:t> в пределах одного элемента </a:t>
            </a:r>
            <a:r>
              <a:rPr lang="ru-RU" sz="2000" b="1" dirty="0" err="1"/>
              <a:t>figure</a:t>
            </a:r>
            <a:r>
              <a:rPr lang="ru-RU" sz="2000" dirty="0"/>
              <a:t>.</a:t>
            </a:r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28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Вставка </a:t>
            </a:r>
            <a:r>
              <a:rPr lang="ru-RU" sz="2000" b="1" dirty="0" smtClean="0">
                <a:solidFill>
                  <a:srgbClr val="00B050"/>
                </a:solidFill>
              </a:rPr>
              <a:t>картинок</a:t>
            </a:r>
          </a:p>
          <a:p>
            <a:pPr marL="457200" indent="-457200" fontAlgn="base">
              <a:buAutoNum type="arabicPeriod"/>
            </a:pPr>
            <a:r>
              <a:rPr lang="ru-RU" sz="2000" dirty="0" smtClean="0"/>
              <a:t>Найти любую картинку</a:t>
            </a:r>
          </a:p>
          <a:p>
            <a:pPr marL="457200" indent="-457200" fontAlgn="base">
              <a:buAutoNum type="arabicPeriod"/>
            </a:pPr>
            <a:r>
              <a:rPr lang="ru-RU" sz="2000" dirty="0" smtClean="0"/>
              <a:t>Добавить картинку в проект</a:t>
            </a:r>
          </a:p>
          <a:p>
            <a:pPr marL="457200" indent="-457200" fontAlgn="base">
              <a:buAutoNum type="arabicPeriod"/>
            </a:pPr>
            <a:r>
              <a:rPr lang="ru-RU" sz="2000" dirty="0" smtClean="0"/>
              <a:t>Добавить код:</a:t>
            </a:r>
          </a:p>
          <a:p>
            <a:pPr marL="0" indent="0" fontAlgn="base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en-US" sz="1600" dirty="0" smtClean="0"/>
              <a:t>\</a:t>
            </a:r>
            <a:r>
              <a:rPr lang="en-US" sz="1600" dirty="0"/>
              <a:t>item </a:t>
            </a:r>
            <a:r>
              <a:rPr lang="ru-RU" sz="1600" dirty="0"/>
              <a:t>А теперь вставим картинку  </a:t>
            </a:r>
            <a:endParaRPr lang="ru-RU" sz="1600" dirty="0" smtClean="0"/>
          </a:p>
          <a:p>
            <a:pPr marL="0" indent="0" fontAlgn="base">
              <a:buNone/>
            </a:pPr>
            <a:r>
              <a:rPr lang="ru-RU" sz="1600" dirty="0" smtClean="0"/>
              <a:t>\</a:t>
            </a:r>
            <a:r>
              <a:rPr lang="en-US" sz="1600" dirty="0"/>
              <a:t>begin{figure}[</a:t>
            </a:r>
            <a:r>
              <a:rPr lang="en-US" sz="1600" dirty="0" err="1"/>
              <a:t>htbp</a:t>
            </a:r>
            <a:r>
              <a:rPr lang="en-US" sz="1600" dirty="0"/>
              <a:t>]  \centering  </a:t>
            </a:r>
            <a:endParaRPr lang="ru-RU" sz="1600" dirty="0" smtClean="0"/>
          </a:p>
          <a:p>
            <a:pPr marL="0" indent="0" fontAlgn="base">
              <a:buNone/>
            </a:pPr>
            <a:r>
              <a:rPr lang="en-US" sz="1600" dirty="0" smtClean="0"/>
              <a:t>\</a:t>
            </a:r>
            <a:r>
              <a:rPr lang="en-US" sz="1600" dirty="0" err="1"/>
              <a:t>includegraphics</a:t>
            </a:r>
            <a:r>
              <a:rPr lang="en-US" sz="1600" dirty="0"/>
              <a:t>[width=0.6\</a:t>
            </a:r>
            <a:r>
              <a:rPr lang="en-US" sz="1600" dirty="0" err="1"/>
              <a:t>textwidth</a:t>
            </a:r>
            <a:r>
              <a:rPr lang="en-US" sz="1600" dirty="0"/>
              <a:t>]{</a:t>
            </a:r>
            <a:r>
              <a:rPr lang="ru-RU" sz="1600" dirty="0"/>
              <a:t>Любой}  </a:t>
            </a:r>
            <a:endParaRPr lang="ru-RU" sz="1600" dirty="0" smtClean="0"/>
          </a:p>
          <a:p>
            <a:pPr marL="0" indent="0" fontAlgn="base">
              <a:buNone/>
            </a:pPr>
            <a:r>
              <a:rPr lang="ru-RU" sz="1600" dirty="0" smtClean="0"/>
              <a:t>\</a:t>
            </a:r>
            <a:r>
              <a:rPr lang="en-US" sz="1600" dirty="0"/>
              <a:t>caption{</a:t>
            </a:r>
            <a:r>
              <a:rPr lang="ru-RU" sz="1600" dirty="0"/>
              <a:t>Цветы}\</a:t>
            </a:r>
            <a:r>
              <a:rPr lang="en-US" sz="1600" dirty="0"/>
              <a:t>label{fig:</a:t>
            </a:r>
            <a:r>
              <a:rPr lang="ru-RU" sz="1600" dirty="0"/>
              <a:t>Любой}\</a:t>
            </a:r>
            <a:r>
              <a:rPr lang="en-US" sz="1600" dirty="0"/>
              <a:t>end{figure} </a:t>
            </a:r>
            <a:endParaRPr lang="ru-RU" sz="1600" dirty="0" smtClean="0"/>
          </a:p>
          <a:p>
            <a:pPr marL="0" indent="0" fontAlgn="base">
              <a:buNone/>
            </a:pPr>
            <a:r>
              <a:rPr lang="ru-RU" sz="1600" dirty="0" smtClean="0"/>
              <a:t>Пример </a:t>
            </a:r>
            <a:r>
              <a:rPr lang="ru-RU" sz="1600" dirty="0"/>
              <a:t>добавления картинки в текст представлен на Рис.~\</a:t>
            </a:r>
            <a:r>
              <a:rPr lang="en-US" sz="1600" dirty="0"/>
              <a:t>ref{fig:</a:t>
            </a:r>
            <a:r>
              <a:rPr lang="ru-RU" sz="1600" dirty="0"/>
              <a:t>Любой</a:t>
            </a:r>
            <a:r>
              <a:rPr lang="ru-RU" sz="1600" dirty="0" smtClean="0"/>
              <a:t>}.</a:t>
            </a:r>
          </a:p>
          <a:p>
            <a:pPr marL="0" indent="0" fontAlgn="base">
              <a:buNone/>
            </a:pPr>
            <a:endParaRPr lang="ru-RU" sz="1600" dirty="0"/>
          </a:p>
          <a:p>
            <a:pPr marL="0" indent="0" fontAlgn="base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Смотрите примеры ниже + </a:t>
            </a:r>
            <a:r>
              <a:rPr lang="ru-RU" sz="1600" b="1" dirty="0">
                <a:solidFill>
                  <a:srgbClr val="0070C0"/>
                </a:solidFill>
              </a:rPr>
              <a:t>файл с кодом - </a:t>
            </a:r>
            <a:r>
              <a:rPr lang="en-US" sz="1600" b="1" dirty="0" err="1">
                <a:solidFill>
                  <a:srgbClr val="0070C0"/>
                </a:solidFill>
              </a:rPr>
              <a:t>LaTex</a:t>
            </a:r>
            <a:r>
              <a:rPr lang="en-US" sz="1600" b="1" dirty="0">
                <a:solidFill>
                  <a:srgbClr val="0070C0"/>
                </a:solidFill>
              </a:rPr>
              <a:t>_</a:t>
            </a:r>
            <a:r>
              <a:rPr lang="ru-RU" sz="1600" b="1" dirty="0">
                <a:solidFill>
                  <a:srgbClr val="0070C0"/>
                </a:solidFill>
              </a:rPr>
              <a:t>код.</a:t>
            </a:r>
            <a:r>
              <a:rPr lang="en-US" sz="1600" b="1" dirty="0">
                <a:solidFill>
                  <a:srgbClr val="0070C0"/>
                </a:solidFill>
              </a:rPr>
              <a:t>doc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ru-RU" sz="1600" dirty="0">
              <a:solidFill>
                <a:srgbClr val="00B0F0"/>
              </a:solidFill>
            </a:endParaRPr>
          </a:p>
          <a:p>
            <a:pPr marL="0" indent="0" fontAlgn="base">
              <a:buNone/>
            </a:pPr>
            <a:endParaRPr lang="ru-RU" sz="1600" dirty="0" smtClean="0"/>
          </a:p>
          <a:p>
            <a:pPr marL="0" indent="0" fontAlgn="base">
              <a:buNone/>
            </a:pPr>
            <a:endParaRPr lang="ru-RU" sz="16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0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Вставка картинок</a:t>
            </a:r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6338813" cy="36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Вставка картинок</a:t>
            </a:r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51720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Вставка </a:t>
            </a:r>
            <a:r>
              <a:rPr lang="ru-RU" sz="2000" b="1" dirty="0" smtClean="0">
                <a:solidFill>
                  <a:srgbClr val="00B050"/>
                </a:solidFill>
              </a:rPr>
              <a:t>кода</a:t>
            </a:r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ru-RU" sz="2000" dirty="0"/>
              <a:t>Для добавления </a:t>
            </a:r>
            <a:r>
              <a:rPr lang="ru-RU" sz="2000" dirty="0" err="1"/>
              <a:t>неформатируемых</a:t>
            </a:r>
            <a:r>
              <a:rPr lang="ru-RU" sz="2000" dirty="0"/>
              <a:t> фрагментов текста (</a:t>
            </a:r>
            <a:r>
              <a:rPr lang="ru-RU" sz="2000" dirty="0">
                <a:solidFill>
                  <a:srgbClr val="FF0000"/>
                </a:solidFill>
              </a:rPr>
              <a:t>например, программного кода</a:t>
            </a:r>
            <a:r>
              <a:rPr lang="ru-RU" sz="2000" dirty="0"/>
              <a:t>) в </a:t>
            </a:r>
            <a:r>
              <a:rPr lang="ru-RU" sz="2000" dirty="0" err="1"/>
              <a:t>LaTeX</a:t>
            </a:r>
            <a:r>
              <a:rPr lang="ru-RU" sz="2000" dirty="0"/>
              <a:t>-лучше всего использовать окружение </a:t>
            </a:r>
            <a:r>
              <a:rPr lang="ru-RU" sz="2000" b="1" dirty="0" err="1" smtClean="0"/>
              <a:t>verbatim</a:t>
            </a:r>
            <a:r>
              <a:rPr lang="ru-RU" sz="2000" dirty="0" smtClean="0"/>
              <a:t>.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90600" y="2628741"/>
          <a:ext cx="7162800" cy="2468880"/>
        </p:xfrm>
        <a:graphic>
          <a:graphicData uri="http://schemas.openxmlformats.org/drawingml/2006/table">
            <a:tbl>
              <a:tblPr/>
              <a:tblGrid>
                <a:gridCol w="249936"/>
                <a:gridCol w="6912864"/>
              </a:tblGrid>
              <a:tr h="0">
                <a:tc>
                  <a:txBody>
                    <a:bodyPr/>
                    <a:lstStyle/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1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2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3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4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5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6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7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8</a:t>
                      </a:r>
                    </a:p>
                    <a:p>
                      <a:pPr algn="r" fontAlgn="base"/>
                      <a:r>
                        <a:rPr lang="ru-RU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\begin{verbatim}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for alpha:=-90 step 3 until 0: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  label(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btex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 IBM 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developerWorks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etex</a:t>
                      </a:r>
                      <a:endParaRPr lang="en-US" dirty="0">
                        <a:effectLst/>
                        <a:latin typeface="ibm-plex-mono"/>
                      </a:endParaRP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    scaled (5*(1+alpha/100)) rotated alpha,(0,0))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  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withcolor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 (max(1+alpha/45,0)*red+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    min(-alpha/45,2+alpha/45)*green+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    max(-alpha/45-1,0)*blue);</a:t>
                      </a:r>
                    </a:p>
                    <a:p>
                      <a:pPr algn="l" fontAlgn="base"/>
                      <a:r>
                        <a:rPr lang="en-US" dirty="0" err="1">
                          <a:effectLst/>
                          <a:latin typeface="ibm-plex-mono"/>
                        </a:rPr>
                        <a:t>endfor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;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\end{verbatim}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Библиография</a:t>
            </a:r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ru-RU" sz="2000" dirty="0" smtClean="0"/>
              <a:t>В </a:t>
            </a:r>
            <a:r>
              <a:rPr lang="ru-RU" sz="2000" dirty="0"/>
              <a:t>конце любой научной работы обязательно должна присутствовать библиография, которую проще всего создать с помощью окружения </a:t>
            </a:r>
            <a:r>
              <a:rPr lang="ru-RU" sz="2000" b="1" dirty="0" err="1"/>
              <a:t>thebibliography</a:t>
            </a:r>
            <a:endParaRPr lang="ru-RU" sz="2000" dirty="0"/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/>
              <a:t>Команды </a:t>
            </a:r>
            <a:r>
              <a:rPr lang="ru-RU" sz="2000" b="1" dirty="0"/>
              <a:t>\</a:t>
            </a:r>
            <a:r>
              <a:rPr lang="ru-RU" sz="2000" b="1" dirty="0" err="1"/>
              <a:t>bibitem</a:t>
            </a:r>
            <a:r>
              <a:rPr lang="ru-RU" sz="2000" dirty="0"/>
              <a:t> формируют библиографические ссылки, на которые можно ссылаться с помощью команды </a:t>
            </a:r>
            <a:r>
              <a:rPr lang="ru-RU" sz="2000" b="1" dirty="0"/>
              <a:t>\</a:t>
            </a:r>
            <a:r>
              <a:rPr lang="ru-RU" sz="2000" b="1" dirty="0" err="1"/>
              <a:t>cite</a:t>
            </a:r>
            <a:r>
              <a:rPr lang="ru-RU" sz="2000" dirty="0"/>
              <a:t>, как показано ниже (ссылаться можно даже из тех фрагментов текста, которые располагаются выше определения ссылки):</a:t>
            </a:r>
          </a:p>
          <a:p>
            <a:pPr marL="0" indent="0" fontAlgn="base">
              <a:buNone/>
            </a:pPr>
            <a:r>
              <a:rPr lang="ru-RU" sz="2000" dirty="0"/>
              <a:t>Для изучения «внутренностей» \</a:t>
            </a:r>
            <a:r>
              <a:rPr lang="ru-RU" sz="2000" dirty="0" err="1"/>
              <a:t>TeX</a:t>
            </a:r>
            <a:r>
              <a:rPr lang="ru-RU" sz="2000" dirty="0"/>
              <a:t>{} необходимо</a:t>
            </a:r>
            <a:br>
              <a:rPr lang="ru-RU" sz="2000" dirty="0"/>
            </a:br>
            <a:r>
              <a:rPr lang="ru-RU" sz="2000" dirty="0"/>
              <a:t>изучить~\</a:t>
            </a:r>
            <a:r>
              <a:rPr lang="ru-RU" sz="2000" dirty="0" err="1"/>
              <a:t>cite</a:t>
            </a:r>
            <a:r>
              <a:rPr lang="ru-RU" sz="2000" dirty="0"/>
              <a:t>{Knuth-2003}, а для использования \</a:t>
            </a:r>
            <a:r>
              <a:rPr lang="ru-RU" sz="2000" dirty="0" err="1"/>
              <a:t>LaTeX</a:t>
            </a:r>
            <a:r>
              <a:rPr lang="ru-RU" sz="2000" dirty="0"/>
              <a:t>{} лучше</a:t>
            </a:r>
            <a:br>
              <a:rPr lang="ru-RU" sz="2000" dirty="0"/>
            </a:br>
            <a:r>
              <a:rPr lang="ru-RU" sz="2000" dirty="0"/>
              <a:t>почитать~\</a:t>
            </a:r>
            <a:r>
              <a:rPr lang="ru-RU" sz="2000" dirty="0" err="1"/>
              <a:t>cite</a:t>
            </a:r>
            <a:r>
              <a:rPr lang="ru-RU" sz="2000" dirty="0"/>
              <a:t>{Baldin-2008}.</a:t>
            </a:r>
          </a:p>
          <a:p>
            <a:pPr marL="0" indent="0" fontAlgn="base">
              <a:buNone/>
            </a:pPr>
            <a:r>
              <a:rPr lang="ru-RU" sz="2000" dirty="0"/>
              <a:t>Как и в случае с перекрёстными ссылками для правильного отображения библиографических ссылок, исходный документ необходимо скомпилировать дважды.</a:t>
            </a:r>
          </a:p>
          <a:p>
            <a:pPr marL="0" indent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91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Библиография</a:t>
            </a:r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en-US" sz="2000" dirty="0"/>
              <a:t>\</a:t>
            </a:r>
            <a:r>
              <a:rPr lang="en-US" sz="1600" dirty="0"/>
              <a:t>begin{</a:t>
            </a:r>
            <a:r>
              <a:rPr lang="en-US" sz="1600" dirty="0" err="1"/>
              <a:t>thebibliography</a:t>
            </a:r>
            <a:r>
              <a:rPr lang="en-US" sz="1600" dirty="0"/>
              <a:t>}{9}</a:t>
            </a:r>
          </a:p>
          <a:p>
            <a:pPr marL="0" indent="0" fontAlgn="base">
              <a:buNone/>
            </a:pPr>
            <a:r>
              <a:rPr lang="en-US" sz="1600" dirty="0"/>
              <a:t>\</a:t>
            </a:r>
            <a:r>
              <a:rPr lang="en-US" sz="1600" dirty="0" err="1"/>
              <a:t>bibitem</a:t>
            </a:r>
            <a:r>
              <a:rPr lang="en-US" sz="1600" dirty="0"/>
              <a:t>{Knuth-2003}</a:t>
            </a:r>
            <a:r>
              <a:rPr lang="ru-RU" sz="1600" dirty="0"/>
              <a:t>Кнут Д.Э. Всё про \</a:t>
            </a:r>
            <a:r>
              <a:rPr lang="en-US" sz="1600" dirty="0" err="1"/>
              <a:t>TeX.</a:t>
            </a:r>
            <a:r>
              <a:rPr lang="en-US" sz="1600" dirty="0"/>
              <a:t> \</a:t>
            </a:r>
            <a:r>
              <a:rPr lang="en-US" sz="1600" dirty="0" err="1"/>
              <a:t>newblock</a:t>
            </a:r>
            <a:r>
              <a:rPr lang="en-US" sz="1600" dirty="0"/>
              <a:t> --- </a:t>
            </a:r>
            <a:r>
              <a:rPr lang="ru-RU" sz="1600" dirty="0"/>
              <a:t>Москва:</a:t>
            </a:r>
          </a:p>
          <a:p>
            <a:pPr marL="0" indent="0" fontAlgn="base">
              <a:buNone/>
            </a:pPr>
            <a:r>
              <a:rPr lang="ru-RU" sz="1600" dirty="0"/>
              <a:t>Изд. Вильямс, 2003. 550~с.</a:t>
            </a:r>
          </a:p>
          <a:p>
            <a:pPr marL="0" indent="0" fontAlgn="base">
              <a:buNone/>
            </a:pPr>
            <a:r>
              <a:rPr lang="ru-RU" sz="1600" dirty="0"/>
              <a:t>\</a:t>
            </a:r>
            <a:r>
              <a:rPr lang="en-US" sz="1600" dirty="0" err="1"/>
              <a:t>bibitem</a:t>
            </a:r>
            <a:r>
              <a:rPr lang="en-US" sz="1600" dirty="0"/>
              <a:t>{Baldin-2008}</a:t>
            </a:r>
            <a:r>
              <a:rPr lang="ru-RU" sz="1600" dirty="0" err="1"/>
              <a:t>Балдин</a:t>
            </a:r>
            <a:r>
              <a:rPr lang="ru-RU" sz="1600" dirty="0"/>
              <a:t> Е.М. Компьютерная типография</a:t>
            </a:r>
          </a:p>
          <a:p>
            <a:pPr marL="0" indent="0" fontAlgn="base">
              <a:buNone/>
            </a:pPr>
            <a:r>
              <a:rPr lang="ru-RU" sz="1600" dirty="0"/>
              <a:t>\</a:t>
            </a:r>
            <a:r>
              <a:rPr lang="en-US" sz="1600" dirty="0" err="1"/>
              <a:t>LaTeX</a:t>
            </a:r>
            <a:r>
              <a:rPr lang="en-US" sz="1600" dirty="0"/>
              <a:t>. \</a:t>
            </a:r>
            <a:r>
              <a:rPr lang="en-US" sz="1600" dirty="0" err="1"/>
              <a:t>newblock</a:t>
            </a:r>
            <a:r>
              <a:rPr lang="en-US" sz="1600" dirty="0"/>
              <a:t> --- </a:t>
            </a:r>
            <a:r>
              <a:rPr lang="ru-RU" sz="1600" dirty="0"/>
              <a:t>Санкт-Петербург: Изд. БХВ-Петербург,</a:t>
            </a:r>
          </a:p>
          <a:p>
            <a:pPr marL="0" indent="0" fontAlgn="base">
              <a:buNone/>
            </a:pPr>
            <a:r>
              <a:rPr lang="ru-RU" sz="1600" dirty="0"/>
              <a:t>2008. 302~с.</a:t>
            </a:r>
          </a:p>
          <a:p>
            <a:pPr marL="0" indent="0" fontAlgn="base">
              <a:buNone/>
            </a:pPr>
            <a:r>
              <a:rPr lang="ru-RU" sz="1600" dirty="0"/>
              <a:t>\</a:t>
            </a:r>
            <a:r>
              <a:rPr lang="en-US" sz="1600" dirty="0"/>
              <a:t>end{</a:t>
            </a:r>
            <a:r>
              <a:rPr lang="en-US" sz="1600" dirty="0" err="1"/>
              <a:t>thebibliography</a:t>
            </a:r>
            <a:r>
              <a:rPr lang="en-US" sz="2000" dirty="0" smtClean="0"/>
              <a:t>}</a:t>
            </a:r>
            <a:endParaRPr lang="ru-RU" sz="2000" dirty="0" smtClean="0"/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См. приложение 6 и </a:t>
            </a:r>
            <a:r>
              <a:rPr lang="ru-RU" sz="2000" b="1" dirty="0" smtClean="0">
                <a:solidFill>
                  <a:srgbClr val="0070C0"/>
                </a:solidFill>
              </a:rPr>
              <a:t>файл </a:t>
            </a:r>
            <a:r>
              <a:rPr lang="ru-RU" sz="2000" b="1" dirty="0">
                <a:solidFill>
                  <a:srgbClr val="0070C0"/>
                </a:solidFill>
              </a:rPr>
              <a:t>с кодом - </a:t>
            </a:r>
            <a:r>
              <a:rPr lang="en-US" sz="2000" b="1" dirty="0" err="1">
                <a:solidFill>
                  <a:srgbClr val="0070C0"/>
                </a:solidFill>
              </a:rPr>
              <a:t>LaTex</a:t>
            </a:r>
            <a:r>
              <a:rPr lang="en-US" sz="2000" b="1" dirty="0">
                <a:solidFill>
                  <a:srgbClr val="0070C0"/>
                </a:solidFill>
              </a:rPr>
              <a:t>_</a:t>
            </a:r>
            <a:r>
              <a:rPr lang="ru-RU" sz="2000" b="1" dirty="0">
                <a:solidFill>
                  <a:srgbClr val="0070C0"/>
                </a:solidFill>
              </a:rPr>
              <a:t>код.</a:t>
            </a:r>
            <a:r>
              <a:rPr lang="en-US" sz="2000" b="1" dirty="0">
                <a:solidFill>
                  <a:srgbClr val="0070C0"/>
                </a:solidFill>
              </a:rPr>
              <a:t>doc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endParaRPr lang="en-US" sz="2000" dirty="0"/>
          </a:p>
          <a:p>
            <a:pPr marL="0" indent="0" fontAlgn="base">
              <a:buNone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114997" cy="384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2000" dirty="0">
                <a:solidFill>
                  <a:srgbClr val="00B050"/>
                </a:solidFill>
              </a:rPr>
              <a:t>Дистрибутив </a:t>
            </a:r>
            <a:r>
              <a:rPr lang="ru-RU" sz="2000" dirty="0" err="1">
                <a:solidFill>
                  <a:srgbClr val="00B050"/>
                </a:solidFill>
              </a:rPr>
              <a:t>LaTeX</a:t>
            </a:r>
            <a:endParaRPr lang="ru-RU" sz="20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ru-RU" sz="2000" dirty="0"/>
              <a:t>Если у вас уже установлен и настроен дистрибутив </a:t>
            </a:r>
            <a:r>
              <a:rPr lang="ru-RU" sz="2000" dirty="0" err="1"/>
              <a:t>LaTeX</a:t>
            </a:r>
            <a:r>
              <a:rPr lang="ru-RU" sz="2000" dirty="0"/>
              <a:t>, то можно пропустить этот раздел. В противном случае дистрибутив </a:t>
            </a:r>
            <a:r>
              <a:rPr lang="ru-RU" sz="2000" dirty="0" err="1"/>
              <a:t>LaTeX</a:t>
            </a:r>
            <a:r>
              <a:rPr lang="ru-RU" sz="2000" dirty="0"/>
              <a:t> придётся установить, так без него продвинуться дальше не получится. Установка </a:t>
            </a:r>
            <a:r>
              <a:rPr lang="ru-RU" sz="2000" dirty="0" err="1"/>
              <a:t>LaTeX</a:t>
            </a:r>
            <a:r>
              <a:rPr lang="ru-RU" sz="2000" dirty="0"/>
              <a:t> – это простая задача, и для начала рекомендуется установить дистрибутив </a:t>
            </a:r>
            <a:r>
              <a:rPr lang="ru-RU" sz="2000" dirty="0" err="1">
                <a:hlinkClick r:id="rId2"/>
              </a:rPr>
              <a:t>TeX</a:t>
            </a:r>
            <a:r>
              <a:rPr lang="ru-RU" sz="2000" dirty="0">
                <a:hlinkClick r:id="rId2"/>
              </a:rPr>
              <a:t> </a:t>
            </a:r>
            <a:r>
              <a:rPr lang="ru-RU" sz="2000" dirty="0" err="1">
                <a:hlinkClick r:id="rId2"/>
              </a:rPr>
              <a:t>Live</a:t>
            </a:r>
            <a:r>
              <a:rPr lang="ru-RU" sz="2000" dirty="0"/>
              <a:t>. Устанавливать следует </a:t>
            </a:r>
            <a:r>
              <a:rPr lang="ru-RU" sz="2000" b="1" dirty="0"/>
              <a:t>все</a:t>
            </a:r>
            <a:r>
              <a:rPr lang="ru-RU" sz="2000" dirty="0"/>
              <a:t> имеющиеся в наличии пакеты.</a:t>
            </a:r>
          </a:p>
          <a:p>
            <a:pPr marL="0" indent="0" fontAlgn="base">
              <a:buNone/>
            </a:pPr>
            <a:r>
              <a:rPr lang="ru-RU" sz="2000" dirty="0"/>
              <a:t>Этот дистрибутив присутствует в большинстве популярных дистрибутивах GNU/</a:t>
            </a:r>
            <a:r>
              <a:rPr lang="ru-RU" sz="2000" dirty="0" err="1"/>
              <a:t>Linux</a:t>
            </a:r>
            <a:r>
              <a:rPr lang="ru-RU" sz="2000" dirty="0"/>
              <a:t> (пакет для установки </a:t>
            </a:r>
            <a:r>
              <a:rPr lang="ru-RU" sz="2000" b="1" dirty="0" err="1"/>
              <a:t>texlive-full</a:t>
            </a:r>
            <a:r>
              <a:rPr lang="ru-RU" sz="2000" dirty="0"/>
              <a:t>).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У </a:t>
            </a:r>
            <a:r>
              <a:rPr lang="ru-RU" sz="2000" dirty="0"/>
              <a:t>пользователей </a:t>
            </a:r>
            <a:r>
              <a:rPr lang="ru-RU" sz="2000" dirty="0" err="1"/>
              <a:t>Windows</a:t>
            </a:r>
            <a:r>
              <a:rPr lang="ru-RU" sz="2000" dirty="0"/>
              <a:t> популярен </a:t>
            </a:r>
            <a:r>
              <a:rPr lang="ru-RU" sz="2000" dirty="0" err="1">
                <a:hlinkClick r:id="rId3"/>
              </a:rPr>
              <a:t>MikTeX</a:t>
            </a:r>
            <a:r>
              <a:rPr lang="ru-RU" sz="2000" dirty="0"/>
              <a:t>, а пользователю </a:t>
            </a:r>
            <a:r>
              <a:rPr lang="ru-RU" sz="2000" dirty="0" err="1"/>
              <a:t>Mac</a:t>
            </a:r>
            <a:r>
              <a:rPr lang="ru-RU" sz="2000" dirty="0"/>
              <a:t> OS, возможно, подойдёт дистрибутив </a:t>
            </a:r>
            <a:r>
              <a:rPr lang="ru-RU" sz="2000" dirty="0" err="1">
                <a:hlinkClick r:id="rId4"/>
              </a:rPr>
              <a:t>MacTeX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Ссылка на </a:t>
            </a:r>
            <a:r>
              <a:rPr lang="en-US" sz="2000" dirty="0" err="1" smtClean="0"/>
              <a:t>MikTeX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https://miktex.org/</a:t>
            </a:r>
            <a:endParaRPr lang="en-US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________________________________________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>//Для практических занятий будем использовать пакет: </a:t>
            </a:r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https://ru.overleaf.com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(нужно </a:t>
            </a:r>
            <a:r>
              <a:rPr lang="ru-RU" sz="2000" dirty="0" err="1" smtClean="0"/>
              <a:t>зарегестрироваться</a:t>
            </a:r>
            <a:r>
              <a:rPr lang="ru-RU" sz="2000" smtClean="0"/>
              <a:t>)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________________________________________</a:t>
            </a:r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68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83963" cy="407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1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4947"/>
            <a:ext cx="8229600" cy="39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7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4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3120"/>
            <a:ext cx="8229600" cy="42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5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8" y="1772816"/>
            <a:ext cx="8132194" cy="401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6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0201"/>
            <a:ext cx="8265544" cy="396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sz="2000" dirty="0">
                <a:solidFill>
                  <a:srgbClr val="00B050"/>
                </a:solidFill>
              </a:rPr>
              <a:t>Текстовый </a:t>
            </a:r>
            <a:r>
              <a:rPr lang="ru-RU" sz="2000" dirty="0" smtClean="0">
                <a:solidFill>
                  <a:srgbClr val="00B050"/>
                </a:solidFill>
              </a:rPr>
              <a:t>редактор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ru-RU" sz="2000" dirty="0" err="1"/>
              <a:t>LaTeX</a:t>
            </a:r>
            <a:r>
              <a:rPr lang="ru-RU" sz="2000" dirty="0"/>
              <a:t>-документ (расширение </a:t>
            </a:r>
            <a:r>
              <a:rPr lang="ru-RU" sz="2000" dirty="0" err="1"/>
              <a:t>tex</a:t>
            </a:r>
            <a:r>
              <a:rPr lang="ru-RU" sz="2000" dirty="0"/>
              <a:t>) — это обычный текстовый файл, в котором содержится и некоторый объём команд для </a:t>
            </a:r>
            <a:r>
              <a:rPr lang="ru-RU" sz="2000" dirty="0" err="1"/>
              <a:t>LaTeX</a:t>
            </a:r>
            <a:r>
              <a:rPr lang="ru-RU" sz="2000" dirty="0"/>
              <a:t> </a:t>
            </a:r>
            <a:r>
              <a:rPr lang="ru-RU" sz="2000" dirty="0" smtClean="0"/>
              <a:t>процессора.</a:t>
            </a:r>
            <a:endParaRPr lang="en-US" sz="2000" dirty="0" smtClean="0"/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редактирования </a:t>
            </a:r>
            <a:r>
              <a:rPr lang="ru-RU" sz="2000" dirty="0" err="1"/>
              <a:t>tex</a:t>
            </a:r>
            <a:r>
              <a:rPr lang="ru-RU" sz="2000" dirty="0"/>
              <a:t>-файлов используются обычные текстовые редакторы. В принципе, подойдёт любой редактор, но, безусловно, для эффективного набора лучше выбрать специализированный текстовый редактор, например, </a:t>
            </a:r>
            <a:r>
              <a:rPr lang="ru-RU" sz="2000" dirty="0" err="1">
                <a:hlinkClick r:id="rId2"/>
              </a:rPr>
              <a:t>emacs</a:t>
            </a:r>
            <a:r>
              <a:rPr lang="ru-RU" sz="2000" dirty="0"/>
              <a:t>. Предварительно следует убедиться в том, что выбранный текстовый редактор поддерживает кодировку UTF-8 (общепринятая стандартная кодировка текста для символов </a:t>
            </a:r>
            <a:r>
              <a:rPr lang="ru-RU" sz="2000" dirty="0" err="1"/>
              <a:t>Unicode</a:t>
            </a:r>
            <a:r>
              <a:rPr lang="ru-RU" sz="2000" dirty="0"/>
              <a:t>). Этой кодировки следует придерживаться и при создании документов.</a:t>
            </a:r>
          </a:p>
          <a:p>
            <a:pPr marL="0" indent="0" fontAlgn="base">
              <a:buNone/>
            </a:pPr>
            <a:r>
              <a:rPr lang="ru-RU" sz="2000" dirty="0"/>
              <a:t>Можно также выбрать специализированный </a:t>
            </a:r>
            <a:r>
              <a:rPr lang="ru-RU" sz="2000" dirty="0" err="1"/>
              <a:t>LaTeX</a:t>
            </a:r>
            <a:r>
              <a:rPr lang="ru-RU" sz="2000" dirty="0"/>
              <a:t>-редактор, например, </a:t>
            </a:r>
            <a:r>
              <a:rPr lang="ru-RU" sz="2000" dirty="0" err="1">
                <a:hlinkClick r:id="rId3"/>
              </a:rPr>
              <a:t>Texmaker</a:t>
            </a:r>
            <a:r>
              <a:rPr lang="ru-RU" sz="2000" dirty="0"/>
              <a:t> или </a:t>
            </a:r>
            <a:r>
              <a:rPr lang="ru-RU" sz="2000" dirty="0" err="1">
                <a:hlinkClick r:id="rId4"/>
              </a:rPr>
              <a:t>TeXstudio</a:t>
            </a:r>
            <a:r>
              <a:rPr lang="ru-RU" sz="2000" dirty="0"/>
              <a:t>.</a:t>
            </a:r>
          </a:p>
          <a:p>
            <a:pPr marL="0" indent="0" fontAlgn="base">
              <a:buNone/>
            </a:pPr>
            <a:r>
              <a:rPr lang="ru-RU" sz="2000" dirty="0"/>
              <a:t>Ещё один хороший вариант — это </a:t>
            </a:r>
            <a:r>
              <a:rPr lang="ru-RU" sz="2000" dirty="0" err="1">
                <a:hlinkClick r:id="rId5"/>
              </a:rPr>
              <a:t>LyX</a:t>
            </a:r>
            <a:r>
              <a:rPr lang="ru-RU" sz="2000" dirty="0"/>
              <a:t>. Этот редактор совмещает поддержку команд </a:t>
            </a:r>
            <a:r>
              <a:rPr lang="ru-RU" sz="2000" dirty="0" err="1"/>
              <a:t>LaTeX</a:t>
            </a:r>
            <a:r>
              <a:rPr lang="ru-RU" sz="2000" dirty="0"/>
              <a:t> и визуальное редактирование WYSIWYM (</a:t>
            </a:r>
            <a:r>
              <a:rPr lang="ru-RU" sz="2000" b="1" dirty="0" err="1"/>
              <a:t>W</a:t>
            </a:r>
            <a:r>
              <a:rPr lang="ru-RU" sz="2000" dirty="0" err="1"/>
              <a:t>hat</a:t>
            </a:r>
            <a:r>
              <a:rPr lang="ru-RU" sz="2000" dirty="0"/>
              <a:t> </a:t>
            </a:r>
            <a:r>
              <a:rPr lang="ru-RU" sz="2000" b="1" dirty="0" err="1"/>
              <a:t>Y</a:t>
            </a:r>
            <a:r>
              <a:rPr lang="ru-RU" sz="2000" dirty="0" err="1"/>
              <a:t>ou</a:t>
            </a:r>
            <a:r>
              <a:rPr lang="ru-RU" sz="2000" dirty="0"/>
              <a:t> </a:t>
            </a:r>
            <a:r>
              <a:rPr lang="ru-RU" sz="2000" b="1" dirty="0" err="1"/>
              <a:t>S</a:t>
            </a:r>
            <a:r>
              <a:rPr lang="ru-RU" sz="2000" dirty="0" err="1"/>
              <a:t>ee</a:t>
            </a:r>
            <a:r>
              <a:rPr lang="ru-RU" sz="2000" dirty="0"/>
              <a:t> </a:t>
            </a:r>
            <a:r>
              <a:rPr lang="ru-RU" sz="2000" b="1" dirty="0" err="1"/>
              <a:t>I</a:t>
            </a:r>
            <a:r>
              <a:rPr lang="ru-RU" sz="2000" dirty="0" err="1"/>
              <a:t>s</a:t>
            </a:r>
            <a:r>
              <a:rPr lang="ru-RU" sz="2000" dirty="0"/>
              <a:t> </a:t>
            </a:r>
            <a:r>
              <a:rPr lang="ru-RU" sz="2000" b="1" dirty="0" err="1"/>
              <a:t>W</a:t>
            </a:r>
            <a:r>
              <a:rPr lang="ru-RU" sz="2000" dirty="0" err="1"/>
              <a:t>hat</a:t>
            </a:r>
            <a:r>
              <a:rPr lang="ru-RU" sz="2000" dirty="0"/>
              <a:t> </a:t>
            </a:r>
            <a:r>
              <a:rPr lang="ru-RU" sz="2000" b="1" dirty="0" err="1"/>
              <a:t>Y</a:t>
            </a:r>
            <a:r>
              <a:rPr lang="ru-RU" sz="2000" dirty="0" err="1"/>
              <a:t>ou</a:t>
            </a:r>
            <a:r>
              <a:rPr lang="ru-RU" sz="2000" dirty="0"/>
              <a:t> </a:t>
            </a:r>
            <a:r>
              <a:rPr lang="ru-RU" sz="2000" b="1" dirty="0" err="1"/>
              <a:t>M</a:t>
            </a:r>
            <a:r>
              <a:rPr lang="ru-RU" sz="2000" dirty="0" err="1"/>
              <a:t>ean</a:t>
            </a:r>
            <a:r>
              <a:rPr lang="ru-RU" sz="2000" dirty="0"/>
              <a:t>).</a:t>
            </a:r>
          </a:p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76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>
                <a:solidFill>
                  <a:srgbClr val="00B050"/>
                </a:solidFill>
              </a:rPr>
              <a:t>Пример </a:t>
            </a:r>
            <a:r>
              <a:rPr lang="ru-RU" sz="2000" dirty="0" err="1" smtClean="0">
                <a:solidFill>
                  <a:srgbClr val="00B050"/>
                </a:solidFill>
              </a:rPr>
              <a:t>LaTeX</a:t>
            </a:r>
            <a:r>
              <a:rPr lang="ru-RU" sz="2000" dirty="0" smtClean="0">
                <a:solidFill>
                  <a:srgbClr val="00B050"/>
                </a:solidFill>
              </a:rPr>
              <a:t>-документа (приложение 1)</a:t>
            </a:r>
            <a:endParaRPr lang="ru-RU" sz="2000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r>
              <a:rPr lang="ru-RU" sz="2000" dirty="0" smtClean="0"/>
              <a:t>Необходимо </a:t>
            </a:r>
            <a:r>
              <a:rPr lang="ru-RU" sz="2000" dirty="0"/>
              <a:t>создать файл </a:t>
            </a:r>
            <a:r>
              <a:rPr lang="ru-RU" sz="2000" b="1" dirty="0" err="1"/>
              <a:t>HelloWorld.tex</a:t>
            </a:r>
            <a:r>
              <a:rPr lang="ru-RU" sz="2000" dirty="0"/>
              <a:t>, и поместить в него (скопировав или набрав) следующее содержание.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1600" dirty="0" smtClean="0"/>
              <a:t>//Файл</a:t>
            </a:r>
            <a:r>
              <a:rPr lang="ru-RU" sz="1600" dirty="0"/>
              <a:t> </a:t>
            </a:r>
            <a:r>
              <a:rPr lang="ru-RU" sz="1600" b="1" dirty="0" err="1"/>
              <a:t>HelloWorld.tex</a:t>
            </a:r>
            <a:r>
              <a:rPr lang="ru-RU" sz="1600" dirty="0"/>
              <a:t> и другие примеры можно найти в архиве </a:t>
            </a:r>
            <a:r>
              <a:rPr lang="ru-RU" sz="1600" b="1" dirty="0"/>
              <a:t>latex_examples.zip</a:t>
            </a:r>
            <a:r>
              <a:rPr lang="ru-RU" sz="1600" dirty="0"/>
              <a:t> в разделе "Материалы для скачивания</a:t>
            </a:r>
            <a:r>
              <a:rPr lang="ru-RU" sz="1600" dirty="0" smtClean="0"/>
              <a:t>".</a:t>
            </a:r>
          </a:p>
          <a:p>
            <a:pPr marL="0" indent="0" fontAlgn="base">
              <a:buNone/>
            </a:pPr>
            <a:endParaRPr lang="ru-RU" sz="1600" dirty="0"/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32215"/>
              </p:ext>
            </p:extLst>
          </p:nvPr>
        </p:nvGraphicFramePr>
        <p:xfrm>
          <a:off x="611560" y="2276872"/>
          <a:ext cx="7162800" cy="2743200"/>
        </p:xfrm>
        <a:graphic>
          <a:graphicData uri="http://schemas.openxmlformats.org/drawingml/2006/table">
            <a:tbl>
              <a:tblPr/>
              <a:tblGrid>
                <a:gridCol w="310896"/>
                <a:gridCol w="6851904"/>
              </a:tblGrid>
              <a:tr h="0">
                <a:tc>
                  <a:txBody>
                    <a:bodyPr/>
                    <a:lstStyle/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1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2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3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4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5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6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7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8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9</a:t>
                      </a:r>
                    </a:p>
                    <a:p>
                      <a:pPr algn="r" fontAlgn="base"/>
                      <a:r>
                        <a:rPr lang="ru-RU" dirty="0">
                          <a:solidFill>
                            <a:srgbClr val="707070"/>
                          </a:solidFill>
                          <a:effectLst/>
                          <a:latin typeface="ibm-plex-mono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documentclass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[12pt,a4paper]{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scrartcl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usepackage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[utf8]{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inputenc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usepackage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[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english,russian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]{babel}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usepackage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{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indentfirst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usepackage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{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misccorr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usepackage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{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graphicx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usepackage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{</a:t>
                      </a:r>
                      <a:r>
                        <a:rPr lang="en-US" dirty="0" err="1">
                          <a:effectLst/>
                          <a:latin typeface="ibm-plex-mono"/>
                        </a:rPr>
                        <a:t>amsmath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}</a:t>
                      </a:r>
                    </a:p>
                    <a:p>
                      <a:pPr algn="l" fontAlgn="base"/>
                      <a:r>
                        <a:rPr lang="en-US" dirty="0">
                          <a:effectLst/>
                          <a:latin typeface="ibm-plex-mono"/>
                        </a:rPr>
                        <a:t>\begin{document}</a:t>
                      </a:r>
                    </a:p>
                    <a:p>
                      <a:pPr algn="l" fontAlgn="base"/>
                      <a:r>
                        <a:rPr lang="ru-RU" dirty="0">
                          <a:effectLst/>
                          <a:latin typeface="ibm-plex-mono"/>
                        </a:rPr>
                        <a:t>Здравствуй, Мир!!!</a:t>
                      </a:r>
                    </a:p>
                    <a:p>
                      <a:pPr algn="l" fontAlgn="base"/>
                      <a:r>
                        <a:rPr lang="ru-RU" dirty="0">
                          <a:effectLst/>
                          <a:latin typeface="ibm-plex-mono"/>
                        </a:rPr>
                        <a:t>\</a:t>
                      </a:r>
                      <a:r>
                        <a:rPr lang="en-US" dirty="0">
                          <a:effectLst/>
                          <a:latin typeface="ibm-plex-mono"/>
                        </a:rPr>
                        <a:t>end{document}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7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 первой строке загружается класс документа </a:t>
            </a:r>
            <a:r>
              <a:rPr lang="ru-RU" sz="2000" b="1" dirty="0" err="1" smtClean="0">
                <a:effectLst/>
              </a:rPr>
              <a:t>scrartcl</a:t>
            </a:r>
            <a:r>
              <a:rPr lang="ru-RU" sz="2000" dirty="0"/>
              <a:t>. Этот класс входит в набор </a:t>
            </a:r>
            <a:r>
              <a:rPr lang="ru-RU" sz="2000" dirty="0">
                <a:hlinkClick r:id="rId2"/>
              </a:rPr>
              <a:t>KOMA-</a:t>
            </a:r>
            <a:r>
              <a:rPr lang="ru-RU" sz="2000" dirty="0" err="1">
                <a:hlinkClick r:id="rId2"/>
              </a:rPr>
              <a:t>Script</a:t>
            </a:r>
            <a:r>
              <a:rPr lang="ru-RU" sz="2000" dirty="0"/>
              <a:t> — современный пакет с отличной документацией и богатыми возможностями. 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https://ctan.org/pkg/koma-script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следующих строках загружаются стилевые файлы, необходимые для "русификации" документа</a:t>
            </a:r>
            <a:r>
              <a:rPr lang="ru-RU" sz="2000" dirty="0" smtClean="0"/>
              <a:t>:</a:t>
            </a:r>
          </a:p>
          <a:p>
            <a:pPr marL="0" indent="0">
              <a:buNone/>
            </a:pPr>
            <a:r>
              <a:rPr lang="ru-RU" sz="2000" b="1" dirty="0">
                <a:hlinkClick r:id="rId4"/>
              </a:rPr>
              <a:t/>
            </a:r>
            <a:br>
              <a:rPr lang="ru-RU" sz="2000" b="1" dirty="0">
                <a:hlinkClick r:id="rId4"/>
              </a:rPr>
            </a:br>
            <a:r>
              <a:rPr lang="ru-RU" sz="2000" b="1" dirty="0" err="1">
                <a:hlinkClick r:id="rId4"/>
              </a:rPr>
              <a:t>inputenc</a:t>
            </a:r>
            <a:r>
              <a:rPr lang="ru-RU" sz="2000" dirty="0" smtClean="0"/>
              <a:t> — для выбора кодировки текста;</a:t>
            </a:r>
          </a:p>
          <a:p>
            <a:pPr marL="0" indent="0">
              <a:buNone/>
            </a:pPr>
            <a:r>
              <a:rPr lang="ru-RU" sz="2000" b="1" dirty="0" err="1" smtClean="0">
                <a:hlinkClick r:id="rId5"/>
              </a:rPr>
              <a:t>babel</a:t>
            </a:r>
            <a:r>
              <a:rPr lang="ru-RU" sz="2000" dirty="0" smtClean="0"/>
              <a:t> — пакет для локализации;</a:t>
            </a:r>
          </a:p>
          <a:p>
            <a:pPr marL="0" indent="0">
              <a:buNone/>
            </a:pPr>
            <a:r>
              <a:rPr lang="ru-RU" sz="2000" b="1" dirty="0" err="1" smtClean="0">
                <a:hlinkClick r:id="rId6"/>
              </a:rPr>
              <a:t>indentfirst</a:t>
            </a:r>
            <a:r>
              <a:rPr lang="ru-RU" sz="2000" dirty="0" smtClean="0"/>
              <a:t> — красная строка для первого параграфа;</a:t>
            </a:r>
          </a:p>
          <a:p>
            <a:pPr marL="0" indent="0">
              <a:buNone/>
            </a:pPr>
            <a:r>
              <a:rPr lang="ru-RU" sz="2000" b="1" dirty="0" err="1" smtClean="0">
                <a:hlinkClick r:id="rId7"/>
              </a:rPr>
              <a:t>misccorr</a:t>
            </a:r>
            <a:r>
              <a:rPr lang="ru-RU" sz="2000" dirty="0" smtClean="0"/>
              <a:t> — пакет с дополнительными настройками для соответствия правилам отечественной полиграфии.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42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/>
              <a:t>Стили </a:t>
            </a:r>
            <a:r>
              <a:rPr lang="ru-RU" sz="2000" b="1" dirty="0" err="1">
                <a:hlinkClick r:id="rId2"/>
              </a:rPr>
              <a:t>graphicx</a:t>
            </a:r>
            <a:r>
              <a:rPr lang="ru-RU" sz="2000" dirty="0"/>
              <a:t> и </a:t>
            </a:r>
            <a:r>
              <a:rPr lang="ru-RU" sz="2000" b="1" dirty="0" err="1">
                <a:hlinkClick r:id="rId3"/>
              </a:rPr>
              <a:t>amsmath</a:t>
            </a:r>
            <a:r>
              <a:rPr lang="ru-RU" sz="2000" dirty="0"/>
              <a:t> отвечают за вставку картинок и отображение математической нотации.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Сам </a:t>
            </a:r>
            <a:r>
              <a:rPr lang="ru-RU" sz="2000" dirty="0"/>
              <a:t>текст документа набирается внутри окружения </a:t>
            </a:r>
            <a:r>
              <a:rPr lang="ru-RU" sz="2000" b="1" dirty="0" err="1"/>
              <a:t>document</a:t>
            </a:r>
            <a:r>
              <a:rPr lang="ru-RU" sz="2000" dirty="0"/>
              <a:t>, которое начинается с команды </a:t>
            </a:r>
            <a:r>
              <a:rPr lang="ru-RU" sz="2000" b="1" dirty="0"/>
              <a:t>\</a:t>
            </a:r>
            <a:r>
              <a:rPr lang="ru-RU" sz="2000" b="1" dirty="0" err="1"/>
              <a:t>begin</a:t>
            </a:r>
            <a:r>
              <a:rPr lang="ru-RU" sz="2000" b="1" dirty="0"/>
              <a:t>{</a:t>
            </a:r>
            <a:r>
              <a:rPr lang="ru-RU" sz="2000" b="1" dirty="0" err="1"/>
              <a:t>document</a:t>
            </a:r>
            <a:r>
              <a:rPr lang="ru-RU" sz="2000" b="1" dirty="0"/>
              <a:t>}</a:t>
            </a:r>
            <a:r>
              <a:rPr lang="ru-RU" sz="2000" dirty="0"/>
              <a:t> 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и </a:t>
            </a:r>
            <a:r>
              <a:rPr lang="ru-RU" sz="2000" dirty="0"/>
              <a:t>заканчивается конструкцией </a:t>
            </a:r>
            <a:r>
              <a:rPr lang="ru-RU" sz="2000" b="1" dirty="0"/>
              <a:t>\</a:t>
            </a:r>
            <a:r>
              <a:rPr lang="ru-RU" sz="2000" b="1" dirty="0" err="1"/>
              <a:t>end</a:t>
            </a:r>
            <a:r>
              <a:rPr lang="ru-RU" sz="2000" b="1" dirty="0"/>
              <a:t>{</a:t>
            </a:r>
            <a:r>
              <a:rPr lang="ru-RU" sz="2000" b="1" dirty="0" err="1"/>
              <a:t>document</a:t>
            </a:r>
            <a:r>
              <a:rPr lang="ru-RU" sz="2000" b="1" dirty="0"/>
              <a:t>}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r>
              <a:rPr lang="ru-RU" sz="2000" dirty="0" smtClean="0">
                <a:solidFill>
                  <a:schemeClr val="accent6"/>
                </a:solidFill>
              </a:rPr>
              <a:t>Параграфы </a:t>
            </a:r>
            <a:r>
              <a:rPr lang="ru-RU" sz="2000" dirty="0">
                <a:solidFill>
                  <a:schemeClr val="accent6"/>
                </a:solidFill>
              </a:rPr>
              <a:t>в тексте разделяются друг от друга пустой строкой.</a:t>
            </a:r>
          </a:p>
        </p:txBody>
      </p:sp>
    </p:spTree>
    <p:extLst>
      <p:ext uri="{BB962C8B-B14F-4D97-AF65-F5344CB8AC3E}">
        <p14:creationId xmlns:p14="http://schemas.microsoft.com/office/powerpoint/2010/main" val="37573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/>
              <a:t>После создания файла </a:t>
            </a:r>
            <a:r>
              <a:rPr lang="ru-RU" sz="2000" b="1" dirty="0" err="1"/>
              <a:t>HelloWorld.tex</a:t>
            </a:r>
            <a:r>
              <a:rPr lang="ru-RU" sz="2000" dirty="0"/>
              <a:t>, его можно скомпилировать с помощью программы </a:t>
            </a:r>
            <a:r>
              <a:rPr lang="ru-RU" sz="2000" b="1" dirty="0" err="1"/>
              <a:t>pdflatex</a:t>
            </a:r>
            <a:r>
              <a:rPr lang="ru-RU" sz="2000" dirty="0"/>
              <a:t> и посмотреть полученный в результате PDF-файл </a:t>
            </a:r>
            <a:r>
              <a:rPr lang="ru-RU" sz="2000" b="1" dirty="0"/>
              <a:t>HelloWorld.pdf</a:t>
            </a:r>
            <a:r>
              <a:rPr lang="ru-RU" sz="2000" dirty="0"/>
              <a:t>, как показано ниже</a:t>
            </a:r>
          </a:p>
          <a:p>
            <a:pPr marL="0" indent="0" fontAlgn="base">
              <a:buNone/>
            </a:pPr>
            <a:r>
              <a:rPr lang="ru-RU" sz="2000" dirty="0"/>
              <a:t>&gt; </a:t>
            </a:r>
            <a:r>
              <a:rPr lang="ru-RU" sz="2000" dirty="0" err="1"/>
              <a:t>pdflatex</a:t>
            </a:r>
            <a:r>
              <a:rPr lang="ru-RU" sz="2000" dirty="0"/>
              <a:t> </a:t>
            </a:r>
            <a:r>
              <a:rPr lang="ru-RU" sz="2000" dirty="0" err="1"/>
              <a:t>HelloWorld.tex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&gt; </a:t>
            </a:r>
            <a:r>
              <a:rPr lang="ru-RU" sz="2000" dirty="0" err="1"/>
              <a:t>okular</a:t>
            </a:r>
            <a:r>
              <a:rPr lang="ru-RU" sz="2000" dirty="0"/>
              <a:t> HelloWorld.pdf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принципе любой правильно настроенный современный специализированный </a:t>
            </a:r>
            <a:r>
              <a:rPr lang="ru-RU" sz="2000" dirty="0" err="1"/>
              <a:t>LaTeX</a:t>
            </a:r>
            <a:r>
              <a:rPr lang="ru-RU" sz="2000" dirty="0"/>
              <a:t>-редактор позволяет компилировать </a:t>
            </a:r>
            <a:r>
              <a:rPr lang="ru-RU" sz="2000" dirty="0" err="1"/>
              <a:t>tex</a:t>
            </a:r>
            <a:r>
              <a:rPr lang="ru-RU" sz="2000" dirty="0"/>
              <a:t>-файлы и просматривать полученный результат.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просмотра PDF-документов в системе должна быть установлена соответствующая программа </a:t>
            </a:r>
            <a:r>
              <a:rPr lang="ru-RU" sz="2000" dirty="0" smtClean="0"/>
              <a:t>просмотра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r>
              <a:rPr lang="ru-RU" sz="2000" dirty="0" smtClean="0"/>
              <a:t>. </a:t>
            </a:r>
            <a:r>
              <a:rPr lang="ru-RU" sz="2000" dirty="0"/>
              <a:t>В данном примере предполагалось, что доступна программа </a:t>
            </a:r>
            <a:r>
              <a:rPr lang="ru-RU" sz="2000" b="1" dirty="0" err="1">
                <a:hlinkClick r:id="rId2"/>
              </a:rPr>
              <a:t>okular</a:t>
            </a:r>
            <a:r>
              <a:rPr lang="ru-RU" sz="2000" dirty="0"/>
              <a:t>, но всегда можно скачать стандартную программу просмотра </a:t>
            </a:r>
            <a:r>
              <a:rPr lang="ru-RU" sz="2000" b="1" dirty="0" err="1">
                <a:hlinkClick r:id="rId3"/>
              </a:rPr>
              <a:t>Adobe</a:t>
            </a:r>
            <a:r>
              <a:rPr lang="ru-RU" sz="2000" b="1" dirty="0">
                <a:hlinkClick r:id="rId3"/>
              </a:rPr>
              <a:t> </a:t>
            </a:r>
            <a:r>
              <a:rPr lang="ru-RU" sz="2000" b="1" dirty="0" err="1">
                <a:hlinkClick r:id="rId3"/>
              </a:rPr>
              <a:t>Reader</a:t>
            </a:r>
            <a:r>
              <a:rPr lang="ru-RU" sz="2000" dirty="0"/>
              <a:t>. </a:t>
            </a:r>
            <a:endParaRPr lang="ru-RU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Создание титульного </a:t>
            </a:r>
            <a:r>
              <a:rPr lang="ru-RU" sz="2000" b="1" dirty="0" smtClean="0">
                <a:solidFill>
                  <a:srgbClr val="00B050"/>
                </a:solidFill>
              </a:rPr>
              <a:t>листа</a:t>
            </a:r>
          </a:p>
          <a:p>
            <a:pPr marL="0" indent="0" fontAlgn="base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См. файл с кодом - </a:t>
            </a:r>
            <a:r>
              <a:rPr lang="en-US" sz="2000" b="1" dirty="0" err="1">
                <a:solidFill>
                  <a:srgbClr val="0070C0"/>
                </a:solidFill>
              </a:rPr>
              <a:t>LaTex</a:t>
            </a:r>
            <a:r>
              <a:rPr lang="en-US" sz="2000" b="1" dirty="0">
                <a:solidFill>
                  <a:srgbClr val="0070C0"/>
                </a:solidFill>
              </a:rPr>
              <a:t>_</a:t>
            </a:r>
            <a:r>
              <a:rPr lang="ru-RU" sz="2000" b="1" dirty="0" smtClean="0">
                <a:solidFill>
                  <a:srgbClr val="0070C0"/>
                </a:solidFill>
              </a:rPr>
              <a:t>код.</a:t>
            </a:r>
            <a:r>
              <a:rPr lang="en-US" sz="2000" b="1" dirty="0" smtClean="0">
                <a:solidFill>
                  <a:srgbClr val="0070C0"/>
                </a:solidFill>
              </a:rPr>
              <a:t>doc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ru-RU" sz="2000" dirty="0"/>
              <a:t>Титульный лист оформляется внутри окружения </a:t>
            </a:r>
            <a:r>
              <a:rPr lang="ru-RU" sz="2000" b="1" dirty="0" err="1"/>
              <a:t>titlepage</a:t>
            </a:r>
            <a:r>
              <a:rPr lang="ru-RU" sz="2000" dirty="0"/>
              <a:t>. Окружение </a:t>
            </a:r>
            <a:r>
              <a:rPr lang="ru-RU" sz="2000" b="1" dirty="0" err="1"/>
              <a:t>center</a:t>
            </a:r>
            <a:r>
              <a:rPr lang="ru-RU" sz="2000" dirty="0"/>
              <a:t> используется для выравнивания содержимого по центру.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Окружение</a:t>
            </a:r>
            <a:r>
              <a:rPr lang="ru-RU" sz="2000" dirty="0"/>
              <a:t> </a:t>
            </a:r>
            <a:r>
              <a:rPr lang="ru-RU" sz="2000" b="1" dirty="0" err="1"/>
              <a:t>minipage</a:t>
            </a:r>
            <a:r>
              <a:rPr lang="ru-RU" sz="2000" dirty="0"/>
              <a:t> представляет собой бокс фиксированной ширины и используется для формирования шапки с подписями.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Размер </a:t>
            </a:r>
            <a:r>
              <a:rPr lang="ru-RU" sz="2000" dirty="0"/>
              <a:t>текста можно увеличивать с помощью </a:t>
            </a:r>
            <a:r>
              <a:rPr lang="ru-RU" sz="2000" dirty="0" smtClean="0"/>
              <a:t>команд</a:t>
            </a:r>
            <a:r>
              <a:rPr lang="ru-RU" sz="2000" dirty="0"/>
              <a:t> </a:t>
            </a:r>
            <a:r>
              <a:rPr lang="ru-RU" sz="2000" b="1" dirty="0"/>
              <a:t>\</a:t>
            </a:r>
            <a:r>
              <a:rPr lang="ru-RU" sz="2000" b="1" dirty="0" err="1"/>
              <a:t>huge</a:t>
            </a:r>
            <a:r>
              <a:rPr lang="ru-RU" sz="2000" dirty="0"/>
              <a:t>, </a:t>
            </a:r>
            <a:r>
              <a:rPr lang="ru-RU" sz="2000" b="1" dirty="0"/>
              <a:t>\LARGE</a:t>
            </a:r>
            <a:r>
              <a:rPr lang="ru-RU" sz="2000" dirty="0"/>
              <a:t>, </a:t>
            </a:r>
            <a:r>
              <a:rPr lang="ru-RU" sz="2000" b="1" dirty="0"/>
              <a:t>\</a:t>
            </a:r>
            <a:r>
              <a:rPr lang="ru-RU" sz="2000" b="1" dirty="0" err="1"/>
              <a:t>Large</a:t>
            </a:r>
            <a:r>
              <a:rPr lang="ru-RU" sz="2000" dirty="0"/>
              <a:t> и </a:t>
            </a:r>
            <a:r>
              <a:rPr lang="ru-RU" sz="2000" b="1" dirty="0"/>
              <a:t>\</a:t>
            </a:r>
            <a:r>
              <a:rPr lang="ru-RU" sz="2000" b="1" dirty="0" err="1"/>
              <a:t>large</a:t>
            </a:r>
            <a:r>
              <a:rPr lang="ru-RU" sz="2000" dirty="0"/>
              <a:t> (от большего к меньшему). Чтобы выделить текст можно применить следующие инструкции</a:t>
            </a:r>
            <a:r>
              <a:rPr lang="ru-RU" sz="2000" dirty="0" smtClean="0"/>
              <a:t>:</a:t>
            </a:r>
          </a:p>
          <a:p>
            <a:pPr fontAlgn="base"/>
            <a:r>
              <a:rPr lang="en-US" sz="2000" b="1" dirty="0"/>
              <a:t>\</a:t>
            </a:r>
            <a:r>
              <a:rPr lang="en-US" sz="2000" b="1" dirty="0" err="1"/>
              <a:t>textbf</a:t>
            </a:r>
            <a:r>
              <a:rPr lang="en-US" sz="2000" b="1" dirty="0"/>
              <a:t>{</a:t>
            </a:r>
            <a:r>
              <a:rPr lang="ru-RU" sz="2000" b="1" dirty="0"/>
              <a:t>текст}</a:t>
            </a:r>
            <a:r>
              <a:rPr lang="ru-RU" sz="2000" dirty="0"/>
              <a:t> — жирный текст;</a:t>
            </a:r>
          </a:p>
          <a:p>
            <a:pPr fontAlgn="base"/>
            <a:r>
              <a:rPr lang="ru-RU" sz="2000" b="1" dirty="0"/>
              <a:t>\</a:t>
            </a:r>
            <a:r>
              <a:rPr lang="en-US" sz="2000" b="1" dirty="0" err="1"/>
              <a:t>textit</a:t>
            </a:r>
            <a:r>
              <a:rPr lang="en-US" sz="2000" b="1" dirty="0"/>
              <a:t>{</a:t>
            </a:r>
            <a:r>
              <a:rPr lang="ru-RU" sz="2000" b="1" dirty="0"/>
              <a:t>текст}</a:t>
            </a:r>
            <a:r>
              <a:rPr lang="ru-RU" sz="2000" dirty="0"/>
              <a:t> — наклонный текст;</a:t>
            </a:r>
          </a:p>
          <a:p>
            <a:pPr fontAlgn="base"/>
            <a:r>
              <a:rPr lang="ru-RU" sz="2000" b="1" dirty="0"/>
              <a:t>\</a:t>
            </a:r>
            <a:r>
              <a:rPr lang="en-US" sz="2000" b="1" dirty="0" err="1"/>
              <a:t>textsc</a:t>
            </a:r>
            <a:r>
              <a:rPr lang="en-US" sz="2000" b="1" dirty="0"/>
              <a:t>{</a:t>
            </a:r>
            <a:r>
              <a:rPr lang="ru-RU" sz="2000" b="1" dirty="0"/>
              <a:t>текст}</a:t>
            </a:r>
            <a:r>
              <a:rPr lang="ru-RU" sz="2000" dirty="0"/>
              <a:t> — капитель;</a:t>
            </a:r>
          </a:p>
          <a:p>
            <a:pPr fontAlgn="base"/>
            <a:r>
              <a:rPr lang="ru-RU" sz="2000" b="1" dirty="0"/>
              <a:t>\</a:t>
            </a:r>
            <a:r>
              <a:rPr lang="en-US" sz="2000" b="1" dirty="0"/>
              <a:t>underline{</a:t>
            </a:r>
            <a:r>
              <a:rPr lang="ru-RU" sz="2000" b="1" dirty="0"/>
              <a:t>текст}</a:t>
            </a:r>
            <a:r>
              <a:rPr lang="ru-RU" sz="2000" dirty="0"/>
              <a:t> — подчёркивание.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4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>
                <a:solidFill>
                  <a:srgbClr val="00B050"/>
                </a:solidFill>
              </a:rPr>
              <a:t>Создание титульного </a:t>
            </a:r>
            <a:r>
              <a:rPr lang="ru-RU" sz="2000" b="1" dirty="0" smtClean="0">
                <a:solidFill>
                  <a:srgbClr val="00B050"/>
                </a:solidFill>
              </a:rPr>
              <a:t>листа</a:t>
            </a:r>
          </a:p>
          <a:p>
            <a:pPr marL="0" indent="0" fontAlgn="base">
              <a:buNone/>
            </a:pPr>
            <a:r>
              <a:rPr lang="ru-RU" sz="2000" dirty="0"/>
              <a:t>Вертикальные и горизонтальные пробелы можно выставить с помощью команд </a:t>
            </a:r>
            <a:r>
              <a:rPr lang="ru-RU" sz="2000" b="1" dirty="0"/>
              <a:t>\</a:t>
            </a:r>
            <a:r>
              <a:rPr lang="ru-RU" sz="2000" b="1" dirty="0" err="1"/>
              <a:t>vspace</a:t>
            </a:r>
            <a:r>
              <a:rPr lang="ru-RU" sz="2000" b="1" dirty="0"/>
              <a:t>{}</a:t>
            </a:r>
            <a:r>
              <a:rPr lang="ru-RU" sz="2000" dirty="0"/>
              <a:t> и </a:t>
            </a:r>
            <a:r>
              <a:rPr lang="ru-RU" sz="2000" b="1" dirty="0"/>
              <a:t>\</a:t>
            </a:r>
            <a:r>
              <a:rPr lang="ru-RU" sz="2000" b="1" dirty="0" err="1"/>
              <a:t>hspace</a:t>
            </a:r>
            <a:r>
              <a:rPr lang="ru-RU" sz="2000" b="1" dirty="0"/>
              <a:t>{}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Принудительный </a:t>
            </a:r>
            <a:r>
              <a:rPr lang="ru-RU" sz="2000" dirty="0"/>
              <a:t>перевод строки производится с помощью команды </a:t>
            </a:r>
            <a:r>
              <a:rPr lang="ru-RU" sz="2000" b="1" dirty="0"/>
              <a:t>\\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Инструкции</a:t>
            </a:r>
            <a:r>
              <a:rPr lang="ru-RU" sz="2000" dirty="0"/>
              <a:t> </a:t>
            </a:r>
            <a:r>
              <a:rPr lang="ru-RU" sz="2000" b="1" dirty="0"/>
              <a:t>\</a:t>
            </a:r>
            <a:r>
              <a:rPr lang="ru-RU" sz="2000" b="1" dirty="0" err="1"/>
              <a:t>vfill</a:t>
            </a:r>
            <a:r>
              <a:rPr lang="ru-RU" sz="2000" dirty="0"/>
              <a:t> и </a:t>
            </a:r>
            <a:r>
              <a:rPr lang="ru-RU" sz="2000" b="1" dirty="0"/>
              <a:t>\</a:t>
            </a:r>
            <a:r>
              <a:rPr lang="ru-RU" sz="2000" b="1" dirty="0" err="1"/>
              <a:t>hfill</a:t>
            </a:r>
            <a:r>
              <a:rPr lang="ru-RU" sz="2000" dirty="0"/>
              <a:t> ставят растяжимые пробелы бесконечной длины по вертикали и горизонтали. Если слева от бокса </a:t>
            </a:r>
            <a:r>
              <a:rPr lang="ru-RU" sz="2000" b="1" dirty="0" err="1"/>
              <a:t>minipage</a:t>
            </a:r>
            <a:r>
              <a:rPr lang="ru-RU" sz="2000" dirty="0"/>
              <a:t> указать команду </a:t>
            </a:r>
            <a:r>
              <a:rPr lang="ru-RU" sz="2000" b="1" dirty="0"/>
              <a:t>\</a:t>
            </a:r>
            <a:r>
              <a:rPr lang="ru-RU" sz="2000" b="1" dirty="0" err="1"/>
              <a:t>hfill</a:t>
            </a:r>
            <a:r>
              <a:rPr lang="ru-RU" sz="2000" dirty="0"/>
              <a:t>, то бокс будет прижат к правой границе текста.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Команда</a:t>
            </a:r>
            <a:r>
              <a:rPr lang="ru-RU" sz="2000" dirty="0"/>
              <a:t> </a:t>
            </a:r>
            <a:r>
              <a:rPr lang="ru-RU" sz="2000" b="1" dirty="0"/>
              <a:t>\</a:t>
            </a:r>
            <a:r>
              <a:rPr lang="ru-RU" sz="2000" b="1" dirty="0" err="1"/>
              <a:t>textwidth</a:t>
            </a:r>
            <a:r>
              <a:rPr lang="ru-RU" sz="2000" dirty="0"/>
              <a:t> определяет ширину текста, что позволяет указывать долю от него, если нужно. Аналогично можно использовать и высоту текста </a:t>
            </a:r>
            <a:r>
              <a:rPr lang="ru-RU" sz="2000" b="1" dirty="0"/>
              <a:t>\</a:t>
            </a:r>
            <a:r>
              <a:rPr lang="ru-RU" sz="2000" b="1" dirty="0" err="1"/>
              <a:t>textheight</a:t>
            </a:r>
            <a:r>
              <a:rPr lang="ru-RU" sz="2000" dirty="0"/>
              <a:t>.</a:t>
            </a:r>
          </a:p>
          <a:p>
            <a:pPr marL="0" indent="0" fontAlgn="base">
              <a:buNone/>
            </a:pP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примере присутствует и элемент программирования. С помощью команды </a:t>
            </a:r>
            <a:r>
              <a:rPr lang="ru-RU" sz="2000" b="1" dirty="0"/>
              <a:t>\</a:t>
            </a:r>
            <a:r>
              <a:rPr lang="ru-RU" sz="2000" b="1" dirty="0" err="1"/>
              <a:t>newlength</a:t>
            </a:r>
            <a:r>
              <a:rPr lang="ru-RU" sz="2000" b="1" dirty="0"/>
              <a:t>{\ML}</a:t>
            </a:r>
            <a:r>
              <a:rPr lang="ru-RU" sz="2000" dirty="0"/>
              <a:t> была определена переменная длина </a:t>
            </a:r>
            <a:r>
              <a:rPr lang="ru-RU" sz="2000" b="1" dirty="0"/>
              <a:t>\ML</a:t>
            </a:r>
            <a:r>
              <a:rPr lang="ru-RU" sz="2000" dirty="0"/>
              <a:t>, которой была присвоена длина, нужная для вставки даты и месяца. Это позволило точно выровнять место, оставленное под подпись. Хотя это и мелочь, но именно такие незаметные аспекты и определяют восприятие документа читателем.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endParaRPr lang="ru-RU" sz="2000" b="1" dirty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36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521</Words>
  <Application>Microsoft Office PowerPoint</Application>
  <PresentationFormat>Экран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Работа в LaTeX. Создание документа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LaTeX. Создание документа</dc:title>
  <dc:creator>Den</dc:creator>
  <cp:lastModifiedBy>Den</cp:lastModifiedBy>
  <cp:revision>63</cp:revision>
  <dcterms:created xsi:type="dcterms:W3CDTF">2021-02-26T10:18:43Z</dcterms:created>
  <dcterms:modified xsi:type="dcterms:W3CDTF">2023-10-04T07:15:54Z</dcterms:modified>
</cp:coreProperties>
</file>