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2" r:id="rId5"/>
    <p:sldId id="261" r:id="rId6"/>
    <p:sldId id="264" r:id="rId7"/>
    <p:sldId id="260" r:id="rId8"/>
    <p:sldId id="258" r:id="rId9"/>
    <p:sldId id="259" r:id="rId10"/>
    <p:sldId id="268" r:id="rId11"/>
    <p:sldId id="267" r:id="rId12"/>
    <p:sldId id="266" r:id="rId13"/>
    <p:sldId id="270" r:id="rId14"/>
    <p:sldId id="269" r:id="rId15"/>
    <p:sldId id="274" r:id="rId16"/>
    <p:sldId id="273" r:id="rId17"/>
    <p:sldId id="271" r:id="rId18"/>
    <p:sldId id="277" r:id="rId19"/>
    <p:sldId id="276" r:id="rId20"/>
    <p:sldId id="280" r:id="rId21"/>
    <p:sldId id="279" r:id="rId22"/>
    <p:sldId id="278" r:id="rId23"/>
    <p:sldId id="272" r:id="rId24"/>
    <p:sldId id="285" r:id="rId25"/>
    <p:sldId id="284" r:id="rId26"/>
    <p:sldId id="283" r:id="rId27"/>
    <p:sldId id="282" r:id="rId28"/>
    <p:sldId id="281" r:id="rId29"/>
    <p:sldId id="287" r:id="rId30"/>
    <p:sldId id="286" r:id="rId31"/>
    <p:sldId id="290" r:id="rId32"/>
    <p:sldId id="289" r:id="rId33"/>
    <p:sldId id="288" r:id="rId34"/>
    <p:sldId id="265" r:id="rId35"/>
    <p:sldId id="293" r:id="rId36"/>
    <p:sldId id="291" r:id="rId3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C3AD481-EB86-46D6-8432-8890B9507908}" type="datetimeFigureOut">
              <a:rPr lang="ru-RU" smtClean="0"/>
              <a:pPr/>
              <a:t>24.09.2020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74DB7A8-9CC9-44EB-8485-6B3F9B9184CC}"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C3AD481-EB86-46D6-8432-8890B9507908}" type="datetimeFigureOut">
              <a:rPr lang="ru-RU" smtClean="0"/>
              <a:pPr/>
              <a:t>24.09.2020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74DB7A8-9CC9-44EB-8485-6B3F9B9184CC}"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C3AD481-EB86-46D6-8432-8890B9507908}" type="datetimeFigureOut">
              <a:rPr lang="ru-RU" smtClean="0"/>
              <a:pPr/>
              <a:t>24.09.2020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74DB7A8-9CC9-44EB-8485-6B3F9B9184CC}"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C3AD481-EB86-46D6-8432-8890B9507908}" type="datetimeFigureOut">
              <a:rPr lang="ru-RU" smtClean="0"/>
              <a:pPr/>
              <a:t>24.09.2020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74DB7A8-9CC9-44EB-8485-6B3F9B9184CC}"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C3AD481-EB86-46D6-8432-8890B9507908}" type="datetimeFigureOut">
              <a:rPr lang="ru-RU" smtClean="0"/>
              <a:pPr/>
              <a:t>24.09.2020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74DB7A8-9CC9-44EB-8485-6B3F9B9184CC}"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C3AD481-EB86-46D6-8432-8890B9507908}" type="datetimeFigureOut">
              <a:rPr lang="ru-RU" smtClean="0"/>
              <a:pPr/>
              <a:t>24.09.2020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74DB7A8-9CC9-44EB-8485-6B3F9B9184CC}"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C3AD481-EB86-46D6-8432-8890B9507908}" type="datetimeFigureOut">
              <a:rPr lang="ru-RU" smtClean="0"/>
              <a:pPr/>
              <a:t>24.09.2020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74DB7A8-9CC9-44EB-8485-6B3F9B9184CC}"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C3AD481-EB86-46D6-8432-8890B9507908}" type="datetimeFigureOut">
              <a:rPr lang="ru-RU" smtClean="0"/>
              <a:pPr/>
              <a:t>24.09.2020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74DB7A8-9CC9-44EB-8485-6B3F9B9184CC}"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C3AD481-EB86-46D6-8432-8890B9507908}" type="datetimeFigureOut">
              <a:rPr lang="ru-RU" smtClean="0"/>
              <a:pPr/>
              <a:t>24.09.2020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74DB7A8-9CC9-44EB-8485-6B3F9B9184CC}"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C3AD481-EB86-46D6-8432-8890B9507908}" type="datetimeFigureOut">
              <a:rPr lang="ru-RU" smtClean="0"/>
              <a:pPr/>
              <a:t>24.09.2020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74DB7A8-9CC9-44EB-8485-6B3F9B9184CC}"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C3AD481-EB86-46D6-8432-8890B9507908}" type="datetimeFigureOut">
              <a:rPr lang="ru-RU" smtClean="0"/>
              <a:pPr/>
              <a:t>24.09.2020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74DB7A8-9CC9-44EB-8485-6B3F9B9184CC}"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3AD481-EB86-46D6-8432-8890B9507908}" type="datetimeFigureOut">
              <a:rPr lang="ru-RU" smtClean="0"/>
              <a:pPr/>
              <a:t>24.09.2020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4DB7A8-9CC9-44EB-8485-6B3F9B9184CC}"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en.wikipedia.org/wiki/Curry%E2%80%93Howard_correspondence"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jmc.stanford.edu/articles/elaboration.htm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github.com/potassco/clasp"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jeremykun.com/2011/07/14/graph-coloring-or-proof-by-crayon/"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s://ru.wikipedia.org/wiki/%D0%91%D1%80%D1%8E%D1%81%D1%81%D0%B5%D0%BB%D1%8C" TargetMode="External"/><Relationship Id="rId13" Type="http://schemas.openxmlformats.org/officeDocument/2006/relationships/hyperlink" Target="https://ru.wikipedia.org/wiki/%D0%94%D0%B5%D0%BB%D0%B8" TargetMode="External"/><Relationship Id="rId3" Type="http://schemas.openxmlformats.org/officeDocument/2006/relationships/hyperlink" Target="https://ru.wikipedia.org/wiki/%D0%93%D1%80%D0%B0%D1%84_%28%D0%BC%D0%B0%D1%82%D0%B5%D0%BC%D0%B0%D1%82%D0%B8%D0%BA%D0%B0%29" TargetMode="External"/><Relationship Id="rId7" Type="http://schemas.openxmlformats.org/officeDocument/2006/relationships/hyperlink" Target="https://ru.wikipedia.org/wiki/%D0%94%D0%BE%D0%B4%D0%B5%D0%BA%D0%B0%D1%8D%D0%B4%D1%80" TargetMode="External"/><Relationship Id="rId12" Type="http://schemas.openxmlformats.org/officeDocument/2006/relationships/hyperlink" Target="https://ru.wikipedia.org/wiki/%D0%9F%D1%80%D0%B0%D0%B3%D0%B0" TargetMode="External"/><Relationship Id="rId2" Type="http://schemas.openxmlformats.org/officeDocument/2006/relationships/hyperlink" Target="https://ru.wikipedia.org/wiki/%D0%93%D0%B0%D0%BC%D0%B8%D0%BB%D1%8C%D1%82%D0%BE%D0%BD%D0%BE%D0%B2_%D0%B3%D1%80%D0%B0%D1%84" TargetMode="External"/><Relationship Id="rId16"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hyperlink" Target="https://ru.wikipedia.org/wiki/%D0%93%D0%B0%D0%BC%D0%B8%D0%BB%D1%8C%D1%82%D0%BE%D0%BD,_%D0%A3%D0%B8%D0%BB%D1%8C%D1%8F%D0%BC_%D0%A0%D0%BE%D1%83%D0%B0%D0%BD" TargetMode="External"/><Relationship Id="rId11" Type="http://schemas.openxmlformats.org/officeDocument/2006/relationships/hyperlink" Target="https://ru.wikipedia.org/wiki/%D0%9F%D0%B5%D0%BA%D0%B8%D0%BD" TargetMode="External"/><Relationship Id="rId5" Type="http://schemas.openxmlformats.org/officeDocument/2006/relationships/hyperlink" Target="https://ru.wikipedia.org/wiki/%D0%A1%D0%BB%D0%BE%D0%B2%D0%B0%D1%80%D1%8C_%D1%82%D0%B5%D1%80%D0%BC%D0%B8%D0%BD%D0%BE%D0%B2_%D1%82%D0%B5%D0%BE%D1%80%D0%B8%D0%B8_%D0%B3%D1%80%D0%B0%D1%84%D0%BE%D0%B2" TargetMode="External"/><Relationship Id="rId15" Type="http://schemas.openxmlformats.org/officeDocument/2006/relationships/hyperlink" Target="https://ru.wikipedia.org/wiki/%D0%98%D0%B7%D0%BE%D0%BC%D0%BE%D1%80%D1%84%D0%B8%D0%B7%D0%BC_%D0%B3%D1%80%D0%B0%D1%84%D0%BE%D0%B2" TargetMode="External"/><Relationship Id="rId10" Type="http://schemas.openxmlformats.org/officeDocument/2006/relationships/hyperlink" Target="https://ru.wikipedia.org/wiki/%D0%AD%D0%B4%D0%B8%D0%BD%D0%B1%D1%83%D1%80%D0%B3" TargetMode="External"/><Relationship Id="rId4" Type="http://schemas.openxmlformats.org/officeDocument/2006/relationships/hyperlink" Target="https://ru.wikipedia.org/wiki/%D0%A6%D0%B8%D0%BA%D0%BB_%28%D1%82%D0%B5%D0%BE%D1%80%D0%B8%D1%8F_%D0%B3%D1%80%D0%B0%D1%84%D0%BE%D0%B2%29" TargetMode="External"/><Relationship Id="rId9" Type="http://schemas.openxmlformats.org/officeDocument/2006/relationships/hyperlink" Target="https://ru.wikipedia.org/wiki/%D0%90%D0%BC%D1%81%D1%82%D0%B5%D1%80%D0%B4%D0%B0%D0%BC" TargetMode="External"/><Relationship Id="rId14" Type="http://schemas.openxmlformats.org/officeDocument/2006/relationships/hyperlink" Target="https://ru.wikipedia.org/wiki/%D0%A4%D1%80%D0%B0%D0%BD%D0%BA%D1%84%D1%83%D1%80%D1%82" TargetMode="Externa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semanticscholar.org/paper/A-Statistical-Learning-Method-for-Logic-Programs-Sato/f40d7336f4c42fbb93cea65317a8ce6c6a3762a5?navId=extracted"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s://dtai.cs.kuleuven.be/software/idp"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lirias.kuleuven.be/retrieve/517101/1705.07429.pdf" TargetMode="External"/><Relationship Id="rId2" Type="http://schemas.openxmlformats.org/officeDocument/2006/relationships/hyperlink" Target="https://www.quora.com/What-is-inductive-logic-programming" TargetMode="External"/><Relationship Id="rId1" Type="http://schemas.openxmlformats.org/officeDocument/2006/relationships/slideLayout" Target="../slideLayouts/slideLayout2.xml"/><Relationship Id="rId4" Type="http://schemas.openxmlformats.org/officeDocument/2006/relationships/hyperlink" Target="http://www.csplib.org/Problems/prob110/models/ArmiesOfQueens.essence"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ru.wikipedia.org/wiki/%D0%9F%D0%BE%D0%B8%D1%81%D0%BA_%D1%81_%D0%B2%D0%BE%D0%B7%D0%B2%D1%80%D0%B0%D1%82%D0%BE%D0%BC" TargetMode="External"/><Relationship Id="rId13" Type="http://schemas.openxmlformats.org/officeDocument/2006/relationships/hyperlink" Target="https://ru.wikipedia.org/w/index.php?title=QLISP_%28%D1%8F%D0%B7%D1%8B%D0%BA_%D0%BF%D1%80%D0%BE%D0%B3%D1%80%D0%B0%D0%BC%D0%BC%D0%B8%D1%80%D0%BE%D0%B2%D0%B0%D0%BD%D0%B8%D1%8F%29&amp;action=edit&amp;redlink=1" TargetMode="External"/><Relationship Id="rId18" Type="http://schemas.openxmlformats.org/officeDocument/2006/relationships/hyperlink" Target="https://ru.wikipedia.org/w/index.php?title=Scientific_Community_Metaphor&amp;action=edit&amp;redlink=1" TargetMode="External"/><Relationship Id="rId3" Type="http://schemas.openxmlformats.org/officeDocument/2006/relationships/hyperlink" Target="https://ru.wikipedia.org/wiki/%D0%94%D0%B8%D1%81%D0%BA%D1%80%D0%B5%D1%82%D0%BD%D0%B0%D1%8F_%D0%BC%D0%B0%D1%82%D0%B5%D0%BC%D0%B0%D1%82%D0%B8%D0%BA%D0%B0" TargetMode="External"/><Relationship Id="rId7" Type="http://schemas.openxmlformats.org/officeDocument/2006/relationships/hyperlink" Target="https://ru.wikipedia.org/wiki/%D0%9B%D0%BE%D0%B3%D0%B8%D1%87%D0%B5%D1%81%D0%BA%D0%BE%D0%B5_%D0%BF%D1%80%D0%BE%D0%B3%D1%80%D0%B0%D0%BC%D0%BC%D0%B8%D1%80%D0%BE%D0%B2%D0%B0%D0%BD%D0%B8%D0%B5" TargetMode="External"/><Relationship Id="rId12" Type="http://schemas.openxmlformats.org/officeDocument/2006/relationships/hyperlink" Target="https://ru.wikipedia.org/w/index.php?title=Conniver&amp;action=edit&amp;redlink=1" TargetMode="External"/><Relationship Id="rId17" Type="http://schemas.openxmlformats.org/officeDocument/2006/relationships/hyperlink" Target="https://ru.wikipedia.org/w/index.php?title=Fril&amp;action=edit&amp;redlink=1" TargetMode="External"/><Relationship Id="rId2" Type="http://schemas.openxmlformats.org/officeDocument/2006/relationships/hyperlink" Target="https://ru.wikipedia.org/wiki/%D0%9F%D0%B0%D1%80%D0%B0%D0%B4%D0%B8%D0%B3%D0%BC%D0%B0_%D0%BF%D1%80%D0%BE%D0%B3%D1%80%D0%B0%D0%BC%D0%BC%D0%B8%D1%80%D0%BE%D0%B2%D0%B0%D0%BD%D0%B8%D1%8F" TargetMode="External"/><Relationship Id="rId16" Type="http://schemas.openxmlformats.org/officeDocument/2006/relationships/hyperlink" Target="https://ru.wikipedia.org/wiki/Oz_%28%D1%8F%D0%B7%D1%8B%D0%BA_%D0%BF%D1%80%D0%BE%D0%B3%D1%80%D0%B0%D0%BC%D0%BC%D0%B8%D1%80%D0%BE%D0%B2%D0%B0%D0%BD%D0%B8%D1%8F%29" TargetMode="External"/><Relationship Id="rId1" Type="http://schemas.openxmlformats.org/officeDocument/2006/relationships/slideLayout" Target="../slideLayouts/slideLayout2.xml"/><Relationship Id="rId6" Type="http://schemas.openxmlformats.org/officeDocument/2006/relationships/hyperlink" Target="https://ru.wikipedia.org/wiki/Planner" TargetMode="External"/><Relationship Id="rId11" Type="http://schemas.openxmlformats.org/officeDocument/2006/relationships/hyperlink" Target="https://ru.wikipedia.org/w/index.php?title=Popler&amp;action=edit&amp;redlink=1" TargetMode="External"/><Relationship Id="rId5" Type="http://schemas.openxmlformats.org/officeDocument/2006/relationships/hyperlink" Target="https://ru.wikipedia.org/wiki/Prolog" TargetMode="External"/><Relationship Id="rId15" Type="http://schemas.openxmlformats.org/officeDocument/2006/relationships/hyperlink" Target="https://ru.wikipedia.org/wiki/Visual_Prolog" TargetMode="External"/><Relationship Id="rId10" Type="http://schemas.openxmlformats.org/officeDocument/2006/relationships/hyperlink" Target="https://ru.wikipedia.org/w/index.php?title=QA-4&amp;action=edit&amp;redlink=1" TargetMode="External"/><Relationship Id="rId4" Type="http://schemas.openxmlformats.org/officeDocument/2006/relationships/hyperlink" Target="https://ru.wikipedia.org/wiki/%D0%9C%D0%B0%D1%82%D0%B5%D0%BC%D0%B0%D1%82%D0%B8%D1%87%D0%B5%D1%81%D0%BA%D0%B0%D1%8F_%D0%BB%D0%BE%D0%B3%D0%B8%D0%BA%D0%B0" TargetMode="External"/><Relationship Id="rId9" Type="http://schemas.openxmlformats.org/officeDocument/2006/relationships/hyperlink" Target="https://ru.wikipedia.org/wiki/%D0%A1%D1%82%D0%B5%D0%BA" TargetMode="External"/><Relationship Id="rId14" Type="http://schemas.openxmlformats.org/officeDocument/2006/relationships/hyperlink" Target="https://ru.wikipedia.org/wiki/Mercury_%28%D1%8F%D0%B7%D1%8B%D0%BA_%D0%BF%D1%80%D0%BE%D0%B3%D1%80%D0%B0%D0%BC%D0%BC%D0%B8%D1%80%D0%BE%D0%B2%D0%B0%D0%BD%D0%B8%D1%8F%29"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ru.wikipedia.org/wiki/%D0%9A%D0%BE%D0%BD%D1%86%D0%B5%D0%BF%D1%82%D1%83%D0%B0%D0%BB%D0%B8%D0%B7%D0%B0%D1%86%D0%B8%D1%8F_%28%D0%BB%D0%B8%D0%BD%D0%B3%D0%B2%D0%B8%D1%81%D1%82%D0%B8%D0%BA%D0%B0%29" TargetMode="External"/><Relationship Id="rId2" Type="http://schemas.openxmlformats.org/officeDocument/2006/relationships/hyperlink" Target="https://ru.wikipedia.org/wiki/%D0%9A%D0%BE%D0%BC%D0%BF%D1%8C%D1%8E%D1%82%D0%B5%D1%80%D0%BD%D0%B0%D1%8F_%D0%BF%D1%80%D0%BE%D0%B3%D1%80%D0%B0%D0%BC%D0%BC%D0%B0" TargetMode="External"/><Relationship Id="rId1" Type="http://schemas.openxmlformats.org/officeDocument/2006/relationships/slideLayout" Target="../slideLayouts/slideLayout2.xml"/><Relationship Id="rId6" Type="http://schemas.openxmlformats.org/officeDocument/2006/relationships/hyperlink" Target="https://ru.wikipedia.org/wiki/%D0%A1%D0%B8_%28%D1%8F%D0%B7%D1%8B%D0%BA_%D0%BF%D1%80%D0%BE%D0%B3%D1%80%D0%B0%D0%BC%D0%BC%D0%B8%D1%80%D0%BE%D0%B2%D0%B0%D0%BD%D0%B8%D1%8F%29" TargetMode="External"/><Relationship Id="rId5" Type="http://schemas.openxmlformats.org/officeDocument/2006/relationships/hyperlink" Target="https://ru.wikipedia.org/wiki/%D0%9C%D1%83%D0%BB%D1%8C%D1%82%D0%B8%D0%BF%D0%B0%D1%80%D0%B0%D0%B4%D0%B8%D0%B3%D0%BC%D0%B0%D0%BB%D1%8C%D0%BD%D0%BE%D0%B5_%D0%BF%D1%80%D0%BE%D0%B3%D1%80%D0%B0%D0%BC%D0%BC%D0%B8%D1%80%D0%BE%D0%B2%D0%B0%D0%BD%D0%B8%D0%B5" TargetMode="External"/><Relationship Id="rId4" Type="http://schemas.openxmlformats.org/officeDocument/2006/relationships/hyperlink" Target="https://ru.wikipedia.org/wiki/%D0%9F%D0%B0%D1%80%D0%B0%D0%B4%D0%B8%D0%B3%D0%BC%D0%B0_%D0%BF%D1%80%D0%BE%D0%B3%D1%80%D0%B0%D0%BC%D0%BC%D0%B8%D1%80%D0%BE%D0%B2%D0%B0%D0%BD%D0%B8%D1%8F"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ru.wikipedia.org/wiki/%D0%94%D0%BE%D0%BA%D0%B0%D0%B7%D0%B0%D1%82%D0%B5%D0%BB%D1%8C%D1%81%D1%82%D0%B2%D0%BE_%28%D0%BC%D0%B0%D1%82%D0%B5%D0%BC%D0%B0%D1%82%D0%B8%D0%BA%D0%B0%29" TargetMode="External"/><Relationship Id="rId13" Type="http://schemas.openxmlformats.org/officeDocument/2006/relationships/hyperlink" Target="https://ru.wikipedia.org/wiki/%D0%9C%D0%B0%D1%82%D0%B5%D0%BC%D0%B0%D1%82%D0%B8%D1%87%D0%B5%D1%81%D0%BA%D0%B0%D1%8F_%D1%81%D1%82%D1%80%D1%83%D0%BA%D1%82%D1%83%D1%80%D0%B0" TargetMode="External"/><Relationship Id="rId18" Type="http://schemas.openxmlformats.org/officeDocument/2006/relationships/hyperlink" Target="https://ru.wikipedia.org/w/index.php?title=%D0%9D%D0%B5%D0%BF%D1%80%D0%B5%D1%80%D1%8B%D0%B2%D0%BD%D0%BE%D1%81%D1%82%D1%8C_%28%D0%B2_%D1%84%D0%B8%D0%BB%D0%BE%D1%81%D0%BE%D1%84%D0%B8%D0%B8%29&amp;action=edit&amp;redlink=1" TargetMode="External"/><Relationship Id="rId3" Type="http://schemas.openxmlformats.org/officeDocument/2006/relationships/hyperlink" Target="https://ru.wikipedia.org/wiki/%D0%9C%D0%B0%D1%82%D0%B5%D0%BC%D0%B0%D1%82%D0%B8%D0%BA%D0%B0" TargetMode="External"/><Relationship Id="rId7" Type="http://schemas.openxmlformats.org/officeDocument/2006/relationships/hyperlink" Target="https://ru.wikipedia.org/wiki/%D0%A1%D1%83%D0%B6%D0%B4%D0%B5%D0%BD%D0%B8%D0%B5" TargetMode="External"/><Relationship Id="rId12" Type="http://schemas.openxmlformats.org/officeDocument/2006/relationships/hyperlink" Target="https://ru.wikipedia.org/wiki/%D0%94%D0%B8%D1%81%D0%BA%D1%80%D0%B5%D1%82%D0%BD%D0%BE%D1%81%D1%82%D1%8C" TargetMode="External"/><Relationship Id="rId17" Type="http://schemas.openxmlformats.org/officeDocument/2006/relationships/hyperlink" Target="https://ru.wikipedia.org/wiki/%D0%9B%D0%B0%D1%82%D0%B8%D0%BD%D1%81%D0%BA%D0%B8%D0%B9_%D1%8F%D0%B7%D1%8B%D0%BA" TargetMode="External"/><Relationship Id="rId2" Type="http://schemas.openxmlformats.org/officeDocument/2006/relationships/hyperlink" Target="https://ru.wikipedia.org/wiki/%D0%9C%D0%B0%D1%82%D0%B5%D0%BC%D0%B0%D1%82%D0%B8%D1%87%D0%B5%D1%81%D0%BA%D0%B0%D1%8F_%D0%BB%D0%BE%D0%B3%D0%B8%D0%BA%D0%B0" TargetMode="External"/><Relationship Id="rId16" Type="http://schemas.openxmlformats.org/officeDocument/2006/relationships/hyperlink" Target="https://ru.wikipedia.org/wiki/%D0%94%D0%B8%D1%81%D0%BA%D1%80%D0%B5%D1%82%D0%BD%D0%B0%D1%8F_%D0%BC%D0%B0%D1%82%D0%B5%D0%BC%D0%B0%D1%82%D0%B8%D0%BA%D0%B0" TargetMode="External"/><Relationship Id="rId20" Type="http://schemas.openxmlformats.org/officeDocument/2006/relationships/hyperlink" Target="https://ru.wikipedia.org/wiki/%D0%9C%D0%B5%D1%85%D0%B0%D0%BD%D0%B8%D1%87%D0%B5%D1%81%D0%BA%D0%B8%D0%B5_%D1%87%D0%B0%D1%81%D1%8B" TargetMode="External"/><Relationship Id="rId1" Type="http://schemas.openxmlformats.org/officeDocument/2006/relationships/slideLayout" Target="../slideLayouts/slideLayout2.xml"/><Relationship Id="rId6" Type="http://schemas.openxmlformats.org/officeDocument/2006/relationships/hyperlink" Target="https://ru.wikipedia.org/wiki/%D0%92%D0%B5%D1%80%D0%B8%D1%84%D0%B8%D0%BA%D0%B0%D1%86%D0%B8%D1%8F" TargetMode="External"/><Relationship Id="rId11" Type="http://schemas.openxmlformats.org/officeDocument/2006/relationships/hyperlink" Target="https://ru.wikipedia.org/wiki/%D0%A4%D0%BE%D1%80%D0%BC%D0%B0%D0%BB%D1%8C%D0%BD%D0%B0%D1%8F_%D0%BB%D0%BE%D0%B3%D0%B8%D0%BA%D0%B0" TargetMode="External"/><Relationship Id="rId5" Type="http://schemas.openxmlformats.org/officeDocument/2006/relationships/hyperlink" Target="https://ru.wikipedia.org/wiki/%D0%A4%D0%BE%D1%80%D0%BC%D0%B0%D0%BB%D1%8C%D0%BD%D0%B0%D1%8F_%D1%81%D0%B8%D1%81%D1%82%D0%B5%D0%BC%D0%B0" TargetMode="External"/><Relationship Id="rId15" Type="http://schemas.openxmlformats.org/officeDocument/2006/relationships/hyperlink" Target="https://ru.wikipedia.org/wiki/%D0%92%D1%8B%D1%81%D0%BA%D0%B0%D0%B7%D1%8B%D0%B2%D0%B0%D0%BD%D0%B8%D0%B5_%28%D0%BB%D0%BE%D0%B3%D0%B8%D0%BA%D0%B0%29" TargetMode="External"/><Relationship Id="rId10" Type="http://schemas.openxmlformats.org/officeDocument/2006/relationships/hyperlink" Target="https://ru.wikipedia.org/wiki/%D0%9C%D0%B5%D1%82%D0%B0%D0%BC%D0%B0%D1%82%D0%B5%D0%BC%D0%B0%D1%82%D0%B8%D0%BA%D0%B0" TargetMode="External"/><Relationship Id="rId19" Type="http://schemas.openxmlformats.org/officeDocument/2006/relationships/hyperlink" Target="https://ru.wikipedia.org/wiki/%D0%9C%D0%B0%D1%82%D0%B5%D1%80%D0%B8%D1%8F_%28%D1%84%D0%B8%D0%B7%D0%B8%D0%BA%D0%B0%29" TargetMode="External"/><Relationship Id="rId4" Type="http://schemas.openxmlformats.org/officeDocument/2006/relationships/hyperlink" Target="https://ru.wikipedia.org/wiki/%D0%9C%D0%B0%D1%82%D0%B5%D0%BC%D0%B0%D1%82%D0%B8%D1%87%D0%B5%D1%81%D0%BA%D0%B8%D0%B5_%D0%BE%D0%B1%D0%BE%D0%B7%D0%BD%D0%B0%D1%87%D0%B5%D0%BD%D0%B8%D1%8F" TargetMode="External"/><Relationship Id="rId9" Type="http://schemas.openxmlformats.org/officeDocument/2006/relationships/hyperlink" Target="https://ru.wikipedia.org/wiki/%D0%A2%D0%B5%D0%BE%D1%80%D0%B8%D1%8F_%D0%B2%D1%8B%D1%87%D0%B8%D1%81%D0%BB%D0%B8%D0%BC%D0%BE%D1%81%D1%82%D0%B8" TargetMode="External"/><Relationship Id="rId14" Type="http://schemas.openxmlformats.org/officeDocument/2006/relationships/hyperlink" Target="https://ru.wikipedia.org/wiki/%D0%93%D1%80%D0%B0%D1%84_%28%D0%BC%D0%B0%D1%82%D0%B5%D0%BC%D0%B0%D1%82%D0%B8%D0%BA%D0%B0%29"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Логическое программирование</a:t>
            </a:r>
            <a:endParaRPr lang="ru-RU" dirty="0"/>
          </a:p>
        </p:txBody>
      </p:sp>
      <p:sp>
        <p:nvSpPr>
          <p:cNvPr id="4" name="Подзаголовок 2"/>
          <p:cNvSpPr txBox="1">
            <a:spLocks/>
          </p:cNvSpPr>
          <p:nvPr/>
        </p:nvSpPr>
        <p:spPr>
          <a:xfrm>
            <a:off x="1371600" y="4857760"/>
            <a:ext cx="7058052" cy="781040"/>
          </a:xfrm>
          <a:prstGeom prst="rect">
            <a:avLst/>
          </a:prstGeom>
        </p:spPr>
        <p:txBody>
          <a:bodyPr vert="horz" lIns="91440" tIns="45720" rIns="91440" bIns="45720" rtlCol="0">
            <a:normAutofit/>
          </a:bodyPr>
          <a:lstStyle/>
          <a:p>
            <a:pPr marL="0" marR="0" lvl="0" indent="0" algn="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1000" b="0" i="0" u="none" strike="noStrike" kern="1200" cap="none" spc="0" normalizeH="0" baseline="0" noProof="0" dirty="0" smtClean="0">
                <a:ln>
                  <a:noFill/>
                </a:ln>
                <a:solidFill>
                  <a:schemeClr val="tx1">
                    <a:tint val="75000"/>
                  </a:schemeClr>
                </a:solidFill>
                <a:effectLst/>
                <a:uLnTx/>
                <a:uFillTx/>
                <a:latin typeface="+mn-lt"/>
                <a:ea typeface="+mn-ea"/>
                <a:cs typeface="+mn-cs"/>
              </a:rPr>
              <a:t>Магистранты</a:t>
            </a:r>
          </a:p>
          <a:p>
            <a:pPr marL="0" marR="0" lvl="0" indent="0" algn="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1000" b="0" i="0" u="none" strike="noStrike" kern="1200" cap="none" spc="0" normalizeH="0" baseline="0" noProof="0" dirty="0" smtClean="0">
                <a:ln>
                  <a:noFill/>
                </a:ln>
                <a:solidFill>
                  <a:schemeClr val="tx1">
                    <a:tint val="75000"/>
                  </a:schemeClr>
                </a:solidFill>
                <a:effectLst/>
                <a:uLnTx/>
                <a:uFillTx/>
                <a:latin typeface="+mn-lt"/>
                <a:ea typeface="+mn-ea"/>
                <a:cs typeface="+mn-cs"/>
              </a:rPr>
              <a:t>Кафедра ИС</a:t>
            </a:r>
          </a:p>
          <a:p>
            <a:pPr marL="0" marR="0" lvl="0" indent="0" algn="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1000" b="0" i="0" u="none" strike="noStrike" kern="1200" cap="none" spc="0" normalizeH="0" baseline="0" noProof="0" dirty="0" err="1" smtClean="0">
                <a:ln>
                  <a:noFill/>
                </a:ln>
                <a:solidFill>
                  <a:schemeClr val="tx1">
                    <a:tint val="75000"/>
                  </a:schemeClr>
                </a:solidFill>
                <a:effectLst/>
                <a:uLnTx/>
                <a:uFillTx/>
                <a:latin typeface="+mn-lt"/>
                <a:ea typeface="+mn-ea"/>
                <a:cs typeface="+mn-cs"/>
              </a:rPr>
              <a:t>ТвГТУ</a:t>
            </a:r>
            <a:endParaRPr kumimoji="0" lang="ru-RU" sz="10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1"/>
            <a:ext cx="8229600" cy="857255"/>
          </a:xfrm>
        </p:spPr>
        <p:txBody>
          <a:bodyPr>
            <a:normAutofit fontScale="92500" lnSpcReduction="20000"/>
          </a:bodyPr>
          <a:lstStyle/>
          <a:p>
            <a:pPr>
              <a:buNone/>
            </a:pPr>
            <a:r>
              <a:rPr lang="ru-RU" sz="1600" dirty="0" smtClean="0"/>
              <a:t>        </a:t>
            </a:r>
            <a:r>
              <a:rPr lang="ru-RU" sz="1600" dirty="0" err="1" smtClean="0"/>
              <a:t>Prolog</a:t>
            </a:r>
            <a:r>
              <a:rPr lang="ru-RU" sz="1600" dirty="0" smtClean="0"/>
              <a:t> </a:t>
            </a:r>
            <a:r>
              <a:rPr lang="ru-RU" sz="1600" dirty="0" smtClean="0"/>
              <a:t>(</a:t>
            </a:r>
            <a:r>
              <a:rPr lang="ru-RU" sz="1600" dirty="0" err="1" smtClean="0"/>
              <a:t>Programming</a:t>
            </a:r>
            <a:r>
              <a:rPr lang="ru-RU" sz="1600" dirty="0" smtClean="0"/>
              <a:t> </a:t>
            </a:r>
            <a:r>
              <a:rPr lang="ru-RU" sz="1600" dirty="0" err="1" smtClean="0"/>
              <a:t>in</a:t>
            </a:r>
            <a:r>
              <a:rPr lang="ru-RU" sz="1600" dirty="0" smtClean="0"/>
              <a:t> </a:t>
            </a:r>
            <a:r>
              <a:rPr lang="ru-RU" sz="1600" dirty="0" err="1" smtClean="0"/>
              <a:t>Logic</a:t>
            </a:r>
            <a:r>
              <a:rPr lang="ru-RU" sz="1600" dirty="0" smtClean="0"/>
              <a:t>, в оригинале: </a:t>
            </a:r>
            <a:r>
              <a:rPr lang="ru-RU" sz="1600" dirty="0" err="1" smtClean="0"/>
              <a:t>programmation</a:t>
            </a:r>
            <a:r>
              <a:rPr lang="ru-RU" sz="1600" dirty="0" smtClean="0"/>
              <a:t> </a:t>
            </a:r>
            <a:r>
              <a:rPr lang="ru-RU" sz="1600" dirty="0" err="1" smtClean="0"/>
              <a:t>en</a:t>
            </a:r>
            <a:r>
              <a:rPr lang="ru-RU" sz="1600" dirty="0" smtClean="0"/>
              <a:t> </a:t>
            </a:r>
            <a:r>
              <a:rPr lang="ru-RU" sz="1600" dirty="0" err="1" smtClean="0"/>
              <a:t>logique</a:t>
            </a:r>
            <a:r>
              <a:rPr lang="ru-RU" sz="1600" dirty="0" smtClean="0"/>
              <a:t>) был разработан в Марселе в начале 70-х </a:t>
            </a:r>
            <a:r>
              <a:rPr lang="ru-RU" sz="1600" dirty="0" err="1" smtClean="0"/>
              <a:t>Аленом</a:t>
            </a:r>
            <a:r>
              <a:rPr lang="ru-RU" sz="1600" dirty="0" smtClean="0"/>
              <a:t> </a:t>
            </a:r>
            <a:r>
              <a:rPr lang="ru-RU" sz="1600" dirty="0" err="1" smtClean="0"/>
              <a:t>Колмероэ</a:t>
            </a:r>
            <a:r>
              <a:rPr lang="ru-RU" sz="1600" dirty="0" smtClean="0"/>
              <a:t>. В основу языка легла процедурная интерпретация логических выражений Хорна (т.е., как именно можно </a:t>
            </a:r>
            <a:r>
              <a:rPr lang="ru-RU" sz="1600" dirty="0" err="1" smtClean="0"/>
              <a:t>машинно</a:t>
            </a:r>
            <a:r>
              <a:rPr lang="ru-RU" sz="1600" dirty="0" smtClean="0"/>
              <a:t> выполнить) утверждений вида:</a:t>
            </a:r>
            <a:endParaRPr lang="ru-RU" sz="1600" dirty="0"/>
          </a:p>
        </p:txBody>
      </p:sp>
      <p:pic>
        <p:nvPicPr>
          <p:cNvPr id="1026" name="Picture 2"/>
          <p:cNvPicPr>
            <a:picLocks noChangeAspect="1" noChangeArrowheads="1"/>
          </p:cNvPicPr>
          <p:nvPr/>
        </p:nvPicPr>
        <p:blipFill>
          <a:blip r:embed="rId2" cstate="print"/>
          <a:srcRect/>
          <a:stretch>
            <a:fillRect/>
          </a:stretch>
        </p:blipFill>
        <p:spPr bwMode="auto">
          <a:xfrm>
            <a:off x="857224" y="1357298"/>
            <a:ext cx="1714500" cy="495300"/>
          </a:xfrm>
          <a:prstGeom prst="rect">
            <a:avLst/>
          </a:prstGeom>
          <a:noFill/>
          <a:ln w="9525">
            <a:noFill/>
            <a:miter lim="800000"/>
            <a:headEnd/>
            <a:tailEnd/>
          </a:ln>
          <a:effectLst/>
        </p:spPr>
      </p:pic>
      <p:sp>
        <p:nvSpPr>
          <p:cNvPr id="4" name="Содержимое 2"/>
          <p:cNvSpPr txBox="1">
            <a:spLocks/>
          </p:cNvSpPr>
          <p:nvPr/>
        </p:nvSpPr>
        <p:spPr>
          <a:xfrm>
            <a:off x="428596" y="1785926"/>
            <a:ext cx="8229600" cy="1143008"/>
          </a:xfrm>
          <a:prstGeom prst="rect">
            <a:avLst/>
          </a:prstGeom>
        </p:spPr>
        <p:txBody>
          <a:bodyPr vert="horz" lIns="91440" tIns="45720" rIns="91440" bIns="45720" rtlCol="0">
            <a:normAutofit fontScale="92500" lnSpcReduction="10000"/>
          </a:bodyPr>
          <a:lstStyle/>
          <a:p>
            <a:r>
              <a:rPr kumimoji="0" lang="ru-RU" sz="1600" b="0" i="0" u="none" strike="noStrike" kern="1200" cap="none" spc="0" normalizeH="0" baseline="0" noProof="0" dirty="0" smtClean="0">
                <a:ln>
                  <a:noFill/>
                </a:ln>
                <a:solidFill>
                  <a:schemeClr val="tx1"/>
                </a:solidFill>
                <a:effectLst/>
                <a:uLnTx/>
                <a:uFillTx/>
                <a:latin typeface="+mn-lt"/>
                <a:ea typeface="+mn-ea"/>
                <a:cs typeface="+mn-cs"/>
              </a:rPr>
              <a:t>        </a:t>
            </a:r>
            <a:r>
              <a:rPr lang="ru-RU" sz="1600" dirty="0" smtClean="0"/>
              <a:t>Что может быть прочитано как: "если условия </a:t>
            </a:r>
            <a:r>
              <a:rPr lang="ru-RU" sz="1600" dirty="0" err="1" smtClean="0"/>
              <a:t>b</a:t>
            </a:r>
            <a:r>
              <a:rPr lang="ru-RU" sz="1600" dirty="0" smtClean="0"/>
              <a:t>, </a:t>
            </a:r>
            <a:r>
              <a:rPr lang="ru-RU" sz="1600" dirty="0" err="1" smtClean="0"/>
              <a:t>c</a:t>
            </a:r>
            <a:r>
              <a:rPr lang="ru-RU" sz="1600" dirty="0" smtClean="0"/>
              <a:t>, </a:t>
            </a:r>
            <a:r>
              <a:rPr lang="ru-RU" sz="1600" dirty="0" err="1" smtClean="0"/>
              <a:t>d</a:t>
            </a:r>
            <a:r>
              <a:rPr lang="ru-RU" sz="1600" dirty="0" smtClean="0"/>
              <a:t>, ..., </a:t>
            </a:r>
            <a:r>
              <a:rPr lang="ru-RU" sz="1600" dirty="0" err="1" smtClean="0"/>
              <a:t>z</a:t>
            </a:r>
            <a:r>
              <a:rPr lang="ru-RU" sz="1600" dirty="0" smtClean="0"/>
              <a:t> — выполнены, </a:t>
            </a:r>
            <a:endParaRPr lang="ru-RU" sz="1600" dirty="0" smtClean="0"/>
          </a:p>
          <a:p>
            <a:r>
              <a:rPr lang="ru-RU" sz="1600" dirty="0" smtClean="0"/>
              <a:t>тогда </a:t>
            </a:r>
            <a:r>
              <a:rPr lang="ru-RU" sz="1600" dirty="0" smtClean="0"/>
              <a:t>и "</a:t>
            </a:r>
            <a:r>
              <a:rPr lang="ru-RU" sz="1600" dirty="0" err="1" smtClean="0"/>
              <a:t>a</a:t>
            </a:r>
            <a:r>
              <a:rPr lang="ru-RU" sz="1600" dirty="0" smtClean="0"/>
              <a:t>"   должно </a:t>
            </a:r>
            <a:r>
              <a:rPr lang="ru-RU" sz="1600" dirty="0" smtClean="0"/>
              <a:t>быть верно.</a:t>
            </a:r>
          </a:p>
          <a:p>
            <a:r>
              <a:rPr lang="ru-RU" sz="1600" dirty="0" smtClean="0"/>
              <a:t/>
            </a:r>
            <a:br>
              <a:rPr lang="ru-RU" sz="1600" dirty="0" smtClean="0"/>
            </a:br>
            <a:r>
              <a:rPr lang="ru-RU" sz="1600" dirty="0" smtClean="0"/>
              <a:t>И, упрощенно говоря (вот тут мы опускаем все технические детали), может быть переписано в виде логического следования:</a:t>
            </a:r>
            <a:endParaRPr lang="ru-RU" sz="1600" dirty="0"/>
          </a:p>
        </p:txBody>
      </p:sp>
      <p:pic>
        <p:nvPicPr>
          <p:cNvPr id="1027" name="Picture 3"/>
          <p:cNvPicPr>
            <a:picLocks noChangeAspect="1" noChangeArrowheads="1"/>
          </p:cNvPicPr>
          <p:nvPr/>
        </p:nvPicPr>
        <p:blipFill>
          <a:blip r:embed="rId3" cstate="print"/>
          <a:srcRect/>
          <a:stretch>
            <a:fillRect/>
          </a:stretch>
        </p:blipFill>
        <p:spPr bwMode="auto">
          <a:xfrm>
            <a:off x="785786" y="3000372"/>
            <a:ext cx="2028825" cy="361950"/>
          </a:xfrm>
          <a:prstGeom prst="rect">
            <a:avLst/>
          </a:prstGeom>
          <a:noFill/>
          <a:ln w="9525">
            <a:noFill/>
            <a:miter lim="800000"/>
            <a:headEnd/>
            <a:tailEnd/>
          </a:ln>
          <a:effectLst/>
        </p:spPr>
      </p:pic>
      <p:sp>
        <p:nvSpPr>
          <p:cNvPr id="6" name="Содержимое 2"/>
          <p:cNvSpPr txBox="1">
            <a:spLocks/>
          </p:cNvSpPr>
          <p:nvPr/>
        </p:nvSpPr>
        <p:spPr>
          <a:xfrm>
            <a:off x="428596" y="3500438"/>
            <a:ext cx="8229600" cy="3143272"/>
          </a:xfrm>
          <a:prstGeom prst="rect">
            <a:avLst/>
          </a:prstGeom>
        </p:spPr>
        <p:txBody>
          <a:bodyPr vert="horz" lIns="91440" tIns="45720" rIns="91440" bIns="45720" rtlCol="0">
            <a:normAutofit fontScale="92500"/>
          </a:bodyPr>
          <a:lstStyle/>
          <a:p>
            <a:r>
              <a:rPr lang="ru-RU" sz="1600" dirty="0" smtClean="0"/>
              <a:t>По сути </a:t>
            </a:r>
            <a:r>
              <a:rPr lang="ru-RU" sz="1600" dirty="0" err="1" smtClean="0"/>
              <a:t>Ковальски</a:t>
            </a:r>
            <a:r>
              <a:rPr lang="ru-RU" sz="1600" dirty="0" smtClean="0"/>
              <a:t> </a:t>
            </a:r>
            <a:r>
              <a:rPr lang="ru-RU" sz="1600" dirty="0" smtClean="0"/>
              <a:t>— </a:t>
            </a:r>
            <a:r>
              <a:rPr lang="ru-RU" sz="1600" dirty="0" smtClean="0"/>
              <a:t>придумал </a:t>
            </a:r>
            <a:r>
              <a:rPr lang="ru-RU" sz="1600" dirty="0" smtClean="0"/>
              <a:t>такую вещь: </a:t>
            </a:r>
            <a:endParaRPr lang="ru-RU" sz="1600" dirty="0" smtClean="0"/>
          </a:p>
          <a:p>
            <a:r>
              <a:rPr lang="ru-RU" sz="1600" dirty="0" smtClean="0"/>
              <a:t>утверждение </a:t>
            </a:r>
            <a:r>
              <a:rPr lang="ru-RU" sz="1600" dirty="0" smtClean="0"/>
              <a:t>"</a:t>
            </a:r>
            <a:r>
              <a:rPr lang="ru-RU" sz="1600" dirty="0" err="1" smtClean="0"/>
              <a:t>a</a:t>
            </a:r>
            <a:r>
              <a:rPr lang="ru-RU" sz="1600" dirty="0" smtClean="0"/>
              <a:t>" верно, если мы докажем, что все предпосылки к нему верны</a:t>
            </a:r>
            <a:r>
              <a:rPr lang="ru-RU" sz="1600" dirty="0" smtClean="0"/>
              <a:t>.</a:t>
            </a:r>
          </a:p>
          <a:p>
            <a:r>
              <a:rPr lang="ru-RU" sz="1600" dirty="0" smtClean="0"/>
              <a:t>Если взять выражение "</a:t>
            </a:r>
            <a:r>
              <a:rPr lang="ru-RU" sz="1600" dirty="0" err="1" smtClean="0"/>
              <a:t>a</a:t>
            </a:r>
            <a:r>
              <a:rPr lang="ru-RU" sz="1600" dirty="0" smtClean="0"/>
              <a:t> :- </a:t>
            </a:r>
            <a:r>
              <a:rPr lang="ru-RU" sz="1600" dirty="0" err="1" smtClean="0"/>
              <a:t>b,c,d</a:t>
            </a:r>
            <a:r>
              <a:rPr lang="ru-RU" sz="1600" dirty="0" smtClean="0"/>
              <a:t>", то его можно прочитать так:</a:t>
            </a:r>
          </a:p>
          <a:p>
            <a:r>
              <a:rPr lang="ru-RU" sz="1600" dirty="0" smtClean="0"/>
              <a:t/>
            </a:r>
            <a:br>
              <a:rPr lang="ru-RU" sz="1600" dirty="0" smtClean="0"/>
            </a:br>
            <a:r>
              <a:rPr lang="ru-RU" sz="1600" dirty="0" smtClean="0"/>
              <a:t>"</a:t>
            </a:r>
            <a:r>
              <a:rPr lang="ru-RU" sz="1600" dirty="0" err="1" smtClean="0"/>
              <a:t>a</a:t>
            </a:r>
            <a:r>
              <a:rPr lang="ru-RU" sz="1600" dirty="0" smtClean="0"/>
              <a:t>" — верно, если я могу: доказать "</a:t>
            </a:r>
            <a:r>
              <a:rPr lang="ru-RU" sz="1600" dirty="0" err="1" smtClean="0"/>
              <a:t>b</a:t>
            </a:r>
            <a:r>
              <a:rPr lang="ru-RU" sz="1600" dirty="0" smtClean="0"/>
              <a:t>", </a:t>
            </a:r>
            <a:r>
              <a:rPr lang="ru-RU" sz="1600" dirty="0" err="1" smtClean="0"/>
              <a:t>доказать</a:t>
            </a:r>
            <a:r>
              <a:rPr lang="ru-RU" sz="1600" dirty="0" smtClean="0"/>
              <a:t> "</a:t>
            </a:r>
            <a:r>
              <a:rPr lang="ru-RU" sz="1600" dirty="0" err="1" smtClean="0"/>
              <a:t>c</a:t>
            </a:r>
            <a:r>
              <a:rPr lang="ru-RU" sz="1600" dirty="0" smtClean="0"/>
              <a:t>" и доказать "</a:t>
            </a:r>
            <a:r>
              <a:rPr lang="ru-RU" sz="1600" dirty="0" err="1" smtClean="0"/>
              <a:t>d</a:t>
            </a:r>
            <a:r>
              <a:rPr lang="ru-RU" sz="1600" dirty="0" smtClean="0"/>
              <a:t>".</a:t>
            </a:r>
          </a:p>
          <a:p>
            <a:r>
              <a:rPr lang="ru-RU" sz="1600" dirty="0" smtClean="0"/>
              <a:t/>
            </a:r>
            <a:br>
              <a:rPr lang="ru-RU" sz="1600" dirty="0" smtClean="0"/>
            </a:br>
            <a:r>
              <a:rPr lang="ru-RU" sz="1600" dirty="0" smtClean="0"/>
              <a:t>Тогда каждая программа — это набор теорем для вывода утверждений, а каждое выражение "доказывается" </a:t>
            </a:r>
            <a:r>
              <a:rPr lang="ru-RU" sz="1300" dirty="0" smtClean="0">
                <a:solidFill>
                  <a:schemeClr val="bg1">
                    <a:lumMod val="65000"/>
                  </a:schemeClr>
                </a:solidFill>
              </a:rPr>
              <a:t>(внимательный читатель конечно же заметит здесь </a:t>
            </a:r>
            <a:r>
              <a:rPr lang="ru-RU" sz="1300" dirty="0" smtClean="0">
                <a:solidFill>
                  <a:schemeClr val="bg1">
                    <a:lumMod val="65000"/>
                  </a:schemeClr>
                </a:solidFill>
                <a:hlinkClick r:id="rId4"/>
              </a:rPr>
              <a:t>изоморфизм Карри — </a:t>
            </a:r>
            <a:r>
              <a:rPr lang="ru-RU" sz="1300" dirty="0" err="1" smtClean="0">
                <a:solidFill>
                  <a:schemeClr val="bg1">
                    <a:lumMod val="65000"/>
                  </a:schemeClr>
                </a:solidFill>
                <a:hlinkClick r:id="rId4"/>
              </a:rPr>
              <a:t>Ховарда</a:t>
            </a:r>
            <a:r>
              <a:rPr lang="ru-RU" sz="1300" dirty="0" smtClean="0">
                <a:solidFill>
                  <a:schemeClr val="bg1">
                    <a:lumMod val="65000"/>
                  </a:schemeClr>
                </a:solidFill>
              </a:rPr>
              <a:t>)</a:t>
            </a:r>
            <a:r>
              <a:rPr lang="ru-RU" sz="1600" dirty="0" smtClean="0"/>
              <a:t>.</a:t>
            </a:r>
          </a:p>
          <a:p>
            <a:r>
              <a:rPr lang="ru-RU" sz="1600" dirty="0" smtClean="0"/>
              <a:t/>
            </a:r>
            <a:br>
              <a:rPr lang="ru-RU" sz="1600" dirty="0" smtClean="0"/>
            </a:br>
            <a:r>
              <a:rPr lang="ru-RU" sz="1600" dirty="0" smtClean="0"/>
              <a:t>Задача становится </a:t>
            </a:r>
            <a:r>
              <a:rPr lang="ru-RU" sz="1600" dirty="0" smtClean="0"/>
              <a:t>другой, </a:t>
            </a:r>
            <a:r>
              <a:rPr lang="ru-RU" sz="1600" dirty="0" smtClean="0"/>
              <a:t>если добавить сюда отрицание. В Прологе оно называется </a:t>
            </a:r>
            <a:r>
              <a:rPr lang="ru-RU" sz="1600" dirty="0" err="1" smtClean="0"/>
              <a:t>negation</a:t>
            </a:r>
            <a:r>
              <a:rPr lang="ru-RU" sz="1600" dirty="0" smtClean="0"/>
              <a:t> </a:t>
            </a:r>
            <a:r>
              <a:rPr lang="ru-RU" sz="1600" dirty="0" err="1" smtClean="0"/>
              <a:t>as</a:t>
            </a:r>
            <a:r>
              <a:rPr lang="ru-RU" sz="1600" dirty="0" smtClean="0"/>
              <a:t> </a:t>
            </a:r>
            <a:r>
              <a:rPr lang="ru-RU" sz="1600" dirty="0" err="1" smtClean="0"/>
              <a:t>failure</a:t>
            </a:r>
            <a:r>
              <a:rPr lang="ru-RU" sz="1600" dirty="0" smtClean="0"/>
              <a:t> и отличается от классического отрицания в логике. В теории это звучит так: если я не смог доказать утверждение "</a:t>
            </a:r>
            <a:r>
              <a:rPr lang="ru-RU" sz="1600" dirty="0" err="1" smtClean="0"/>
              <a:t>a</a:t>
            </a:r>
            <a:r>
              <a:rPr lang="ru-RU" sz="1600" dirty="0" smtClean="0"/>
              <a:t>", то значит оно неверно. В логике такое предположение называется </a:t>
            </a:r>
            <a:r>
              <a:rPr lang="ru-RU" sz="1600" dirty="0" err="1" smtClean="0"/>
              <a:t>closed</a:t>
            </a:r>
            <a:r>
              <a:rPr lang="ru-RU" sz="1600" dirty="0" smtClean="0"/>
              <a:t> </a:t>
            </a:r>
            <a:r>
              <a:rPr lang="ru-RU" sz="1600" dirty="0" err="1" smtClean="0"/>
              <a:t>world</a:t>
            </a:r>
            <a:r>
              <a:rPr lang="ru-RU" sz="1600" dirty="0" smtClean="0"/>
              <a:t> </a:t>
            </a:r>
            <a:r>
              <a:rPr lang="ru-RU" sz="1600" dirty="0" err="1" smtClean="0"/>
              <a:t>assumption</a:t>
            </a:r>
            <a:r>
              <a:rPr lang="ru-RU" sz="1600" dirty="0" smtClean="0"/>
              <a:t> и иногда оно очень даже осмысленно.</a:t>
            </a:r>
          </a:p>
          <a:p>
            <a:endParaRPr lang="ru-RU"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ru-RU" sz="1600" b="1" dirty="0" err="1" smtClean="0"/>
              <a:t>Negation</a:t>
            </a:r>
            <a:r>
              <a:rPr lang="ru-RU" sz="1600" b="1" dirty="0" smtClean="0"/>
              <a:t> </a:t>
            </a:r>
            <a:r>
              <a:rPr lang="ru-RU" sz="1600" b="1" dirty="0" err="1" smtClean="0"/>
              <a:t>as</a:t>
            </a:r>
            <a:r>
              <a:rPr lang="ru-RU" sz="1600" b="1" dirty="0" smtClean="0"/>
              <a:t> </a:t>
            </a:r>
            <a:r>
              <a:rPr lang="ru-RU" sz="1600" b="1" dirty="0" err="1" smtClean="0"/>
              <a:t>Failure</a:t>
            </a:r>
            <a:r>
              <a:rPr lang="ru-RU" sz="1600" b="1" dirty="0" smtClean="0"/>
              <a:t> и </a:t>
            </a:r>
            <a:r>
              <a:rPr lang="ru-RU" sz="1600" b="1" dirty="0" err="1" smtClean="0"/>
              <a:t>Closed</a:t>
            </a:r>
            <a:r>
              <a:rPr lang="ru-RU" sz="1600" b="1" dirty="0" smtClean="0"/>
              <a:t> </a:t>
            </a:r>
            <a:r>
              <a:rPr lang="ru-RU" sz="1600" b="1" dirty="0" err="1" smtClean="0"/>
              <a:t>World</a:t>
            </a:r>
            <a:r>
              <a:rPr lang="ru-RU" sz="1600" b="1" dirty="0" smtClean="0"/>
              <a:t> </a:t>
            </a:r>
            <a:r>
              <a:rPr lang="ru-RU" sz="1600" b="1" dirty="0" err="1" smtClean="0"/>
              <a:t>Assumption</a:t>
            </a:r>
            <a:endParaRPr lang="ru-RU" sz="1600" b="1" dirty="0" smtClean="0"/>
          </a:p>
          <a:p>
            <a:pPr>
              <a:buNone/>
            </a:pPr>
            <a:r>
              <a:rPr lang="ru-RU" sz="1200" dirty="0" smtClean="0">
                <a:solidFill>
                  <a:schemeClr val="bg1">
                    <a:lumMod val="65000"/>
                  </a:schemeClr>
                </a:solidFill>
              </a:rPr>
              <a:t>Отрицание как неудача и допущение замкнутого </a:t>
            </a:r>
            <a:r>
              <a:rPr lang="ru-RU" sz="1200" dirty="0" smtClean="0">
                <a:solidFill>
                  <a:schemeClr val="bg1">
                    <a:lumMod val="65000"/>
                  </a:schemeClr>
                </a:solidFill>
              </a:rPr>
              <a:t>мира</a:t>
            </a:r>
            <a:endParaRPr lang="ru-RU" sz="1200" b="1" dirty="0" smtClean="0">
              <a:solidFill>
                <a:schemeClr val="bg1">
                  <a:lumMod val="65000"/>
                </a:schemeClr>
              </a:solidFill>
            </a:endParaRPr>
          </a:p>
          <a:p>
            <a:pPr>
              <a:buNone/>
            </a:pPr>
            <a:r>
              <a:rPr lang="ru-RU" sz="1600" dirty="0" smtClean="0"/>
              <a:t/>
            </a:r>
            <a:br>
              <a:rPr lang="ru-RU" sz="1600" dirty="0" smtClean="0"/>
            </a:br>
            <a:r>
              <a:rPr lang="ru-RU" sz="1600" dirty="0" smtClean="0"/>
              <a:t>Представьте себе расписание автобуса 11-го маршрута города Самары, фрагмент:</a:t>
            </a:r>
          </a:p>
          <a:p>
            <a:pPr>
              <a:buNone/>
            </a:pPr>
            <a:r>
              <a:rPr lang="ru-RU" sz="1600" dirty="0" smtClean="0"/>
              <a:t/>
            </a:r>
            <a:br>
              <a:rPr lang="ru-RU" sz="1600" dirty="0" smtClean="0"/>
            </a:br>
            <a:r>
              <a:rPr lang="ru-RU" sz="1600" dirty="0" smtClean="0"/>
              <a:t>15:15</a:t>
            </a:r>
          </a:p>
          <a:p>
            <a:pPr>
              <a:buNone/>
            </a:pPr>
            <a:r>
              <a:rPr lang="ru-RU" sz="1600" dirty="0" smtClean="0"/>
              <a:t>        15:45</a:t>
            </a:r>
            <a:endParaRPr lang="ru-RU" sz="1600" dirty="0" smtClean="0"/>
          </a:p>
          <a:p>
            <a:pPr>
              <a:buNone/>
            </a:pPr>
            <a:r>
              <a:rPr lang="ru-RU" sz="1600" dirty="0" smtClean="0"/>
              <a:t>        16:15</a:t>
            </a:r>
            <a:endParaRPr lang="ru-RU" sz="1600" dirty="0" smtClean="0"/>
          </a:p>
          <a:p>
            <a:pPr>
              <a:buNone/>
            </a:pPr>
            <a:r>
              <a:rPr lang="ru-RU" sz="1600" dirty="0" smtClean="0"/>
              <a:t>        16:45</a:t>
            </a:r>
            <a:endParaRPr lang="ru-RU" sz="1600" dirty="0" smtClean="0"/>
          </a:p>
          <a:p>
            <a:pPr>
              <a:buNone/>
            </a:pPr>
            <a:r>
              <a:rPr lang="ru-RU" sz="1600" dirty="0" smtClean="0"/>
              <a:t>        17:15</a:t>
            </a:r>
            <a:endParaRPr lang="ru-RU" sz="1600" dirty="0" smtClean="0"/>
          </a:p>
          <a:p>
            <a:pPr>
              <a:buNone/>
            </a:pPr>
            <a:r>
              <a:rPr lang="ru-RU" sz="1600" dirty="0" smtClean="0"/>
              <a:t/>
            </a:r>
            <a:br>
              <a:rPr lang="ru-RU" sz="1600" dirty="0" smtClean="0"/>
            </a:br>
            <a:r>
              <a:rPr lang="ru-RU" sz="1600" dirty="0" smtClean="0"/>
              <a:t>Вопрос: есть ли автобус в 16:00? Его нет, потому что мы не можем доказать, что он есть согласно расписанию — т.е. расписание обладает полной картиной мира </a:t>
            </a:r>
            <a:endParaRPr lang="ru-RU" sz="1600" dirty="0" smtClean="0"/>
          </a:p>
          <a:p>
            <a:pPr>
              <a:buNone/>
            </a:pPr>
            <a:r>
              <a:rPr lang="ru-RU" sz="1600" dirty="0" smtClean="0"/>
              <a:t> </a:t>
            </a:r>
            <a:r>
              <a:rPr lang="ru-RU" sz="1600" dirty="0" smtClean="0"/>
              <a:t>       хождения </a:t>
            </a:r>
            <a:r>
              <a:rPr lang="ru-RU" sz="1600" dirty="0" smtClean="0"/>
              <a:t>11-го маршрута в городе Самаре. </a:t>
            </a:r>
            <a:endParaRPr lang="ru-RU" sz="1600" dirty="0" smtClean="0"/>
          </a:p>
          <a:p>
            <a:pPr>
              <a:buNone/>
            </a:pPr>
            <a:r>
              <a:rPr lang="ru-RU" sz="1600" dirty="0" smtClean="0"/>
              <a:t> </a:t>
            </a:r>
            <a:r>
              <a:rPr lang="ru-RU" sz="1600" dirty="0" smtClean="0"/>
              <a:t>       Отсюда </a:t>
            </a:r>
            <a:r>
              <a:rPr lang="ru-RU" sz="1600" dirty="0" smtClean="0"/>
              <a:t>собственно и название </a:t>
            </a:r>
            <a:r>
              <a:rPr lang="ru-RU" sz="1600" dirty="0" err="1" smtClean="0"/>
              <a:t>closed</a:t>
            </a:r>
            <a:r>
              <a:rPr lang="ru-RU" sz="1600" dirty="0" smtClean="0"/>
              <a:t> </a:t>
            </a:r>
            <a:r>
              <a:rPr lang="ru-RU" sz="1600" dirty="0" err="1" smtClean="0"/>
              <a:t>world</a:t>
            </a:r>
            <a:r>
              <a:rPr lang="ru-RU" sz="1600" dirty="0" smtClean="0"/>
              <a:t> </a:t>
            </a:r>
            <a:r>
              <a:rPr lang="ru-RU" sz="1600" dirty="0" err="1" smtClean="0"/>
              <a:t>assumption</a:t>
            </a:r>
            <a:r>
              <a:rPr lang="ru-RU" sz="1600" dirty="0" smtClean="0"/>
              <a:t> — предположение о том, что весь условный мир описан данной программой — всё вне — ложно. Как правило также применяется в базах </a:t>
            </a:r>
            <a:r>
              <a:rPr lang="ru-RU" sz="1600" dirty="0" smtClean="0"/>
              <a:t>данных.</a:t>
            </a:r>
            <a:endParaRPr lang="ru-RU"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ru-RU" sz="1600" b="1" dirty="0" smtClean="0"/>
              <a:t>Пролог, как Тьюринг полный язык программирования</a:t>
            </a:r>
          </a:p>
          <a:p>
            <a:pPr>
              <a:buNone/>
            </a:pPr>
            <a:r>
              <a:rPr lang="ru-RU" sz="1200" b="1" dirty="0" err="1" smtClean="0">
                <a:solidFill>
                  <a:schemeClr val="bg1">
                    <a:lumMod val="65000"/>
                  </a:schemeClr>
                </a:solidFill>
              </a:rPr>
              <a:t>Тьюринг-полным</a:t>
            </a:r>
            <a:r>
              <a:rPr lang="ru-RU" sz="1200" dirty="0" smtClean="0">
                <a:solidFill>
                  <a:schemeClr val="bg1">
                    <a:lumMod val="65000"/>
                  </a:schemeClr>
                </a:solidFill>
              </a:rPr>
              <a:t> называют язык программирования, с помощью которого можно реализовать любую вычислимую функцию. </a:t>
            </a:r>
            <a:endParaRPr lang="ru-RU" sz="1200" dirty="0" smtClean="0">
              <a:solidFill>
                <a:schemeClr val="bg1">
                  <a:lumMod val="65000"/>
                </a:schemeClr>
              </a:solidFill>
            </a:endParaRPr>
          </a:p>
          <a:p>
            <a:pPr>
              <a:buNone/>
            </a:pPr>
            <a:r>
              <a:rPr lang="ru-RU" sz="1600" dirty="0" smtClean="0"/>
              <a:t/>
            </a:r>
            <a:br>
              <a:rPr lang="ru-RU" sz="1600" dirty="0" smtClean="0"/>
            </a:br>
            <a:r>
              <a:rPr lang="ru-RU" sz="1600" dirty="0" smtClean="0"/>
              <a:t>Вместе с еще парой интересных операторов (как например </a:t>
            </a:r>
            <a:r>
              <a:rPr lang="ru-RU" sz="1600" dirty="0" err="1" smtClean="0"/>
              <a:t>cut</a:t>
            </a:r>
            <a:r>
              <a:rPr lang="ru-RU" sz="1600" dirty="0" smtClean="0"/>
              <a:t>) из Пролога получается — Тьюринг полный язык — вкратце — если программа на прологе P вычисляет функцию </a:t>
            </a:r>
            <a:r>
              <a:rPr lang="ru-RU" sz="1600" dirty="0" err="1" smtClean="0"/>
              <a:t>f</a:t>
            </a:r>
            <a:r>
              <a:rPr lang="ru-RU" sz="1600" dirty="0" smtClean="0"/>
              <a:t>(</a:t>
            </a:r>
            <a:r>
              <a:rPr lang="ru-RU" sz="1600" dirty="0" err="1" smtClean="0"/>
              <a:t>x</a:t>
            </a:r>
            <a:r>
              <a:rPr lang="ru-RU" sz="1600" dirty="0" smtClean="0"/>
              <a:t>), то найдется программа M на любом другом Тьюринг полном языке, которая тоже вычисляет </a:t>
            </a:r>
            <a:r>
              <a:rPr lang="ru-RU" sz="1600" dirty="0" err="1" smtClean="0"/>
              <a:t>f</a:t>
            </a:r>
            <a:r>
              <a:rPr lang="ru-RU" sz="1600" dirty="0" smtClean="0"/>
              <a:t>(</a:t>
            </a:r>
            <a:r>
              <a:rPr lang="ru-RU" sz="1600" dirty="0" err="1" smtClean="0"/>
              <a:t>x</a:t>
            </a:r>
            <a:r>
              <a:rPr lang="ru-RU" sz="1600" dirty="0" smtClean="0"/>
              <a:t>). Таким образом, если вы можете решить программу на Прологе — значит и </a:t>
            </a:r>
            <a:r>
              <a:rPr lang="ru-RU" sz="1600" dirty="0" smtClean="0"/>
              <a:t>на любом другом языке (</a:t>
            </a:r>
            <a:r>
              <a:rPr lang="ru-RU" sz="1600" dirty="0" err="1" smtClean="0"/>
              <a:t>Python</a:t>
            </a:r>
            <a:r>
              <a:rPr lang="ru-RU" sz="1600" dirty="0" smtClean="0"/>
              <a:t>, </a:t>
            </a:r>
            <a:r>
              <a:rPr lang="ru-RU" sz="1600" dirty="0" err="1" smtClean="0"/>
              <a:t>Java</a:t>
            </a:r>
            <a:r>
              <a:rPr lang="ru-RU" sz="1600" dirty="0" smtClean="0"/>
              <a:t>, C, </a:t>
            </a:r>
            <a:r>
              <a:rPr lang="ru-RU" sz="1600" dirty="0" err="1" smtClean="0"/>
              <a:t>Haskell</a:t>
            </a:r>
            <a:r>
              <a:rPr lang="ru-RU" sz="1600" dirty="0" smtClean="0"/>
              <a:t>, </a:t>
            </a:r>
            <a:r>
              <a:rPr lang="ru-RU" sz="1600" dirty="0" err="1" smtClean="0"/>
              <a:t>etc</a:t>
            </a:r>
            <a:r>
              <a:rPr lang="ru-RU" sz="1600" dirty="0" smtClean="0"/>
              <a:t>) можно написать решение. </a:t>
            </a:r>
          </a:p>
          <a:p>
            <a:pPr>
              <a:buNone/>
            </a:pPr>
            <a:endParaRPr lang="ru-RU" sz="1600" dirty="0" smtClean="0"/>
          </a:p>
          <a:p>
            <a:pPr>
              <a:buNone/>
            </a:pPr>
            <a:r>
              <a:rPr lang="ru-RU" sz="1600" dirty="0" smtClean="0"/>
              <a:t>В целом решение задачи на Прологе раскладывается согласно Бобу </a:t>
            </a:r>
            <a:r>
              <a:rPr lang="ru-RU" sz="1600" dirty="0" err="1" smtClean="0"/>
              <a:t>Ковальски</a:t>
            </a:r>
            <a:r>
              <a:rPr lang="ru-RU" sz="1600" dirty="0" smtClean="0"/>
              <a:t> в схему</a:t>
            </a:r>
          </a:p>
          <a:p>
            <a:pPr>
              <a:buNone/>
            </a:pPr>
            <a:r>
              <a:rPr lang="ru-RU" sz="1600" dirty="0" smtClean="0"/>
              <a:t/>
            </a:r>
            <a:br>
              <a:rPr lang="ru-RU" sz="1600" dirty="0" smtClean="0"/>
            </a:br>
            <a:r>
              <a:rPr lang="ru-RU" sz="1600" dirty="0" err="1" smtClean="0"/>
              <a:t>Algorithm</a:t>
            </a:r>
            <a:r>
              <a:rPr lang="ru-RU" sz="1600" dirty="0" smtClean="0"/>
              <a:t> = </a:t>
            </a:r>
            <a:r>
              <a:rPr lang="ru-RU" sz="1600" dirty="0" err="1" smtClean="0"/>
              <a:t>Logic</a:t>
            </a:r>
            <a:r>
              <a:rPr lang="ru-RU" sz="1600" dirty="0" smtClean="0"/>
              <a:t> + </a:t>
            </a:r>
            <a:r>
              <a:rPr lang="ru-RU" sz="1600" dirty="0" err="1" smtClean="0"/>
              <a:t>Control</a:t>
            </a:r>
            <a:endParaRPr lang="ru-RU" sz="1600" dirty="0" smtClean="0"/>
          </a:p>
          <a:p>
            <a:pPr>
              <a:buNone/>
            </a:pPr>
            <a:endParaRPr lang="ru-RU" sz="1600" dirty="0" smtClean="0"/>
          </a:p>
          <a:p>
            <a:pPr>
              <a:buNone/>
            </a:pPr>
            <a:r>
              <a:rPr lang="ru-RU" sz="1600" dirty="0" smtClean="0"/>
              <a:t>Хороший пример задачи, которая хорошо формулируется и решается на прологе, — это набор правил, согласно которому выполняется или нет определенное условие. Однако вам самим придется задать алгоритм поиска решения — что является пространством допустимых значений, в каком порядке они обходятся и </a:t>
            </a:r>
            <a:r>
              <a:rPr lang="ru-RU" sz="1600" dirty="0" err="1" smtClean="0"/>
              <a:t>тд</a:t>
            </a:r>
            <a:r>
              <a:rPr lang="ru-RU" sz="1600" dirty="0" smtClean="0"/>
              <a:t>. По сути вы моделируете задачу в виде правил вывода и с помощью правил вывода задаете процедуру поиска решения (порядок правил, </a:t>
            </a:r>
            <a:r>
              <a:rPr lang="ru-RU" sz="1600" dirty="0" err="1" smtClean="0"/>
              <a:t>cut</a:t>
            </a:r>
            <a:r>
              <a:rPr lang="ru-RU" sz="1600" dirty="0" smtClean="0"/>
              <a:t>, переход от значений в списке из тела правило в голову, и </a:t>
            </a:r>
            <a:r>
              <a:rPr lang="ru-RU" sz="1600" dirty="0" err="1" smtClean="0"/>
              <a:t>тд</a:t>
            </a:r>
            <a:r>
              <a:rPr lang="ru-RU" sz="1600" dirty="0" smtClean="0"/>
              <a:t>) </a:t>
            </a:r>
            <a:r>
              <a:rPr lang="ru-RU" sz="1600" dirty="0" err="1" smtClean="0"/>
              <a:t>и</a:t>
            </a:r>
            <a:r>
              <a:rPr lang="ru-RU" sz="1600" dirty="0" smtClean="0"/>
              <a:t> допустимое пространство решений.</a:t>
            </a:r>
          </a:p>
          <a:p>
            <a:pPr>
              <a:buNone/>
            </a:pPr>
            <a:endParaRPr lang="ru-RU"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1"/>
            <a:ext cx="8229600" cy="571504"/>
          </a:xfrm>
        </p:spPr>
        <p:txBody>
          <a:bodyPr>
            <a:normAutofit lnSpcReduction="10000"/>
          </a:bodyPr>
          <a:lstStyle/>
          <a:p>
            <a:pPr>
              <a:buNone/>
            </a:pPr>
            <a:r>
              <a:rPr lang="ru-RU" sz="1600" dirty="0" smtClean="0"/>
              <a:t>Приведем в качестве примера быструю сортировку на прологе </a:t>
            </a:r>
            <a:r>
              <a:rPr lang="ru-RU" sz="1600" dirty="0" smtClean="0"/>
              <a:t>— код </a:t>
            </a:r>
            <a:r>
              <a:rPr lang="ru-RU" sz="1600" dirty="0" smtClean="0"/>
              <a:t>из </a:t>
            </a:r>
            <a:r>
              <a:rPr lang="ru-RU" sz="1600" dirty="0" err="1" smtClean="0"/>
              <a:t>The</a:t>
            </a:r>
            <a:r>
              <a:rPr lang="ru-RU" sz="1600" dirty="0" smtClean="0"/>
              <a:t> </a:t>
            </a:r>
            <a:r>
              <a:rPr lang="ru-RU" sz="1600" dirty="0" err="1" smtClean="0"/>
              <a:t>Art</a:t>
            </a:r>
            <a:r>
              <a:rPr lang="ru-RU" sz="1600" dirty="0" smtClean="0"/>
              <a:t> </a:t>
            </a:r>
            <a:r>
              <a:rPr lang="ru-RU" sz="1600" dirty="0" err="1" smtClean="0"/>
              <a:t>Of</a:t>
            </a:r>
            <a:r>
              <a:rPr lang="ru-RU" sz="1600" dirty="0" smtClean="0"/>
              <a:t> </a:t>
            </a:r>
            <a:r>
              <a:rPr lang="ru-RU" sz="1600" dirty="0" err="1" smtClean="0"/>
              <a:t>Prolog</a:t>
            </a:r>
            <a:r>
              <a:rPr lang="ru-RU" sz="1600" dirty="0" smtClean="0"/>
              <a:t> (книга)</a:t>
            </a:r>
          </a:p>
          <a:p>
            <a:pPr>
              <a:buNone/>
            </a:pPr>
            <a:endParaRPr lang="ru-RU" sz="1600" dirty="0"/>
          </a:p>
        </p:txBody>
      </p:sp>
      <p:pic>
        <p:nvPicPr>
          <p:cNvPr id="2050" name="Picture 2"/>
          <p:cNvPicPr>
            <a:picLocks noChangeAspect="1" noChangeArrowheads="1"/>
          </p:cNvPicPr>
          <p:nvPr/>
        </p:nvPicPr>
        <p:blipFill>
          <a:blip r:embed="rId2" cstate="print"/>
          <a:srcRect/>
          <a:stretch>
            <a:fillRect/>
          </a:stretch>
        </p:blipFill>
        <p:spPr bwMode="auto">
          <a:xfrm>
            <a:off x="571472" y="1142984"/>
            <a:ext cx="7496175" cy="3000375"/>
          </a:xfrm>
          <a:prstGeom prst="rect">
            <a:avLst/>
          </a:prstGeom>
          <a:noFill/>
          <a:ln w="9525">
            <a:noFill/>
            <a:miter lim="800000"/>
            <a:headEnd/>
            <a:tailEnd/>
          </a:ln>
          <a:effectLst/>
        </p:spPr>
      </p:pic>
      <p:sp>
        <p:nvSpPr>
          <p:cNvPr id="4" name="Содержимое 2"/>
          <p:cNvSpPr txBox="1">
            <a:spLocks/>
          </p:cNvSpPr>
          <p:nvPr/>
        </p:nvSpPr>
        <p:spPr>
          <a:xfrm>
            <a:off x="571472" y="4214818"/>
            <a:ext cx="8229600" cy="2214578"/>
          </a:xfrm>
          <a:prstGeom prst="rect">
            <a:avLst/>
          </a:prstGeom>
        </p:spPr>
        <p:txBody>
          <a:bodyPr vert="horz" lIns="91440" tIns="45720" rIns="91440" bIns="45720" rtlCol="0">
            <a:normAutofit/>
          </a:bodyPr>
          <a:lstStyle/>
          <a:p>
            <a:pPr marL="342900" lvl="0" indent="-342900">
              <a:spcBef>
                <a:spcPct val="20000"/>
              </a:spcBef>
            </a:pPr>
            <a:r>
              <a:rPr lang="ru-RU" sz="1600" dirty="0" smtClean="0"/>
              <a:t>Мы видим, что предикат </a:t>
            </a:r>
            <a:r>
              <a:rPr lang="ru-RU" sz="1600" dirty="0" err="1" smtClean="0"/>
              <a:t>quicksort</a:t>
            </a:r>
            <a:r>
              <a:rPr lang="ru-RU" sz="1600" dirty="0" smtClean="0"/>
              <a:t> определен для двух случаев — пустой и непустой список. Нам интересен непустой случай: в нем список [</a:t>
            </a:r>
            <a:r>
              <a:rPr lang="ru-RU" sz="1600" dirty="0" err="1" smtClean="0"/>
              <a:t>X|Xs</a:t>
            </a:r>
            <a:r>
              <a:rPr lang="ru-RU" sz="1600" dirty="0" smtClean="0"/>
              <a:t>], где X — голова списка, т.е., первый элемент (</a:t>
            </a:r>
            <a:r>
              <a:rPr lang="ru-RU" sz="1600" dirty="0" err="1" smtClean="0"/>
              <a:t>car</a:t>
            </a:r>
            <a:r>
              <a:rPr lang="ru-RU" sz="1600" dirty="0" smtClean="0"/>
              <a:t> — для тех, кому кажется, что в этой программе мало скобочек) и </a:t>
            </a:r>
            <a:r>
              <a:rPr lang="ru-RU" sz="1600" dirty="0" err="1" smtClean="0"/>
              <a:t>Xs</a:t>
            </a:r>
            <a:r>
              <a:rPr lang="ru-RU" sz="1600" dirty="0" smtClean="0"/>
              <a:t> — хвост (</a:t>
            </a:r>
            <a:r>
              <a:rPr lang="ru-RU" sz="1600" dirty="0" err="1" smtClean="0"/>
              <a:t>tail</a:t>
            </a:r>
            <a:r>
              <a:rPr lang="ru-RU" sz="1600" dirty="0" smtClean="0"/>
              <a:t>, он же </a:t>
            </a:r>
            <a:r>
              <a:rPr lang="ru-RU" sz="1600" dirty="0" err="1" smtClean="0"/>
              <a:t>cdr</a:t>
            </a:r>
            <a:r>
              <a:rPr lang="ru-RU" sz="1600" dirty="0" smtClean="0"/>
              <a:t>) разбивается на два списка </a:t>
            </a:r>
            <a:r>
              <a:rPr lang="ru-RU" sz="1600" dirty="0" err="1" smtClean="0"/>
              <a:t>Bigs</a:t>
            </a:r>
            <a:r>
              <a:rPr lang="ru-RU" sz="1600" dirty="0" smtClean="0"/>
              <a:t> и </a:t>
            </a:r>
            <a:r>
              <a:rPr lang="ru-RU" sz="1600" dirty="0" err="1" smtClean="0"/>
              <a:t>Littles</a:t>
            </a:r>
            <a:r>
              <a:rPr lang="ru-RU" sz="1600" dirty="0" smtClean="0"/>
              <a:t> — те, кто больше, и те, кто меньше, Х. Затем оба этих списка рекурсивно сортируются и объединяются в финальный выходной список </a:t>
            </a:r>
            <a:r>
              <a:rPr lang="ru-RU" sz="1600" dirty="0" err="1" smtClean="0"/>
              <a:t>Ys</a:t>
            </a:r>
            <a:r>
              <a:rPr lang="ru-RU" sz="1600" dirty="0" smtClean="0"/>
              <a:t>. Как мы видим в целом мы задаем правилами вывода работу всего алгоритма.</a:t>
            </a:r>
            <a:endParaRPr kumimoji="0" lang="ru-RU" sz="1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r>
              <a:rPr lang="ru-RU" sz="1600" dirty="0" smtClean="0"/>
              <a:t>Чем хорош пролог? У него хорошо с формальной семантикой — т.е. можно формально показывать свойства (например доказать, что программа выше и правда сортирует числа), хорошо расширяется на вероятностный случай (см. раздел </a:t>
            </a:r>
            <a:r>
              <a:rPr lang="ru-RU" sz="1600" dirty="0" err="1" smtClean="0"/>
              <a:t>ProbLog</a:t>
            </a:r>
            <a:r>
              <a:rPr lang="ru-RU" sz="1600" dirty="0" smtClean="0"/>
              <a:t>) и вообще хорошо расширяется, удобный язык для моделирования логических задач, хорошо подходит для математических работ, для </a:t>
            </a:r>
            <a:r>
              <a:rPr lang="ru-RU" sz="1600" dirty="0" err="1" smtClean="0"/>
              <a:t>мета-языковых</a:t>
            </a:r>
            <a:r>
              <a:rPr lang="ru-RU" sz="1600" dirty="0" smtClean="0"/>
              <a:t> операций и </a:t>
            </a:r>
            <a:r>
              <a:rPr lang="ru-RU" sz="1600" dirty="0" err="1" smtClean="0"/>
              <a:t>тд</a:t>
            </a:r>
            <a:r>
              <a:rPr lang="ru-RU" sz="1600" dirty="0" smtClean="0"/>
              <a:t>.</a:t>
            </a:r>
          </a:p>
          <a:p>
            <a:r>
              <a:rPr lang="ru-RU" sz="1600" dirty="0" smtClean="0"/>
              <a:t/>
            </a:r>
            <a:br>
              <a:rPr lang="ru-RU" sz="1600" dirty="0" smtClean="0"/>
            </a:br>
            <a:r>
              <a:rPr lang="ru-RU" sz="1600" dirty="0" smtClean="0"/>
              <a:t>Вкратце, если вы не пишите научную работу, где вам нужно формально показать свойства поведения программы — скорее всего вам не очень нужен Пролог. </a:t>
            </a:r>
            <a:endParaRPr lang="ru-RU"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571480"/>
            <a:ext cx="8472518" cy="5857916"/>
          </a:xfrm>
        </p:spPr>
        <p:txBody>
          <a:bodyPr>
            <a:normAutofit/>
          </a:bodyPr>
          <a:lstStyle/>
          <a:p>
            <a:pPr>
              <a:buNone/>
            </a:pPr>
            <a:r>
              <a:rPr lang="ru-RU" sz="1600" b="1" dirty="0" smtClean="0"/>
              <a:t>Краткое </a:t>
            </a:r>
            <a:r>
              <a:rPr lang="ru-RU" sz="1600" b="1" dirty="0" smtClean="0"/>
              <a:t>введение в </a:t>
            </a:r>
            <a:r>
              <a:rPr lang="ru-RU" sz="1600" b="1" dirty="0" err="1" smtClean="0"/>
              <a:t>Answer</a:t>
            </a:r>
            <a:r>
              <a:rPr lang="ru-RU" sz="1600" b="1" dirty="0" smtClean="0"/>
              <a:t> </a:t>
            </a:r>
            <a:r>
              <a:rPr lang="ru-RU" sz="1600" b="1" dirty="0" err="1" smtClean="0"/>
              <a:t>Set</a:t>
            </a:r>
            <a:r>
              <a:rPr lang="ru-RU" sz="1600" b="1" dirty="0" smtClean="0"/>
              <a:t> </a:t>
            </a:r>
            <a:r>
              <a:rPr lang="ru-RU" sz="1600" b="1" dirty="0" err="1" smtClean="0"/>
              <a:t>Programming</a:t>
            </a:r>
            <a:r>
              <a:rPr lang="ru-RU" sz="1600" b="1" dirty="0" smtClean="0"/>
              <a:t> (ASP)</a:t>
            </a:r>
          </a:p>
          <a:p>
            <a:pPr>
              <a:buNone/>
            </a:pPr>
            <a:endParaRPr lang="ru-RU" sz="1600" dirty="0" smtClean="0"/>
          </a:p>
          <a:p>
            <a:pPr>
              <a:buNone/>
            </a:pPr>
            <a:r>
              <a:rPr lang="ru-RU" sz="1600" dirty="0" smtClean="0"/>
              <a:t>Вот тут стоит начать с такой штуки, как декларативное программирование и принцип устойчивости к изменениям (</a:t>
            </a:r>
            <a:r>
              <a:rPr lang="ru-RU" sz="1600" dirty="0" err="1" smtClean="0">
                <a:hlinkClick r:id="rId2"/>
              </a:rPr>
              <a:t>elaboration</a:t>
            </a:r>
            <a:r>
              <a:rPr lang="ru-RU" sz="1600" dirty="0" smtClean="0">
                <a:hlinkClick r:id="rId2"/>
              </a:rPr>
              <a:t> </a:t>
            </a:r>
            <a:r>
              <a:rPr lang="ru-RU" sz="1600" dirty="0" err="1" smtClean="0">
                <a:hlinkClick r:id="rId2"/>
              </a:rPr>
              <a:t>tolerance</a:t>
            </a:r>
            <a:r>
              <a:rPr lang="ru-RU" sz="1600" dirty="0" smtClean="0">
                <a:hlinkClick r:id="rId2"/>
              </a:rPr>
              <a:t> </a:t>
            </a:r>
            <a:r>
              <a:rPr lang="ru-RU" sz="1600" dirty="0" err="1" smtClean="0">
                <a:hlinkClick r:id="rId2"/>
              </a:rPr>
              <a:t>principle</a:t>
            </a:r>
            <a:r>
              <a:rPr lang="ru-RU" sz="1600" dirty="0" smtClean="0"/>
              <a:t>) от Джона Маккарти </a:t>
            </a:r>
            <a:r>
              <a:rPr lang="ru-RU" sz="1200" dirty="0" smtClean="0">
                <a:solidFill>
                  <a:schemeClr val="bg1">
                    <a:lumMod val="65000"/>
                  </a:schemeClr>
                </a:solidFill>
              </a:rPr>
              <a:t>(который придумал LISP, повлиял на Алгол и вообще предложил термин "Искусственный Интеллект").</a:t>
            </a:r>
          </a:p>
          <a:p>
            <a:pPr>
              <a:buNone/>
            </a:pPr>
            <a:r>
              <a:rPr lang="ru-RU" sz="1600" dirty="0" smtClean="0"/>
              <a:t/>
            </a:r>
            <a:br>
              <a:rPr lang="ru-RU" sz="1600" dirty="0" smtClean="0"/>
            </a:br>
            <a:r>
              <a:rPr lang="ru-RU" sz="1600" dirty="0" smtClean="0"/>
              <a:t>Что такое декларативный подход? Если вкратце, то мы описываем задачу и её свойства, а не как её решать. В этом случае задача чаще всего представляется в виде:</a:t>
            </a:r>
          </a:p>
          <a:p>
            <a:pPr>
              <a:buNone/>
            </a:pPr>
            <a:r>
              <a:rPr lang="ru-RU" sz="1600" b="1" dirty="0" smtClean="0"/>
              <a:t>         Проблема </a:t>
            </a:r>
            <a:r>
              <a:rPr lang="ru-RU" sz="1600" b="1" dirty="0" smtClean="0"/>
              <a:t>= Модель + Поиск </a:t>
            </a:r>
            <a:endParaRPr lang="ru-RU" sz="1600" b="1" dirty="0" smtClean="0"/>
          </a:p>
          <a:p>
            <a:pPr>
              <a:buNone/>
            </a:pPr>
            <a:endParaRPr lang="ru-RU" sz="1600" b="1" dirty="0" smtClean="0"/>
          </a:p>
          <a:p>
            <a:pPr>
              <a:buNone/>
            </a:pPr>
            <a:r>
              <a:rPr lang="ru-RU" sz="1600" dirty="0" smtClean="0"/>
              <a:t>        Где </a:t>
            </a:r>
            <a:r>
              <a:rPr lang="ru-RU" sz="1600" dirty="0" smtClean="0"/>
              <a:t>мы регулярно встречаемся с таким подходом? </a:t>
            </a:r>
            <a:endParaRPr lang="ru-RU" sz="1600" dirty="0" smtClean="0"/>
          </a:p>
          <a:p>
            <a:pPr>
              <a:buNone/>
            </a:pPr>
            <a:r>
              <a:rPr lang="ru-RU" sz="1600" dirty="0" smtClean="0"/>
              <a:t> </a:t>
            </a:r>
            <a:r>
              <a:rPr lang="ru-RU" sz="1600" dirty="0" smtClean="0"/>
              <a:t>       Например</a:t>
            </a:r>
            <a:r>
              <a:rPr lang="ru-RU" sz="1600" dirty="0" smtClean="0"/>
              <a:t>, в базах данных SQL — это декларативный язык запросов, а поиском ответа на этот запрос занимается СУБД. Для эффективной работы СУБД придуманы тысячи эффективных алгоритмов, данные хранятся в оптимизированном виде, всюду индексы, методы оптимизации запросов и </a:t>
            </a:r>
            <a:r>
              <a:rPr lang="ru-RU" sz="1600" dirty="0" err="1" smtClean="0"/>
              <a:t>тд</a:t>
            </a:r>
            <a:r>
              <a:rPr lang="ru-RU" sz="1600" dirty="0" smtClean="0"/>
              <a:t>. </a:t>
            </a:r>
          </a:p>
          <a:p>
            <a:pPr>
              <a:buNone/>
            </a:pPr>
            <a:r>
              <a:rPr lang="ru-RU" sz="1600" dirty="0" smtClean="0"/>
              <a:t/>
            </a:r>
            <a:br>
              <a:rPr lang="ru-RU" sz="1600" dirty="0" smtClean="0"/>
            </a:br>
            <a:r>
              <a:rPr lang="ru-RU" sz="1600" dirty="0" smtClean="0"/>
              <a:t>Но самое важное, что пользователь видит вершину айсберга: язык SQL. И имея некоторое представление о СУБД пользователь может писать эффективные запросы. </a:t>
            </a:r>
          </a:p>
          <a:p>
            <a:pPr>
              <a:buNone/>
            </a:pPr>
            <a:endParaRPr lang="ru-RU" sz="1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ru-RU" sz="1600" dirty="0" smtClean="0"/>
              <a:t>Объясним для начала </a:t>
            </a:r>
            <a:r>
              <a:rPr lang="ru-RU" sz="1600" b="1" dirty="0" smtClean="0"/>
              <a:t>принцип устойчивости к изменениям </a:t>
            </a:r>
            <a:r>
              <a:rPr lang="ru-RU" sz="1600" dirty="0" smtClean="0"/>
              <a:t>на простом примере. Допустим, что мы написали простой запрос Q, который считает среднюю зарплату по департаментам компании. Через какое-то время нас попросили немного изменить запрос — например не учитывать в подсчетах менеджмент — нас стала интересовать средняя зарплата технических специалистов. В таком случае, в запрос Q нужно добавить всего лишь условие "</a:t>
            </a:r>
            <a:r>
              <a:rPr lang="ru-RU" sz="1600" dirty="0" err="1" smtClean="0"/>
              <a:t>role</a:t>
            </a:r>
            <a:r>
              <a:rPr lang="ru-RU" sz="1600" dirty="0" smtClean="0"/>
              <a:t> != '</a:t>
            </a:r>
            <a:r>
              <a:rPr lang="ru-RU" sz="1600" dirty="0" err="1" smtClean="0"/>
              <a:t>manager</a:t>
            </a:r>
            <a:r>
              <a:rPr lang="ru-RU" sz="1600" dirty="0" smtClean="0"/>
              <a:t>'".</a:t>
            </a:r>
          </a:p>
          <a:p>
            <a:pPr>
              <a:buNone/>
            </a:pPr>
            <a:endParaRPr lang="ru-RU" sz="1600" dirty="0" smtClean="0"/>
          </a:p>
          <a:p>
            <a:pPr>
              <a:buNone/>
            </a:pPr>
            <a:r>
              <a:rPr lang="ru-RU" sz="1600" dirty="0" smtClean="0"/>
              <a:t>Значит, наш новый запрос </a:t>
            </a:r>
            <a:r>
              <a:rPr lang="ru-RU" sz="1600" dirty="0" err="1" smtClean="0"/>
              <a:t>Q_updated</a:t>
            </a:r>
            <a:r>
              <a:rPr lang="ru-RU" sz="1600" dirty="0" smtClean="0"/>
              <a:t> представляется в виде базового запроса + дополнительное условие. Говоря чуть более обще, мы видим, что </a:t>
            </a:r>
          </a:p>
          <a:p>
            <a:pPr>
              <a:buNone/>
            </a:pPr>
            <a:r>
              <a:rPr lang="ru-RU" sz="1600" b="1" dirty="0" smtClean="0"/>
              <a:t>Вариация </a:t>
            </a:r>
            <a:r>
              <a:rPr lang="ru-RU" sz="1600" b="1" dirty="0" smtClean="0"/>
              <a:t>Задачи = Базовая Модель + </a:t>
            </a:r>
            <a:r>
              <a:rPr lang="ru-RU" sz="1600" b="1" dirty="0" err="1" smtClean="0"/>
              <a:t>Доп</a:t>
            </a:r>
            <a:r>
              <a:rPr lang="ru-RU" sz="1600" b="1" dirty="0" smtClean="0"/>
              <a:t> </a:t>
            </a:r>
            <a:r>
              <a:rPr lang="ru-RU" sz="1600" b="1" dirty="0" smtClean="0"/>
              <a:t>Условие</a:t>
            </a:r>
          </a:p>
          <a:p>
            <a:pPr>
              <a:buNone/>
            </a:pPr>
            <a:endParaRPr lang="ru-RU" sz="1600" b="1" dirty="0" smtClean="0"/>
          </a:p>
          <a:p>
            <a:pPr>
              <a:buNone/>
            </a:pPr>
            <a:r>
              <a:rPr lang="ru-RU" sz="1600" dirty="0" smtClean="0"/>
              <a:t>А значит, что когда мы немного меняем условие задачи на какое-то дополнительное условие X, нам необходимо изменить модель (которая моделирует изначальную задачу на каком-то формальном языке — например SQL), добавив дополнительное условие C_X</a:t>
            </a:r>
            <a:r>
              <a:rPr lang="ru-RU" sz="1600" dirty="0" smtClean="0"/>
              <a:t>.</a:t>
            </a:r>
          </a:p>
          <a:p>
            <a:pPr>
              <a:buNone/>
            </a:pPr>
            <a:endParaRPr lang="ru-RU" sz="1600" dirty="0" smtClean="0"/>
          </a:p>
          <a:p>
            <a:pPr>
              <a:buNone/>
            </a:pPr>
            <a:endParaRPr lang="ru-RU" sz="1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42852"/>
            <a:ext cx="8229600" cy="6572296"/>
          </a:xfrm>
        </p:spPr>
        <p:txBody>
          <a:bodyPr>
            <a:normAutofit lnSpcReduction="10000"/>
          </a:bodyPr>
          <a:lstStyle/>
          <a:p>
            <a:pPr>
              <a:buNone/>
            </a:pPr>
            <a:r>
              <a:rPr lang="ru-RU" sz="1600" dirty="0" smtClean="0"/>
              <a:t>В чем принципиальная разница между Прологом и ASP? По сути ASP — это декларативный язык ограничений, т.е., мы задаем пространство перебора в виде специальных </a:t>
            </a:r>
            <a:r>
              <a:rPr lang="ru-RU" sz="1600" dirty="0" smtClean="0"/>
              <a:t>ограничений </a:t>
            </a:r>
            <a:r>
              <a:rPr lang="ru-RU" sz="1600" dirty="0" smtClean="0"/>
              <a:t>называемых </a:t>
            </a:r>
            <a:r>
              <a:rPr lang="ru-RU" sz="1600" dirty="0" err="1" smtClean="0"/>
              <a:t>choice</a:t>
            </a:r>
            <a:r>
              <a:rPr lang="ru-RU" sz="1600" dirty="0" smtClean="0"/>
              <a:t> </a:t>
            </a:r>
            <a:r>
              <a:rPr lang="ru-RU" sz="1600" dirty="0" err="1" smtClean="0"/>
              <a:t>rules</a:t>
            </a:r>
            <a:r>
              <a:rPr lang="ru-RU" sz="1600" dirty="0" smtClean="0"/>
              <a:t>, например</a:t>
            </a:r>
            <a:r>
              <a:rPr lang="ru-RU" sz="1600" dirty="0" smtClean="0"/>
              <a:t>:</a:t>
            </a:r>
          </a:p>
          <a:p>
            <a:pPr>
              <a:buNone/>
            </a:pPr>
            <a:r>
              <a:rPr lang="ru-RU" sz="1600" dirty="0" smtClean="0"/>
              <a:t>                        </a:t>
            </a:r>
            <a:r>
              <a:rPr lang="en-US" sz="1600" dirty="0" smtClean="0"/>
              <a:t>1 </a:t>
            </a:r>
            <a:r>
              <a:rPr lang="en-US" sz="1600" dirty="0" smtClean="0"/>
              <a:t>{ color(X,C) : colors(C) } 1 :- node(X</a:t>
            </a:r>
            <a:r>
              <a:rPr lang="en-US" sz="1600" dirty="0" smtClean="0"/>
              <a:t>).</a:t>
            </a:r>
            <a:endParaRPr lang="ru-RU" sz="1600" dirty="0" smtClean="0"/>
          </a:p>
          <a:p>
            <a:pPr>
              <a:buNone/>
            </a:pPr>
            <a:endParaRPr lang="ru-RU" sz="1600" dirty="0" smtClean="0"/>
          </a:p>
          <a:p>
            <a:pPr>
              <a:buNone/>
            </a:pPr>
            <a:r>
              <a:rPr lang="ru-RU" sz="1600" dirty="0" smtClean="0"/>
              <a:t>Такие правила определяют пространство перебора — буквально читается следующим образом: </a:t>
            </a:r>
            <a:endParaRPr lang="ru-RU" sz="1600" dirty="0" smtClean="0"/>
          </a:p>
          <a:p>
            <a:pPr>
              <a:buNone/>
            </a:pPr>
            <a:r>
              <a:rPr lang="ru-RU" sz="1600" dirty="0" smtClean="0"/>
              <a:t> </a:t>
            </a:r>
            <a:r>
              <a:rPr lang="ru-RU" sz="1600" dirty="0" smtClean="0"/>
              <a:t>       для </a:t>
            </a:r>
            <a:r>
              <a:rPr lang="ru-RU" sz="1600" dirty="0" smtClean="0"/>
              <a:t>каждого X в предикате (читай здесь — во множестве) </a:t>
            </a:r>
            <a:r>
              <a:rPr lang="ru-RU" sz="1600" dirty="0" err="1" smtClean="0"/>
              <a:t>node</a:t>
            </a:r>
            <a:r>
              <a:rPr lang="ru-RU" sz="1600" dirty="0" smtClean="0"/>
              <a:t>, </a:t>
            </a:r>
            <a:r>
              <a:rPr lang="ru-RU" sz="1600" dirty="0" err="1" smtClean="0"/>
              <a:t>i.e</a:t>
            </a:r>
            <a:r>
              <a:rPr lang="ru-RU" sz="1600" dirty="0" smtClean="0"/>
              <a:t>., для каждой вершины X — должен быть верен один — единичка слева от "{" и только один — единичка справа от "}" атом </a:t>
            </a:r>
            <a:r>
              <a:rPr lang="ru-RU" sz="1600" dirty="0" err="1" smtClean="0"/>
              <a:t>color</a:t>
            </a:r>
            <a:r>
              <a:rPr lang="ru-RU" sz="1600" dirty="0" smtClean="0"/>
              <a:t>(X,C), такой что C пришел к нам из множества </a:t>
            </a:r>
            <a:r>
              <a:rPr lang="ru-RU" sz="1600" dirty="0" err="1" smtClean="0"/>
              <a:t>colors</a:t>
            </a:r>
            <a:r>
              <a:rPr lang="ru-RU" sz="1600" dirty="0" smtClean="0"/>
              <a:t> (унарный предикат </a:t>
            </a:r>
            <a:r>
              <a:rPr lang="ru-RU" sz="1600" dirty="0" err="1" smtClean="0"/>
              <a:t>colors</a:t>
            </a:r>
            <a:r>
              <a:rPr lang="ru-RU" sz="1600" dirty="0" smtClean="0"/>
              <a:t>/1</a:t>
            </a:r>
            <a:r>
              <a:rPr lang="ru-RU" sz="1600" dirty="0" smtClean="0"/>
              <a:t>).</a:t>
            </a:r>
          </a:p>
          <a:p>
            <a:pPr>
              <a:buNone/>
            </a:pPr>
            <a:endParaRPr lang="ru-RU" sz="1600" dirty="0" smtClean="0"/>
          </a:p>
          <a:p>
            <a:pPr>
              <a:buNone/>
            </a:pPr>
            <a:r>
              <a:rPr lang="ru-RU" sz="1600" dirty="0" smtClean="0"/>
              <a:t>Одной из главных особенностей ASP является то, что в ограничениях определяется, что НЕ является решением, например — рассмотрим следующее правило:</a:t>
            </a:r>
          </a:p>
          <a:p>
            <a:pPr>
              <a:buNone/>
            </a:pPr>
            <a:r>
              <a:rPr lang="ru-RU" sz="1600" dirty="0" smtClean="0"/>
              <a:t/>
            </a:r>
            <a:br>
              <a:rPr lang="ru-RU" sz="1600" dirty="0" smtClean="0"/>
            </a:br>
            <a:r>
              <a:rPr lang="ru-RU" sz="1600" dirty="0" smtClean="0"/>
              <a:t>:-  </a:t>
            </a:r>
            <a:r>
              <a:rPr lang="ru-RU" sz="1600" dirty="0" err="1" smtClean="0"/>
              <a:t>edge</a:t>
            </a:r>
            <a:r>
              <a:rPr lang="ru-RU" sz="1600" dirty="0" smtClean="0"/>
              <a:t>(X,Y), </a:t>
            </a:r>
            <a:r>
              <a:rPr lang="ru-RU" sz="1600" dirty="0" err="1" smtClean="0"/>
              <a:t>color</a:t>
            </a:r>
            <a:r>
              <a:rPr lang="ru-RU" sz="1600" dirty="0" smtClean="0"/>
              <a:t>(</a:t>
            </a:r>
            <a:r>
              <a:rPr lang="ru-RU" sz="1600" dirty="0" err="1" smtClean="0"/>
              <a:t>X,Cx</a:t>
            </a:r>
            <a:r>
              <a:rPr lang="ru-RU" sz="1600" dirty="0" smtClean="0"/>
              <a:t>), </a:t>
            </a:r>
            <a:r>
              <a:rPr lang="ru-RU" sz="1600" dirty="0" err="1" smtClean="0"/>
              <a:t>color</a:t>
            </a:r>
            <a:r>
              <a:rPr lang="ru-RU" sz="1600" dirty="0" smtClean="0"/>
              <a:t>(</a:t>
            </a:r>
            <a:r>
              <a:rPr lang="ru-RU" sz="1600" dirty="0" err="1" smtClean="0"/>
              <a:t>Y,Cy</a:t>
            </a:r>
            <a:r>
              <a:rPr lang="ru-RU" sz="1600" dirty="0" smtClean="0"/>
              <a:t>), </a:t>
            </a:r>
            <a:r>
              <a:rPr lang="ru-RU" sz="1600" dirty="0" err="1" smtClean="0"/>
              <a:t>Cx</a:t>
            </a:r>
            <a:r>
              <a:rPr lang="ru-RU" sz="1600" dirty="0" smtClean="0"/>
              <a:t> = </a:t>
            </a:r>
            <a:r>
              <a:rPr lang="ru-RU" sz="1600" dirty="0" err="1" smtClean="0"/>
              <a:t>Cy</a:t>
            </a:r>
            <a:r>
              <a:rPr lang="ru-RU" sz="1600" dirty="0" smtClean="0"/>
              <a:t>.</a:t>
            </a:r>
          </a:p>
          <a:p>
            <a:pPr>
              <a:buNone/>
            </a:pPr>
            <a:endParaRPr lang="ru-RU" sz="1600" dirty="0" smtClean="0"/>
          </a:p>
          <a:p>
            <a:pPr>
              <a:buNone/>
            </a:pPr>
            <a:r>
              <a:rPr lang="ru-RU" sz="1600" dirty="0" smtClean="0"/>
              <a:t>Ограничения </a:t>
            </a:r>
            <a:r>
              <a:rPr lang="ru-RU" sz="1600" dirty="0" smtClean="0"/>
              <a:t>(в научной англоязычной литературе употребляется термин: </a:t>
            </a:r>
            <a:r>
              <a:rPr lang="ru-RU" sz="1600" i="1" dirty="0" err="1" smtClean="0"/>
              <a:t>integrity</a:t>
            </a:r>
            <a:r>
              <a:rPr lang="ru-RU" sz="1600" i="1" dirty="0" smtClean="0"/>
              <a:t> </a:t>
            </a:r>
            <a:r>
              <a:rPr lang="ru-RU" sz="1600" i="1" dirty="0" err="1" smtClean="0"/>
              <a:t>constraints</a:t>
            </a:r>
            <a:r>
              <a:rPr lang="ru-RU" sz="1600" dirty="0" smtClean="0"/>
              <a:t>) — по сути, правила из самого начала статьи — только у них “пустая голова” ~ </a:t>
            </a:r>
            <a:r>
              <a:rPr lang="ru-RU" sz="1600" dirty="0" err="1" smtClean="0"/>
              <a:t>empty</a:t>
            </a:r>
            <a:r>
              <a:rPr lang="ru-RU" sz="1600" dirty="0" smtClean="0"/>
              <a:t> </a:t>
            </a:r>
            <a:r>
              <a:rPr lang="ru-RU" sz="1600" dirty="0" err="1" smtClean="0"/>
              <a:t>head</a:t>
            </a:r>
            <a:r>
              <a:rPr lang="ru-RU" sz="1600" dirty="0" smtClean="0"/>
              <a:t>: и на самом деле, это сокращение от правил вида:</a:t>
            </a:r>
          </a:p>
          <a:p>
            <a:pPr>
              <a:buNone/>
            </a:pPr>
            <a:r>
              <a:rPr lang="ru-RU" sz="1600" dirty="0" smtClean="0"/>
              <a:t/>
            </a:r>
            <a:br>
              <a:rPr lang="ru-RU" sz="1600" dirty="0" smtClean="0"/>
            </a:br>
            <a:r>
              <a:rPr lang="ru-RU" sz="1600" dirty="0" err="1" smtClean="0"/>
              <a:t>false</a:t>
            </a:r>
            <a:r>
              <a:rPr lang="ru-RU" sz="1600" dirty="0" smtClean="0"/>
              <a:t> :- a_1, a_2, … </a:t>
            </a:r>
            <a:r>
              <a:rPr lang="ru-RU" sz="1600" dirty="0" err="1" smtClean="0"/>
              <a:t>a_n</a:t>
            </a:r>
            <a:r>
              <a:rPr lang="ru-RU" sz="1600" dirty="0" smtClean="0"/>
              <a:t/>
            </a:r>
            <a:br>
              <a:rPr lang="ru-RU" sz="1600" dirty="0" smtClean="0"/>
            </a:br>
            <a:endParaRPr lang="ru-RU" sz="1600" dirty="0" smtClean="0"/>
          </a:p>
          <a:p>
            <a:pPr>
              <a:buNone/>
            </a:pPr>
            <a:r>
              <a:rPr lang="ru-RU" sz="1600" dirty="0" smtClean="0"/>
              <a:t>т.е</a:t>
            </a:r>
            <a:r>
              <a:rPr lang="ru-RU" sz="1600" dirty="0" smtClean="0"/>
              <a:t>. если выполняются a_1, … </a:t>
            </a:r>
            <a:r>
              <a:rPr lang="ru-RU" sz="1600" dirty="0" err="1" smtClean="0"/>
              <a:t>a_n</a:t>
            </a:r>
            <a:r>
              <a:rPr lang="ru-RU" sz="1600" dirty="0" smtClean="0"/>
              <a:t>, то выводится “ложь” и моделью это не является.</a:t>
            </a:r>
            <a:br>
              <a:rPr lang="ru-RU" sz="1600" dirty="0" smtClean="0"/>
            </a:br>
            <a:r>
              <a:rPr lang="ru-RU" sz="1600" dirty="0" smtClean="0"/>
              <a:t>(еще точнее: </a:t>
            </a:r>
            <a:r>
              <a:rPr lang="ru-RU" sz="1600" dirty="0" err="1" smtClean="0"/>
              <a:t>false</a:t>
            </a:r>
            <a:r>
              <a:rPr lang="ru-RU" sz="1600" dirty="0" smtClean="0"/>
              <a:t> — это синтаксическая конструкция для </a:t>
            </a:r>
            <a:r>
              <a:rPr lang="ru-RU" sz="1600" dirty="0" err="1" smtClean="0"/>
              <a:t>b</a:t>
            </a:r>
            <a:r>
              <a:rPr lang="ru-RU" sz="1600" dirty="0" smtClean="0"/>
              <a:t> :- a_1, …. </a:t>
            </a:r>
            <a:r>
              <a:rPr lang="ru-RU" sz="1600" dirty="0" err="1" smtClean="0"/>
              <a:t>a_n</a:t>
            </a:r>
            <a:r>
              <a:rPr lang="ru-RU" sz="1600" dirty="0" smtClean="0"/>
              <a:t>, </a:t>
            </a:r>
            <a:r>
              <a:rPr lang="ru-RU" sz="1600" dirty="0" err="1" smtClean="0"/>
              <a:t>not</a:t>
            </a:r>
            <a:r>
              <a:rPr lang="ru-RU" sz="1600" dirty="0" smtClean="0"/>
              <a:t> </a:t>
            </a:r>
            <a:r>
              <a:rPr lang="ru-RU" sz="1600" dirty="0" err="1" smtClean="0"/>
              <a:t>b</a:t>
            </a:r>
            <a:r>
              <a:rPr lang="ru-RU" sz="1600" dirty="0" smtClean="0"/>
              <a:t>. — </a:t>
            </a:r>
            <a:r>
              <a:rPr lang="ru-RU" sz="1600" dirty="0" err="1" smtClean="0"/>
              <a:t>b</a:t>
            </a:r>
            <a:r>
              <a:rPr lang="ru-RU" sz="1600" dirty="0" smtClean="0"/>
              <a:t> выводится в предположении, что </a:t>
            </a:r>
            <a:r>
              <a:rPr lang="ru-RU" sz="1600" dirty="0" err="1" smtClean="0"/>
              <a:t>b</a:t>
            </a:r>
            <a:r>
              <a:rPr lang="ru-RU" sz="1600" dirty="0" smtClean="0"/>
              <a:t> неверно — что является противоречием).</a:t>
            </a:r>
          </a:p>
          <a:p>
            <a:pPr>
              <a:buNone/>
            </a:pPr>
            <a:endParaRPr lang="ru-RU" sz="1600" dirty="0" smtClean="0"/>
          </a:p>
          <a:p>
            <a:pPr>
              <a:buNone/>
            </a:pPr>
            <a:endParaRPr lang="ru-RU" sz="1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ru-RU" sz="1600" b="1" dirty="0" smtClean="0"/>
              <a:t>Разбираем пару популярных комбинаторных задач: NP-полных и не очень</a:t>
            </a:r>
          </a:p>
          <a:p>
            <a:pPr>
              <a:buNone/>
            </a:pPr>
            <a:r>
              <a:rPr lang="ru-RU" sz="1600" dirty="0" smtClean="0"/>
              <a:t/>
            </a:r>
            <a:br>
              <a:rPr lang="ru-RU" sz="1600" dirty="0" smtClean="0"/>
            </a:br>
            <a:r>
              <a:rPr lang="ru-RU" sz="1600" dirty="0" smtClean="0"/>
              <a:t>Код, описанный здесь, лучше всего запускать в </a:t>
            </a:r>
            <a:r>
              <a:rPr lang="ru-RU" sz="1600" dirty="0" err="1" smtClean="0">
                <a:hlinkClick r:id="rId2"/>
              </a:rPr>
              <a:t>Clasp</a:t>
            </a:r>
            <a:r>
              <a:rPr lang="ru-RU" sz="1600" dirty="0" smtClean="0"/>
              <a:t>.</a:t>
            </a:r>
            <a:endParaRPr lang="ru-RU" sz="1600" dirty="0" smtClean="0"/>
          </a:p>
          <a:p>
            <a:pPr>
              <a:buNone/>
            </a:pPr>
            <a:r>
              <a:rPr lang="ru-RU" sz="1600" dirty="0" smtClean="0"/>
              <a:t/>
            </a:r>
            <a:br>
              <a:rPr lang="ru-RU" sz="1600" dirty="0" smtClean="0"/>
            </a:br>
            <a:r>
              <a:rPr lang="ru-RU" sz="1600" dirty="0" smtClean="0"/>
              <a:t/>
            </a:r>
            <a:br>
              <a:rPr lang="ru-RU" sz="1600" dirty="0" smtClean="0"/>
            </a:br>
            <a:r>
              <a:rPr lang="ru-RU" sz="1600" dirty="0" smtClean="0"/>
              <a:t>- </a:t>
            </a:r>
            <a:r>
              <a:rPr lang="ru-RU" sz="1600" b="1" dirty="0" smtClean="0"/>
              <a:t>раскраска </a:t>
            </a:r>
            <a:r>
              <a:rPr lang="ru-RU" sz="1600" b="1" dirty="0" smtClean="0"/>
              <a:t>графа</a:t>
            </a:r>
            <a:r>
              <a:rPr lang="ru-RU" sz="1600" dirty="0" smtClean="0"/>
              <a:t>: дан граф, нужно определить можно ли раскрасить его в три цвета так, что никакие две вершины не раскрашены в один и тот же </a:t>
            </a:r>
            <a:r>
              <a:rPr lang="ru-RU" sz="1600" dirty="0" smtClean="0"/>
              <a:t>цвет</a:t>
            </a:r>
          </a:p>
          <a:p>
            <a:pPr>
              <a:buNone/>
            </a:pPr>
            <a:endParaRPr lang="ru-RU" sz="16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1"/>
            <a:ext cx="8229600" cy="357190"/>
          </a:xfrm>
        </p:spPr>
        <p:txBody>
          <a:bodyPr>
            <a:normAutofit/>
          </a:bodyPr>
          <a:lstStyle/>
          <a:p>
            <a:pPr>
              <a:buNone/>
            </a:pPr>
            <a:r>
              <a:rPr lang="ru-RU" sz="1600" b="1" dirty="0" smtClean="0">
                <a:solidFill>
                  <a:srgbClr val="7030A0"/>
                </a:solidFill>
              </a:rPr>
              <a:t>Раскраска графа</a:t>
            </a:r>
            <a:endParaRPr lang="ru-RU" sz="1600" b="1" dirty="0">
              <a:solidFill>
                <a:srgbClr val="7030A0"/>
              </a:solidFill>
            </a:endParaRPr>
          </a:p>
        </p:txBody>
      </p:sp>
      <p:pic>
        <p:nvPicPr>
          <p:cNvPr id="3074" name="Picture 2"/>
          <p:cNvPicPr>
            <a:picLocks noChangeAspect="1" noChangeArrowheads="1"/>
          </p:cNvPicPr>
          <p:nvPr/>
        </p:nvPicPr>
        <p:blipFill>
          <a:blip r:embed="rId2" cstate="print"/>
          <a:srcRect/>
          <a:stretch>
            <a:fillRect/>
          </a:stretch>
        </p:blipFill>
        <p:spPr bwMode="auto">
          <a:xfrm>
            <a:off x="642910" y="1142984"/>
            <a:ext cx="3476625" cy="3429000"/>
          </a:xfrm>
          <a:prstGeom prst="rect">
            <a:avLst/>
          </a:prstGeom>
          <a:noFill/>
          <a:ln w="9525">
            <a:noFill/>
            <a:miter lim="800000"/>
            <a:headEnd/>
            <a:tailEnd/>
          </a:ln>
          <a:effectLst/>
        </p:spPr>
      </p:pic>
      <p:sp>
        <p:nvSpPr>
          <p:cNvPr id="4" name="TextBox 3"/>
          <p:cNvSpPr txBox="1"/>
          <p:nvPr/>
        </p:nvSpPr>
        <p:spPr>
          <a:xfrm>
            <a:off x="500034" y="4929198"/>
            <a:ext cx="8143932" cy="584775"/>
          </a:xfrm>
          <a:prstGeom prst="rect">
            <a:avLst/>
          </a:prstGeom>
          <a:noFill/>
        </p:spPr>
        <p:txBody>
          <a:bodyPr wrap="square" rtlCol="0">
            <a:spAutoFit/>
          </a:bodyPr>
          <a:lstStyle/>
          <a:p>
            <a:r>
              <a:rPr lang="ru-RU" sz="1600" dirty="0" smtClean="0"/>
              <a:t>Нужно раскрасить его вершины в три цвета (</a:t>
            </a:r>
            <a:r>
              <a:rPr lang="ru-RU" sz="1600" dirty="0" err="1" smtClean="0"/>
              <a:t>красный-синий-зеленый</a:t>
            </a:r>
            <a:r>
              <a:rPr lang="ru-RU" sz="1600" dirty="0" smtClean="0"/>
              <a:t>), так чтобы никакие две соседние вершины не были одинакового цвета, либо сказать, что это невозможно.</a:t>
            </a:r>
            <a:endParaRPr lang="ru-RU"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ru-RU" sz="1600" b="1" dirty="0" smtClean="0">
                <a:solidFill>
                  <a:srgbClr val="7030A0"/>
                </a:solidFill>
              </a:rPr>
              <a:t>Кратко, введение:</a:t>
            </a:r>
          </a:p>
          <a:p>
            <a:pPr>
              <a:buNone/>
            </a:pPr>
            <a:r>
              <a:rPr lang="ru-RU" sz="1600" dirty="0" smtClean="0"/>
              <a:t>В </a:t>
            </a:r>
            <a:r>
              <a:rPr lang="ru-RU" sz="1600" dirty="0" smtClean="0"/>
              <a:t>некоторой литературе </a:t>
            </a:r>
            <a:r>
              <a:rPr lang="ru-RU" sz="1600" dirty="0" smtClean="0"/>
              <a:t>функциональное и логическое программирование часто </a:t>
            </a:r>
            <a:r>
              <a:rPr lang="ru-RU" sz="1600" dirty="0" smtClean="0"/>
              <a:t>объединяют, противопоставляя императивному, однако основные принципы всё же различны</a:t>
            </a:r>
            <a:r>
              <a:rPr lang="ru-RU" sz="1600" dirty="0" smtClean="0"/>
              <a:t>.</a:t>
            </a:r>
          </a:p>
          <a:p>
            <a:pPr>
              <a:buNone/>
            </a:pPr>
            <a:endParaRPr lang="ru-RU" sz="1600" dirty="0" smtClean="0"/>
          </a:p>
          <a:p>
            <a:pPr>
              <a:buNone/>
            </a:pPr>
            <a:r>
              <a:rPr lang="ru-RU" sz="1600" dirty="0" smtClean="0"/>
              <a:t>Логическое программирование основывается на выводе информации, являющейся результатом изучения фактов</a:t>
            </a:r>
            <a:r>
              <a:rPr lang="ru-RU" sz="1600" dirty="0" smtClean="0"/>
              <a:t>. </a:t>
            </a:r>
          </a:p>
          <a:p>
            <a:pPr>
              <a:buNone/>
            </a:pPr>
            <a:r>
              <a:rPr lang="ru-RU" sz="1600" dirty="0" smtClean="0"/>
              <a:t>        </a:t>
            </a:r>
            <a:r>
              <a:rPr lang="ru-RU" sz="1400" dirty="0" smtClean="0"/>
              <a:t>Образно </a:t>
            </a:r>
            <a:r>
              <a:rPr lang="ru-RU" sz="1400" dirty="0" smtClean="0"/>
              <a:t>говоря, это чем-то похоже на процесс обучения ребенка, когда вам чётко надо задать окружающие объекты, которые трогать «нельзя», остальные же изначально помечаются, как «доступные». Получив ваши наставления ребёнок начинает изучать мир и, сопоставляя данные, принимает решения. В логическом программировании этот принцип повторяется практически в точности, но разумеется в чуть более сложной форме</a:t>
            </a:r>
            <a:r>
              <a:rPr lang="ru-RU" sz="1400" dirty="0" smtClean="0"/>
              <a:t>.</a:t>
            </a:r>
          </a:p>
          <a:p>
            <a:pPr>
              <a:buNone/>
            </a:pPr>
            <a:endParaRPr lang="ru-RU" sz="1600" dirty="0" smtClean="0"/>
          </a:p>
          <a:p>
            <a:pPr>
              <a:buNone/>
            </a:pPr>
            <a:r>
              <a:rPr lang="ru-RU" sz="1600" dirty="0" smtClean="0"/>
              <a:t>Самым известным представителем и пожалуй самым популярным из используемых, является язык </a:t>
            </a:r>
            <a:r>
              <a:rPr lang="ru-RU" sz="1600" dirty="0" err="1" smtClean="0"/>
              <a:t>Prolog</a:t>
            </a:r>
            <a:r>
              <a:rPr lang="ru-RU" sz="1600" dirty="0" smtClean="0"/>
              <a:t>.</a:t>
            </a:r>
          </a:p>
          <a:p>
            <a:pPr>
              <a:buNone/>
            </a:pPr>
            <a:endParaRPr lang="ru-RU" sz="1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429000"/>
            <a:ext cx="8229600" cy="2697163"/>
          </a:xfrm>
        </p:spPr>
        <p:txBody>
          <a:bodyPr>
            <a:normAutofit/>
          </a:bodyPr>
          <a:lstStyle/>
          <a:p>
            <a:pPr>
              <a:buNone/>
            </a:pPr>
            <a:r>
              <a:rPr lang="ru-RU" sz="1600" dirty="0" smtClean="0"/>
              <a:t>картинки </a:t>
            </a:r>
            <a:r>
              <a:rPr lang="ru-RU" sz="1600" dirty="0" smtClean="0"/>
              <a:t>взяты </a:t>
            </a:r>
            <a:r>
              <a:rPr lang="ru-RU" sz="1600" dirty="0" smtClean="0"/>
              <a:t>отсюда</a:t>
            </a:r>
            <a:r>
              <a:rPr lang="ru-RU" sz="1600" dirty="0" smtClean="0"/>
              <a:t> </a:t>
            </a:r>
            <a:r>
              <a:rPr lang="ru-RU" sz="1600" dirty="0" smtClean="0"/>
              <a:t>- </a:t>
            </a:r>
            <a:r>
              <a:rPr lang="en-US" sz="1600" dirty="0" smtClean="0">
                <a:hlinkClick r:id="rId2"/>
              </a:rPr>
              <a:t>https://jeremykun.com/2011/07/14/graph-coloring-or-proof-by-crayon</a:t>
            </a:r>
            <a:r>
              <a:rPr lang="en-US" sz="1600" dirty="0" smtClean="0">
                <a:hlinkClick r:id="rId2"/>
              </a:rPr>
              <a:t>/</a:t>
            </a:r>
            <a:endParaRPr lang="ru-RU" sz="1600" dirty="0" smtClean="0"/>
          </a:p>
          <a:p>
            <a:pPr>
              <a:buNone/>
            </a:pPr>
            <a:endParaRPr lang="ru-RU" sz="1600" dirty="0" smtClean="0"/>
          </a:p>
          <a:p>
            <a:pPr>
              <a:buNone/>
            </a:pPr>
            <a:r>
              <a:rPr lang="ru-RU" sz="1600" dirty="0" smtClean="0"/>
              <a:t>        </a:t>
            </a:r>
            <a:r>
              <a:rPr lang="ru-RU" sz="1600" dirty="0" err="1" smtClean="0"/>
              <a:t>node</a:t>
            </a:r>
            <a:r>
              <a:rPr lang="ru-RU" sz="1600" dirty="0" smtClean="0"/>
              <a:t>/1 </a:t>
            </a:r>
            <a:r>
              <a:rPr lang="ru-RU" sz="1600" dirty="0" smtClean="0"/>
              <a:t>(</a:t>
            </a:r>
            <a:r>
              <a:rPr lang="ru-RU" sz="1600" dirty="0" err="1" smtClean="0"/>
              <a:t>node</a:t>
            </a:r>
            <a:r>
              <a:rPr lang="ru-RU" sz="1600" dirty="0" smtClean="0"/>
              <a:t>(</a:t>
            </a:r>
            <a:r>
              <a:rPr lang="ru-RU" sz="1600" dirty="0" err="1" smtClean="0"/>
              <a:t>a</a:t>
            </a:r>
            <a:r>
              <a:rPr lang="ru-RU" sz="1600" dirty="0" smtClean="0"/>
              <a:t>). </a:t>
            </a:r>
            <a:r>
              <a:rPr lang="ru-RU" sz="1600" dirty="0" err="1" smtClean="0"/>
              <a:t>node</a:t>
            </a:r>
            <a:r>
              <a:rPr lang="ru-RU" sz="1600" dirty="0" smtClean="0"/>
              <a:t>(</a:t>
            </a:r>
            <a:r>
              <a:rPr lang="ru-RU" sz="1600" dirty="0" err="1" smtClean="0"/>
              <a:t>b</a:t>
            </a:r>
            <a:r>
              <a:rPr lang="ru-RU" sz="1600" dirty="0" smtClean="0"/>
              <a:t>)...) — объявляет множество вершин графа, порядок не важен, </a:t>
            </a:r>
            <a:r>
              <a:rPr lang="ru-RU" sz="1600" dirty="0" err="1" smtClean="0"/>
              <a:t>edge</a:t>
            </a:r>
            <a:r>
              <a:rPr lang="ru-RU" sz="1600" dirty="0" smtClean="0"/>
              <a:t>/2 — объявляет дуги. Такие атомы в ASP (и логическом программировании) называются — фактами, фактически это сокращение от “</a:t>
            </a:r>
            <a:r>
              <a:rPr lang="ru-RU" sz="1600" dirty="0" err="1" smtClean="0"/>
              <a:t>a</a:t>
            </a:r>
            <a:r>
              <a:rPr lang="ru-RU" sz="1600" dirty="0" smtClean="0"/>
              <a:t> :- </a:t>
            </a:r>
            <a:r>
              <a:rPr lang="ru-RU" sz="1600" dirty="0" err="1" smtClean="0"/>
              <a:t>true</a:t>
            </a:r>
            <a:r>
              <a:rPr lang="ru-RU" sz="1600" dirty="0" smtClean="0"/>
              <a:t>.”, а выводится просто из утверждения, которое всегда верны, т.е., атомы задают данные программы.</a:t>
            </a:r>
          </a:p>
          <a:p>
            <a:pPr>
              <a:buNone/>
            </a:pPr>
            <a:endParaRPr lang="ru-RU" sz="1600" dirty="0"/>
          </a:p>
        </p:txBody>
      </p:sp>
      <p:pic>
        <p:nvPicPr>
          <p:cNvPr id="4098" name="Picture 2"/>
          <p:cNvPicPr>
            <a:picLocks noChangeAspect="1" noChangeArrowheads="1"/>
          </p:cNvPicPr>
          <p:nvPr/>
        </p:nvPicPr>
        <p:blipFill>
          <a:blip r:embed="rId3" cstate="print"/>
          <a:srcRect/>
          <a:stretch>
            <a:fillRect/>
          </a:stretch>
        </p:blipFill>
        <p:spPr bwMode="auto">
          <a:xfrm>
            <a:off x="714348" y="571480"/>
            <a:ext cx="2962797" cy="2571768"/>
          </a:xfrm>
          <a:prstGeom prst="rect">
            <a:avLst/>
          </a:prstGeom>
          <a:noFill/>
          <a:ln w="9525">
            <a:noFill/>
            <a:miter lim="800000"/>
            <a:headEnd/>
            <a:tailEnd/>
          </a:ln>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923925" y="1238250"/>
            <a:ext cx="7296150" cy="4381500"/>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6615130" cy="6357982"/>
          </a:xfrm>
        </p:spPr>
        <p:txBody>
          <a:bodyPr>
            <a:normAutofit fontScale="92500" lnSpcReduction="10000"/>
          </a:bodyPr>
          <a:lstStyle/>
          <a:p>
            <a:pPr>
              <a:buNone/>
            </a:pPr>
            <a:r>
              <a:rPr lang="ru-RU" sz="1600" b="1" dirty="0" smtClean="0">
                <a:solidFill>
                  <a:srgbClr val="7030A0"/>
                </a:solidFill>
              </a:rPr>
              <a:t>Кратко о комбинаторной оптимизации</a:t>
            </a:r>
          </a:p>
          <a:p>
            <a:pPr>
              <a:buNone/>
            </a:pPr>
            <a:r>
              <a:rPr lang="ru-RU" sz="1600" dirty="0" smtClean="0"/>
              <a:t/>
            </a:r>
            <a:br>
              <a:rPr lang="ru-RU" sz="1600" dirty="0" smtClean="0"/>
            </a:br>
            <a:r>
              <a:rPr lang="ru-RU" sz="1600" dirty="0" smtClean="0"/>
              <a:t>Суть проста: есть комбинаторная задача, как например поиск </a:t>
            </a:r>
            <a:r>
              <a:rPr lang="ru-RU" sz="1600" dirty="0" smtClean="0">
                <a:hlinkClick r:id="rId2"/>
              </a:rPr>
              <a:t>цикла Гамильтона </a:t>
            </a:r>
            <a:r>
              <a:rPr lang="ru-RU" sz="1600" dirty="0" smtClean="0"/>
              <a:t>(NP-полная задача), но сверху есть </a:t>
            </a:r>
            <a:r>
              <a:rPr lang="ru-RU" sz="1600" dirty="0" smtClean="0"/>
              <a:t>доп. </a:t>
            </a:r>
            <a:r>
              <a:rPr lang="ru-RU" sz="1600" dirty="0" smtClean="0"/>
              <a:t>условие: что-то нужно минимизировать — например вес </a:t>
            </a:r>
            <a:r>
              <a:rPr lang="ru-RU" sz="1600" dirty="0" smtClean="0"/>
              <a:t>пути. Как </a:t>
            </a:r>
            <a:r>
              <a:rPr lang="ru-RU" sz="1600" dirty="0" smtClean="0"/>
              <a:t>правило это дает скачок сложности задачи и делает поиск довольно сложным. У ASP есть стандартный механизм для решения задач комбинаторной оптимизации</a:t>
            </a:r>
            <a:r>
              <a:rPr lang="ru-RU" sz="1600" dirty="0" smtClean="0"/>
              <a:t>.</a:t>
            </a:r>
          </a:p>
          <a:p>
            <a:pPr>
              <a:buNone/>
            </a:pPr>
            <a:r>
              <a:rPr lang="ru-RU" sz="1400" b="1" dirty="0" err="1" smtClean="0">
                <a:solidFill>
                  <a:schemeClr val="bg1">
                    <a:lumMod val="50000"/>
                  </a:schemeClr>
                </a:solidFill>
              </a:rPr>
              <a:t>Гамильто́нов</a:t>
            </a:r>
            <a:r>
              <a:rPr lang="ru-RU" sz="1400" b="1" dirty="0" smtClean="0">
                <a:solidFill>
                  <a:schemeClr val="bg1">
                    <a:lumMod val="50000"/>
                  </a:schemeClr>
                </a:solidFill>
              </a:rPr>
              <a:t> граф</a:t>
            </a:r>
            <a:r>
              <a:rPr lang="ru-RU" sz="1400" dirty="0" smtClean="0">
                <a:solidFill>
                  <a:schemeClr val="bg1">
                    <a:lumMod val="50000"/>
                  </a:schemeClr>
                </a:solidFill>
              </a:rPr>
              <a:t> — </a:t>
            </a:r>
            <a:r>
              <a:rPr lang="ru-RU" sz="1400" dirty="0" err="1" smtClean="0">
                <a:solidFill>
                  <a:schemeClr val="bg1">
                    <a:lumMod val="50000"/>
                  </a:schemeClr>
                </a:solidFill>
                <a:hlinkClick r:id="rId3" tooltip="Граф (математика)"/>
              </a:rPr>
              <a:t>граф</a:t>
            </a:r>
            <a:r>
              <a:rPr lang="ru-RU" sz="1400" dirty="0" smtClean="0">
                <a:solidFill>
                  <a:schemeClr val="bg1">
                    <a:lumMod val="50000"/>
                  </a:schemeClr>
                </a:solidFill>
              </a:rPr>
              <a:t>, содержащий </a:t>
            </a:r>
            <a:r>
              <a:rPr lang="ru-RU" sz="1400" i="1" dirty="0" smtClean="0">
                <a:solidFill>
                  <a:schemeClr val="bg1">
                    <a:lumMod val="50000"/>
                  </a:schemeClr>
                </a:solidFill>
              </a:rPr>
              <a:t>гамильтонов </a:t>
            </a:r>
            <a:r>
              <a:rPr lang="ru-RU" sz="1400" i="1" dirty="0" smtClean="0">
                <a:solidFill>
                  <a:schemeClr val="bg1">
                    <a:lumMod val="50000"/>
                  </a:schemeClr>
                </a:solidFill>
                <a:hlinkClick r:id="rId4" tooltip="Цикл (теория графов)"/>
              </a:rPr>
              <a:t>цикл</a:t>
            </a:r>
            <a:r>
              <a:rPr lang="ru-RU" sz="1400" baseline="30000" dirty="0" smtClean="0">
                <a:solidFill>
                  <a:schemeClr val="bg1">
                    <a:lumMod val="50000"/>
                  </a:schemeClr>
                </a:solidFill>
                <a:hlinkClick r:id="rId2"/>
              </a:rPr>
              <a:t>[1]</a:t>
            </a:r>
            <a:r>
              <a:rPr lang="ru-RU" sz="1400" dirty="0" smtClean="0">
                <a:solidFill>
                  <a:schemeClr val="bg1">
                    <a:lumMod val="50000"/>
                  </a:schemeClr>
                </a:solidFill>
              </a:rPr>
              <a:t>. При этом </a:t>
            </a:r>
            <a:r>
              <a:rPr lang="ru-RU" sz="1400" i="1" dirty="0" smtClean="0">
                <a:solidFill>
                  <a:schemeClr val="bg1">
                    <a:lumMod val="50000"/>
                  </a:schemeClr>
                </a:solidFill>
              </a:rPr>
              <a:t>гамильтоновым циклом</a:t>
            </a:r>
            <a:r>
              <a:rPr lang="ru-RU" sz="1400" dirty="0" smtClean="0">
                <a:solidFill>
                  <a:schemeClr val="bg1">
                    <a:lumMod val="50000"/>
                  </a:schemeClr>
                </a:solidFill>
              </a:rPr>
              <a:t> является такой </a:t>
            </a:r>
            <a:r>
              <a:rPr lang="ru-RU" sz="1400" b="1" dirty="0" smtClean="0">
                <a:solidFill>
                  <a:schemeClr val="bg1">
                    <a:lumMod val="50000"/>
                  </a:schemeClr>
                </a:solidFill>
              </a:rPr>
              <a:t>цикл</a:t>
            </a:r>
            <a:r>
              <a:rPr lang="ru-RU" sz="1400" dirty="0" smtClean="0">
                <a:solidFill>
                  <a:schemeClr val="bg1">
                    <a:lumMod val="50000"/>
                  </a:schemeClr>
                </a:solidFill>
              </a:rPr>
              <a:t> (замкнутый путь), который </a:t>
            </a:r>
            <a:r>
              <a:rPr lang="ru-RU" sz="1400" b="1" dirty="0" smtClean="0">
                <a:solidFill>
                  <a:schemeClr val="bg1">
                    <a:lumMod val="50000"/>
                  </a:schemeClr>
                </a:solidFill>
              </a:rPr>
              <a:t>проходит через каждую вершину данного графа ровно по одному раз</a:t>
            </a:r>
            <a:r>
              <a:rPr lang="ru-RU" sz="1400" dirty="0" smtClean="0">
                <a:solidFill>
                  <a:schemeClr val="bg1">
                    <a:lumMod val="50000"/>
                  </a:schemeClr>
                </a:solidFill>
              </a:rPr>
              <a:t>у</a:t>
            </a:r>
            <a:r>
              <a:rPr lang="ru-RU" sz="1400" baseline="30000" dirty="0" smtClean="0">
                <a:solidFill>
                  <a:schemeClr val="bg1">
                    <a:lumMod val="50000"/>
                  </a:schemeClr>
                </a:solidFill>
                <a:hlinkClick r:id="rId2"/>
              </a:rPr>
              <a:t>[2]</a:t>
            </a:r>
            <a:r>
              <a:rPr lang="ru-RU" sz="1400" dirty="0" smtClean="0">
                <a:solidFill>
                  <a:schemeClr val="bg1">
                    <a:lumMod val="50000"/>
                  </a:schemeClr>
                </a:solidFill>
              </a:rPr>
              <a:t>; то есть простой цикл, в который входят все вершины графа. </a:t>
            </a:r>
          </a:p>
          <a:p>
            <a:pPr>
              <a:buNone/>
            </a:pPr>
            <a:r>
              <a:rPr lang="ru-RU" sz="1400" dirty="0" smtClean="0">
                <a:solidFill>
                  <a:schemeClr val="bg1">
                    <a:lumMod val="50000"/>
                  </a:schemeClr>
                </a:solidFill>
              </a:rPr>
              <a:t>Также с гамильтоновым графом тесно связано понятие </a:t>
            </a:r>
            <a:r>
              <a:rPr lang="ru-RU" sz="1400" b="1" dirty="0" smtClean="0">
                <a:solidFill>
                  <a:schemeClr val="bg1">
                    <a:lumMod val="50000"/>
                  </a:schemeClr>
                </a:solidFill>
              </a:rPr>
              <a:t>гамильтонова пути</a:t>
            </a:r>
            <a:r>
              <a:rPr lang="ru-RU" sz="1400" dirty="0" smtClean="0">
                <a:solidFill>
                  <a:schemeClr val="bg1">
                    <a:lumMod val="50000"/>
                  </a:schemeClr>
                </a:solidFill>
              </a:rPr>
              <a:t>, который является простым </a:t>
            </a:r>
            <a:r>
              <a:rPr lang="ru-RU" sz="1400" dirty="0" smtClean="0">
                <a:solidFill>
                  <a:schemeClr val="bg1">
                    <a:lumMod val="50000"/>
                  </a:schemeClr>
                </a:solidFill>
                <a:hlinkClick r:id="rId5" tooltip="Словарь терминов теории графов"/>
              </a:rPr>
              <a:t>путём</a:t>
            </a:r>
            <a:r>
              <a:rPr lang="ru-RU" sz="1400" dirty="0" smtClean="0">
                <a:solidFill>
                  <a:schemeClr val="bg1">
                    <a:lumMod val="50000"/>
                  </a:schemeClr>
                </a:solidFill>
              </a:rPr>
              <a:t> (</a:t>
            </a:r>
            <a:r>
              <a:rPr lang="ru-RU" sz="1400" dirty="0" err="1" smtClean="0">
                <a:solidFill>
                  <a:schemeClr val="bg1">
                    <a:lumMod val="50000"/>
                  </a:schemeClr>
                </a:solidFill>
              </a:rPr>
              <a:t>путём</a:t>
            </a:r>
            <a:r>
              <a:rPr lang="ru-RU" sz="1400" dirty="0" smtClean="0">
                <a:solidFill>
                  <a:schemeClr val="bg1">
                    <a:lumMod val="50000"/>
                  </a:schemeClr>
                </a:solidFill>
              </a:rPr>
              <a:t> без петель), проходящим через каждую вершину графа ровно один раз</a:t>
            </a:r>
            <a:r>
              <a:rPr lang="ru-RU" sz="1400" baseline="30000" dirty="0" smtClean="0">
                <a:solidFill>
                  <a:schemeClr val="bg1">
                    <a:lumMod val="50000"/>
                  </a:schemeClr>
                </a:solidFill>
                <a:hlinkClick r:id="rId2"/>
              </a:rPr>
              <a:t>[1]</a:t>
            </a:r>
            <a:r>
              <a:rPr lang="ru-RU" sz="1400" dirty="0" smtClean="0">
                <a:solidFill>
                  <a:schemeClr val="bg1">
                    <a:lumMod val="50000"/>
                  </a:schemeClr>
                </a:solidFill>
              </a:rPr>
              <a:t>. Гамильтонов путь отличается от цикла тем, что у пути начальные и конечные точки могут не совпадать, в отличие от цикла. Гамильтонов цикл является гамильтоновым путём. </a:t>
            </a:r>
          </a:p>
          <a:p>
            <a:pPr>
              <a:buNone/>
            </a:pPr>
            <a:r>
              <a:rPr lang="ru-RU" sz="1400" dirty="0" smtClean="0">
                <a:solidFill>
                  <a:schemeClr val="bg1">
                    <a:lumMod val="50000"/>
                  </a:schemeClr>
                </a:solidFill>
              </a:rPr>
              <a:t>Гамильтоновы путь, цикл и граф названы в честь ирландского математика </a:t>
            </a:r>
            <a:r>
              <a:rPr lang="ru-RU" sz="1400" dirty="0" smtClean="0">
                <a:solidFill>
                  <a:schemeClr val="bg1">
                    <a:lumMod val="50000"/>
                  </a:schemeClr>
                </a:solidFill>
                <a:hlinkClick r:id="rId6" tooltip="Гамильтон, Уильям Роуан"/>
              </a:rPr>
              <a:t>У. Гамильтона</a:t>
            </a:r>
            <a:r>
              <a:rPr lang="ru-RU" sz="1400" dirty="0" smtClean="0">
                <a:solidFill>
                  <a:schemeClr val="bg1">
                    <a:lumMod val="50000"/>
                  </a:schemeClr>
                </a:solidFill>
              </a:rPr>
              <a:t>, который впервые определил эти классы, исследовав задачу «кругосветного путешествия» по </a:t>
            </a:r>
            <a:r>
              <a:rPr lang="ru-RU" sz="1400" dirty="0" smtClean="0">
                <a:solidFill>
                  <a:schemeClr val="bg1">
                    <a:lumMod val="50000"/>
                  </a:schemeClr>
                </a:solidFill>
                <a:hlinkClick r:id="rId7" tooltip="Додекаэдр"/>
              </a:rPr>
              <a:t>додекаэдру</a:t>
            </a:r>
            <a:r>
              <a:rPr lang="ru-RU" sz="1400" dirty="0" smtClean="0">
                <a:solidFill>
                  <a:schemeClr val="bg1">
                    <a:lumMod val="50000"/>
                  </a:schemeClr>
                </a:solidFill>
              </a:rPr>
              <a:t>. В этой задаче вершины додекаэдра символизировали известные города, такие как </a:t>
            </a:r>
            <a:r>
              <a:rPr lang="ru-RU" sz="1400" dirty="0" smtClean="0">
                <a:solidFill>
                  <a:schemeClr val="bg1">
                    <a:lumMod val="50000"/>
                  </a:schemeClr>
                </a:solidFill>
                <a:hlinkClick r:id="rId8" tooltip="Брюссель"/>
              </a:rPr>
              <a:t>Брюссель</a:t>
            </a:r>
            <a:r>
              <a:rPr lang="ru-RU" sz="1400" dirty="0" smtClean="0">
                <a:solidFill>
                  <a:schemeClr val="bg1">
                    <a:lumMod val="50000"/>
                  </a:schemeClr>
                </a:solidFill>
              </a:rPr>
              <a:t>, </a:t>
            </a:r>
            <a:r>
              <a:rPr lang="ru-RU" sz="1400" dirty="0" smtClean="0">
                <a:solidFill>
                  <a:schemeClr val="bg1">
                    <a:lumMod val="50000"/>
                  </a:schemeClr>
                </a:solidFill>
                <a:hlinkClick r:id="rId9" tooltip="Амстердам"/>
              </a:rPr>
              <a:t>Амстердам</a:t>
            </a:r>
            <a:r>
              <a:rPr lang="ru-RU" sz="1400" dirty="0" smtClean="0">
                <a:solidFill>
                  <a:schemeClr val="bg1">
                    <a:lumMod val="50000"/>
                  </a:schemeClr>
                </a:solidFill>
              </a:rPr>
              <a:t>, </a:t>
            </a:r>
            <a:r>
              <a:rPr lang="ru-RU" sz="1400" dirty="0" smtClean="0">
                <a:solidFill>
                  <a:schemeClr val="bg1">
                    <a:lumMod val="50000"/>
                  </a:schemeClr>
                </a:solidFill>
                <a:hlinkClick r:id="rId10" tooltip="Эдинбург"/>
              </a:rPr>
              <a:t>Эдинбург</a:t>
            </a:r>
            <a:r>
              <a:rPr lang="ru-RU" sz="1400" dirty="0" smtClean="0">
                <a:solidFill>
                  <a:schemeClr val="bg1">
                    <a:lumMod val="50000"/>
                  </a:schemeClr>
                </a:solidFill>
              </a:rPr>
              <a:t>, </a:t>
            </a:r>
            <a:r>
              <a:rPr lang="ru-RU" sz="1400" dirty="0" smtClean="0">
                <a:solidFill>
                  <a:schemeClr val="bg1">
                    <a:lumMod val="50000"/>
                  </a:schemeClr>
                </a:solidFill>
                <a:hlinkClick r:id="rId11" tooltip="Пекин"/>
              </a:rPr>
              <a:t>Пекин</a:t>
            </a:r>
            <a:r>
              <a:rPr lang="ru-RU" sz="1400" dirty="0" smtClean="0">
                <a:solidFill>
                  <a:schemeClr val="bg1">
                    <a:lumMod val="50000"/>
                  </a:schemeClr>
                </a:solidFill>
              </a:rPr>
              <a:t>, </a:t>
            </a:r>
            <a:r>
              <a:rPr lang="ru-RU" sz="1400" dirty="0" smtClean="0">
                <a:solidFill>
                  <a:schemeClr val="bg1">
                    <a:lumMod val="50000"/>
                  </a:schemeClr>
                </a:solidFill>
                <a:hlinkClick r:id="rId12" tooltip="Прага"/>
              </a:rPr>
              <a:t>Прага</a:t>
            </a:r>
            <a:r>
              <a:rPr lang="ru-RU" sz="1400" dirty="0" smtClean="0">
                <a:solidFill>
                  <a:schemeClr val="bg1">
                    <a:lumMod val="50000"/>
                  </a:schemeClr>
                </a:solidFill>
              </a:rPr>
              <a:t>, </a:t>
            </a:r>
            <a:r>
              <a:rPr lang="ru-RU" sz="1400" dirty="0" smtClean="0">
                <a:solidFill>
                  <a:schemeClr val="bg1">
                    <a:lumMod val="50000"/>
                  </a:schemeClr>
                </a:solidFill>
                <a:hlinkClick r:id="rId13" tooltip="Дели"/>
              </a:rPr>
              <a:t>Дели</a:t>
            </a:r>
            <a:r>
              <a:rPr lang="ru-RU" sz="1400" dirty="0" smtClean="0">
                <a:solidFill>
                  <a:schemeClr val="bg1">
                    <a:lumMod val="50000"/>
                  </a:schemeClr>
                </a:solidFill>
              </a:rPr>
              <a:t>, </a:t>
            </a:r>
            <a:r>
              <a:rPr lang="ru-RU" sz="1400" dirty="0" smtClean="0">
                <a:solidFill>
                  <a:schemeClr val="bg1">
                    <a:lumMod val="50000"/>
                  </a:schemeClr>
                </a:solidFill>
                <a:hlinkClick r:id="rId14" tooltip="Франкфурт"/>
              </a:rPr>
              <a:t>Франкфурт</a:t>
            </a:r>
            <a:r>
              <a:rPr lang="ru-RU" sz="1400" dirty="0" smtClean="0">
                <a:solidFill>
                  <a:schemeClr val="bg1">
                    <a:lumMod val="50000"/>
                  </a:schemeClr>
                </a:solidFill>
              </a:rPr>
              <a:t> и др., а рёбра — соединяющие их дороги. Путешествующий должен пройти «вокруг света», найдя путь, который проходит через все вершины ровно один раз</a:t>
            </a:r>
            <a:r>
              <a:rPr lang="ru-RU" sz="1400" baseline="30000" dirty="0" smtClean="0">
                <a:solidFill>
                  <a:schemeClr val="bg1">
                    <a:lumMod val="50000"/>
                  </a:schemeClr>
                </a:solidFill>
                <a:hlinkClick r:id="rId2"/>
              </a:rPr>
              <a:t>[3]</a:t>
            </a:r>
            <a:r>
              <a:rPr lang="ru-RU" sz="1400" dirty="0" smtClean="0">
                <a:solidFill>
                  <a:schemeClr val="bg1">
                    <a:lumMod val="50000"/>
                  </a:schemeClr>
                </a:solidFill>
              </a:rPr>
              <a:t>. Чтобы сделать задачу более интересной, порядок прохождения городов устанавливался заранее. А чтобы было легче запомнить, какие города уже соединены, в каждую вершину додекаэдра был вбит гвоздь, и проложенный путь отмечался небольшой верёвкой, которая могла обматываться вокруг гвоздя. Однако такая конструкция оказалась слишком громоздкой, и Гамильтон предложил новый вариант игры, заменив додекаэдр плоским графом, </a:t>
            </a:r>
            <a:r>
              <a:rPr lang="ru-RU" sz="1400" dirty="0" smtClean="0">
                <a:solidFill>
                  <a:schemeClr val="bg1">
                    <a:lumMod val="50000"/>
                  </a:schemeClr>
                </a:solidFill>
                <a:hlinkClick r:id="rId15" tooltip="Изоморфизм графов"/>
              </a:rPr>
              <a:t>изоморфным</a:t>
            </a:r>
            <a:r>
              <a:rPr lang="ru-RU" sz="1400" dirty="0" smtClean="0">
                <a:solidFill>
                  <a:schemeClr val="bg1">
                    <a:lumMod val="50000"/>
                  </a:schemeClr>
                </a:solidFill>
              </a:rPr>
              <a:t> графу, построенному на рёбрах додекаэдра</a:t>
            </a:r>
            <a:r>
              <a:rPr lang="ru-RU" sz="1400" baseline="30000" dirty="0" smtClean="0">
                <a:solidFill>
                  <a:schemeClr val="bg1">
                    <a:lumMod val="50000"/>
                  </a:schemeClr>
                </a:solidFill>
                <a:hlinkClick r:id="rId2"/>
              </a:rPr>
              <a:t>[4]</a:t>
            </a:r>
            <a:r>
              <a:rPr lang="ru-RU" sz="1400" dirty="0" smtClean="0">
                <a:solidFill>
                  <a:schemeClr val="bg1">
                    <a:lumMod val="50000"/>
                  </a:schemeClr>
                </a:solidFill>
              </a:rPr>
              <a:t>. </a:t>
            </a:r>
          </a:p>
          <a:p>
            <a:pPr>
              <a:buNone/>
            </a:pPr>
            <a:endParaRPr lang="ru-RU" sz="1600" dirty="0" smtClean="0"/>
          </a:p>
          <a:p>
            <a:pPr>
              <a:buNone/>
            </a:pPr>
            <a:r>
              <a:rPr lang="ru-RU" sz="1600" dirty="0" smtClean="0"/>
              <a:t/>
            </a:r>
            <a:br>
              <a:rPr lang="ru-RU" sz="1600" dirty="0" smtClean="0"/>
            </a:br>
            <a:endParaRPr lang="ru-RU" sz="1600" dirty="0"/>
          </a:p>
        </p:txBody>
      </p:sp>
      <p:pic>
        <p:nvPicPr>
          <p:cNvPr id="4" name="Picture 2"/>
          <p:cNvPicPr>
            <a:picLocks noChangeAspect="1" noChangeArrowheads="1"/>
          </p:cNvPicPr>
          <p:nvPr/>
        </p:nvPicPr>
        <p:blipFill>
          <a:blip r:embed="rId16" cstate="print"/>
          <a:srcRect/>
          <a:stretch>
            <a:fillRect/>
          </a:stretch>
        </p:blipFill>
        <p:spPr bwMode="auto">
          <a:xfrm>
            <a:off x="7072330" y="2357430"/>
            <a:ext cx="1776865" cy="2490784"/>
          </a:xfrm>
          <a:prstGeom prst="rect">
            <a:avLst/>
          </a:prstGeom>
          <a:noFill/>
          <a:ln w="9525">
            <a:noFill/>
            <a:miter lim="800000"/>
            <a:headEnd/>
            <a:tailEnd/>
          </a:ln>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1"/>
            <a:ext cx="8229600" cy="785818"/>
          </a:xfrm>
        </p:spPr>
        <p:txBody>
          <a:bodyPr>
            <a:normAutofit/>
          </a:bodyPr>
          <a:lstStyle/>
          <a:p>
            <a:pPr>
              <a:buNone/>
            </a:pPr>
            <a:r>
              <a:rPr lang="ru-RU" sz="1600" dirty="0" smtClean="0"/>
              <a:t>Разберем задачу поиска цикла Гамильтона </a:t>
            </a:r>
            <a:r>
              <a:rPr lang="ru-RU" sz="1600" b="1" dirty="0" smtClean="0"/>
              <a:t>с оптимизацией веса пути </a:t>
            </a:r>
            <a:r>
              <a:rPr lang="ru-RU" sz="1600" dirty="0" smtClean="0"/>
              <a:t>(код из книги </a:t>
            </a:r>
            <a:r>
              <a:rPr lang="ru-RU" sz="1600" dirty="0" err="1" smtClean="0"/>
              <a:t>Answer</a:t>
            </a:r>
            <a:r>
              <a:rPr lang="ru-RU" sz="1600" dirty="0" smtClean="0"/>
              <a:t> </a:t>
            </a:r>
            <a:r>
              <a:rPr lang="ru-RU" sz="1600" dirty="0" err="1" smtClean="0"/>
              <a:t>Set</a:t>
            </a:r>
            <a:r>
              <a:rPr lang="ru-RU" sz="1600" dirty="0" smtClean="0"/>
              <a:t> </a:t>
            </a:r>
            <a:r>
              <a:rPr lang="ru-RU" sz="1600" dirty="0" err="1" smtClean="0"/>
              <a:t>Solving</a:t>
            </a:r>
            <a:r>
              <a:rPr lang="ru-RU" sz="1600" dirty="0" smtClean="0"/>
              <a:t> </a:t>
            </a:r>
            <a:r>
              <a:rPr lang="ru-RU" sz="1600" dirty="0" err="1" smtClean="0"/>
              <a:t>in</a:t>
            </a:r>
            <a:r>
              <a:rPr lang="ru-RU" sz="1600" dirty="0" smtClean="0"/>
              <a:t> </a:t>
            </a:r>
            <a:r>
              <a:rPr lang="ru-RU" sz="1600" dirty="0" err="1" smtClean="0"/>
              <a:t>Practice</a:t>
            </a:r>
            <a:r>
              <a:rPr lang="ru-RU" sz="1600" dirty="0" smtClean="0"/>
              <a:t>. </a:t>
            </a:r>
            <a:r>
              <a:rPr lang="ru-RU" sz="1600" dirty="0" err="1" smtClean="0"/>
              <a:t>Martin</a:t>
            </a:r>
            <a:r>
              <a:rPr lang="ru-RU" sz="1600" dirty="0" smtClean="0"/>
              <a:t> </a:t>
            </a:r>
            <a:r>
              <a:rPr lang="ru-RU" sz="1600" dirty="0" err="1" smtClean="0"/>
              <a:t>Gebser</a:t>
            </a:r>
            <a:r>
              <a:rPr lang="ru-RU" sz="1600" dirty="0" smtClean="0"/>
              <a:t> </a:t>
            </a:r>
            <a:r>
              <a:rPr lang="ru-RU" sz="1600" dirty="0" err="1" smtClean="0"/>
              <a:t>et</a:t>
            </a:r>
            <a:r>
              <a:rPr lang="ru-RU" sz="1600" dirty="0" smtClean="0"/>
              <a:t> </a:t>
            </a:r>
            <a:r>
              <a:rPr lang="ru-RU" sz="1600" dirty="0" err="1" smtClean="0"/>
              <a:t>al</a:t>
            </a:r>
            <a:r>
              <a:rPr lang="ru-RU" sz="1600" dirty="0" smtClean="0"/>
              <a:t>.)</a:t>
            </a:r>
            <a:endParaRPr lang="ru-RU" sz="1600" dirty="0"/>
          </a:p>
        </p:txBody>
      </p:sp>
      <p:pic>
        <p:nvPicPr>
          <p:cNvPr id="7170" name="Picture 2"/>
          <p:cNvPicPr>
            <a:picLocks noChangeAspect="1" noChangeArrowheads="1"/>
          </p:cNvPicPr>
          <p:nvPr/>
        </p:nvPicPr>
        <p:blipFill>
          <a:blip r:embed="rId2" cstate="print"/>
          <a:srcRect/>
          <a:stretch>
            <a:fillRect/>
          </a:stretch>
        </p:blipFill>
        <p:spPr bwMode="auto">
          <a:xfrm>
            <a:off x="642910" y="1357298"/>
            <a:ext cx="7000875" cy="3609975"/>
          </a:xfrm>
          <a:prstGeom prst="rect">
            <a:avLst/>
          </a:prstGeom>
          <a:noFill/>
          <a:ln w="9525">
            <a:noFill/>
            <a:miter lim="800000"/>
            <a:headEnd/>
            <a:tailEnd/>
          </a:ln>
          <a:effectLst/>
        </p:spPr>
      </p:pic>
      <p:sp>
        <p:nvSpPr>
          <p:cNvPr id="4" name="Содержимое 2"/>
          <p:cNvSpPr txBox="1">
            <a:spLocks/>
          </p:cNvSpPr>
          <p:nvPr/>
        </p:nvSpPr>
        <p:spPr>
          <a:xfrm>
            <a:off x="500034" y="4929198"/>
            <a:ext cx="8229600" cy="1714512"/>
          </a:xfrm>
          <a:prstGeom prst="rect">
            <a:avLst/>
          </a:prstGeom>
        </p:spPr>
        <p:txBody>
          <a:bodyPr vert="horz" lIns="91440" tIns="45720" rIns="91440" bIns="45720" rtlCol="0">
            <a:normAutofit lnSpcReduction="10000"/>
          </a:bodyPr>
          <a:lstStyle/>
          <a:p>
            <a:r>
              <a:rPr lang="ru-RU" sz="1600" dirty="0" smtClean="0"/>
              <a:t>По сути мы видим, что задача комбинаторной оптимизации в ASP хорошо раскладывается в декларативное уравнение:</a:t>
            </a:r>
          </a:p>
          <a:p>
            <a:r>
              <a:rPr lang="ru-RU" sz="1600" dirty="0" smtClean="0"/>
              <a:t/>
            </a:r>
            <a:br>
              <a:rPr lang="ru-RU" sz="1600" dirty="0" smtClean="0"/>
            </a:br>
            <a:r>
              <a:rPr lang="ru-RU" sz="1600" b="1" dirty="0" err="1" smtClean="0"/>
              <a:t>Problem</a:t>
            </a:r>
            <a:r>
              <a:rPr lang="ru-RU" sz="1600" b="1" dirty="0" smtClean="0"/>
              <a:t> </a:t>
            </a:r>
            <a:r>
              <a:rPr lang="ru-RU" sz="1600" b="1" dirty="0" err="1" smtClean="0"/>
              <a:t>Model</a:t>
            </a:r>
            <a:r>
              <a:rPr lang="ru-RU" sz="1600" b="1" dirty="0" smtClean="0"/>
              <a:t> = </a:t>
            </a:r>
            <a:r>
              <a:rPr lang="ru-RU" sz="1600" b="1" dirty="0" err="1" smtClean="0"/>
              <a:t>Guess</a:t>
            </a:r>
            <a:r>
              <a:rPr lang="ru-RU" sz="1600" b="1" dirty="0" smtClean="0"/>
              <a:t> + </a:t>
            </a:r>
            <a:r>
              <a:rPr lang="ru-RU" sz="1600" b="1" dirty="0" err="1" smtClean="0"/>
              <a:t>Check</a:t>
            </a:r>
            <a:r>
              <a:rPr lang="ru-RU" sz="1600" b="1" dirty="0" smtClean="0"/>
              <a:t> + </a:t>
            </a:r>
            <a:r>
              <a:rPr lang="ru-RU" sz="1600" b="1" dirty="0" err="1" smtClean="0"/>
              <a:t>Minimize</a:t>
            </a:r>
            <a:r>
              <a:rPr lang="ru-RU" sz="1600" b="1" dirty="0" smtClean="0"/>
              <a:t> </a:t>
            </a:r>
            <a:endParaRPr lang="ru-RU" sz="1600" b="1" dirty="0" smtClean="0"/>
          </a:p>
          <a:p>
            <a:r>
              <a:rPr lang="ru-RU" sz="1600" dirty="0" smtClean="0"/>
              <a:t>Также </a:t>
            </a:r>
            <a:r>
              <a:rPr lang="ru-RU" sz="1600" dirty="0" smtClean="0"/>
              <a:t>в задаче присутствует часть вывода новых фактов (</a:t>
            </a:r>
            <a:r>
              <a:rPr lang="ru-RU" sz="1600" dirty="0" err="1" smtClean="0"/>
              <a:t>auxiliary</a:t>
            </a:r>
            <a:r>
              <a:rPr lang="ru-RU" sz="1600" dirty="0" smtClean="0"/>
              <a:t> </a:t>
            </a:r>
            <a:r>
              <a:rPr lang="ru-RU" sz="1600" dirty="0" err="1" smtClean="0"/>
              <a:t>inference</a:t>
            </a:r>
            <a:r>
              <a:rPr lang="ru-RU" sz="1600" dirty="0" smtClean="0"/>
              <a:t>), которые потом используются в ограничениях. Это также довольно стандартно для программ, написанных на ASP.</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ru-RU" sz="1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ru-RU" sz="1600" b="1" dirty="0" smtClean="0">
                <a:solidFill>
                  <a:srgbClr val="7030A0"/>
                </a:solidFill>
              </a:rPr>
              <a:t>Вероятностный </a:t>
            </a:r>
            <a:r>
              <a:rPr lang="ru-RU" sz="1600" b="1" dirty="0" err="1" smtClean="0">
                <a:solidFill>
                  <a:srgbClr val="7030A0"/>
                </a:solidFill>
              </a:rPr>
              <a:t>Prolog</a:t>
            </a:r>
            <a:r>
              <a:rPr lang="ru-RU" sz="1600" b="1" dirty="0" smtClean="0">
                <a:solidFill>
                  <a:srgbClr val="7030A0"/>
                </a:solidFill>
              </a:rPr>
              <a:t> — </a:t>
            </a:r>
            <a:r>
              <a:rPr lang="ru-RU" sz="1600" b="1" dirty="0" err="1" smtClean="0">
                <a:solidFill>
                  <a:srgbClr val="7030A0"/>
                </a:solidFill>
              </a:rPr>
              <a:t>ProbLog</a:t>
            </a:r>
            <a:endParaRPr lang="ru-RU" sz="1600" b="1" dirty="0" smtClean="0">
              <a:solidFill>
                <a:srgbClr val="7030A0"/>
              </a:solidFill>
            </a:endParaRPr>
          </a:p>
          <a:p>
            <a:pPr>
              <a:buNone/>
            </a:pPr>
            <a:r>
              <a:rPr lang="ru-RU" sz="1600" dirty="0" smtClean="0"/>
              <a:t/>
            </a:r>
            <a:br>
              <a:rPr lang="ru-RU" sz="1600" dirty="0" smtClean="0"/>
            </a:br>
            <a:r>
              <a:rPr lang="ru-RU" sz="1600" dirty="0" err="1" smtClean="0"/>
              <a:t>Prolog</a:t>
            </a:r>
            <a:r>
              <a:rPr lang="ru-RU" sz="1600" dirty="0" smtClean="0"/>
              <a:t> хорош тем, что он хорошо расширяется — как язык, в том числе и на вероятностный случай — </a:t>
            </a:r>
            <a:r>
              <a:rPr lang="ru-RU" sz="1600" dirty="0" err="1" smtClean="0"/>
              <a:t>ProbLog</a:t>
            </a:r>
            <a:r>
              <a:rPr lang="ru-RU" sz="1600" dirty="0" smtClean="0"/>
              <a:t> — </a:t>
            </a:r>
            <a:r>
              <a:rPr lang="ru-RU" sz="1600" dirty="0" err="1" smtClean="0"/>
              <a:t>Probabilistic</a:t>
            </a:r>
            <a:r>
              <a:rPr lang="ru-RU" sz="1600" dirty="0" smtClean="0"/>
              <a:t> </a:t>
            </a:r>
            <a:r>
              <a:rPr lang="ru-RU" sz="1600" dirty="0" err="1" smtClean="0"/>
              <a:t>Prolog</a:t>
            </a:r>
            <a:r>
              <a:rPr lang="ru-RU" sz="1600" dirty="0" smtClean="0"/>
              <a:t>.</a:t>
            </a:r>
          </a:p>
          <a:p>
            <a:pPr>
              <a:buNone/>
            </a:pPr>
            <a:r>
              <a:rPr lang="ru-RU" sz="1600" dirty="0" smtClean="0"/>
              <a:t/>
            </a:r>
            <a:br>
              <a:rPr lang="ru-RU" sz="1600" dirty="0" smtClean="0"/>
            </a:br>
            <a:r>
              <a:rPr lang="ru-RU" sz="1600" dirty="0" smtClean="0"/>
              <a:t>Теоретические основы вероятностного логического программирования изложены в статье </a:t>
            </a:r>
            <a:endParaRPr lang="ru-RU" sz="1600" dirty="0" smtClean="0"/>
          </a:p>
          <a:p>
            <a:pPr>
              <a:buNone/>
            </a:pPr>
            <a:r>
              <a:rPr lang="en-US" sz="1600" dirty="0" smtClean="0">
                <a:hlinkClick r:id="rId2"/>
              </a:rPr>
              <a:t>https://</a:t>
            </a:r>
            <a:r>
              <a:rPr lang="en-US" sz="1600" dirty="0" smtClean="0">
                <a:hlinkClick r:id="rId2"/>
              </a:rPr>
              <a:t>www.semanticscholar.org/paper/A-Statistical-Learning-Method-for-Logic-Programs-Sato/f40d7336f4c42fbb93cea65317a8ce6c6a3762a5?navId=extracted</a:t>
            </a:r>
            <a:endParaRPr lang="ru-RU" sz="1600" dirty="0" smtClean="0"/>
          </a:p>
          <a:p>
            <a:pPr>
              <a:buNone/>
            </a:pPr>
            <a:endParaRPr lang="ru-RU" sz="1600" dirty="0" smtClean="0"/>
          </a:p>
          <a:p>
            <a:pPr>
              <a:buNone/>
            </a:pPr>
            <a:r>
              <a:rPr lang="ru-RU" sz="1600" dirty="0" smtClean="0"/>
              <a:t>По сути представьте себе, что теперь правила пролога выводят не факт, а </a:t>
            </a:r>
            <a:r>
              <a:rPr lang="ru-RU" sz="1600" b="1" dirty="0" smtClean="0"/>
              <a:t>вероятность</a:t>
            </a:r>
            <a:r>
              <a:rPr lang="ru-RU" sz="1600" dirty="0" smtClean="0"/>
              <a:t> того, что данный факт верен, например, представим, что у нас есть набор нечестных монет, нечестных потому что вероятность выпадения орла не 0.5, а ну например 0.6 — вопрос какова вероятность выпадения орла, если мы подкинем четыре таких монетки?</a:t>
            </a:r>
          </a:p>
          <a:p>
            <a:pPr>
              <a:buNone/>
            </a:pPr>
            <a:endParaRPr lang="ru-RU" sz="1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14678" y="500042"/>
            <a:ext cx="5543560" cy="5554683"/>
          </a:xfrm>
        </p:spPr>
        <p:txBody>
          <a:bodyPr>
            <a:normAutofit/>
          </a:bodyPr>
          <a:lstStyle/>
          <a:p>
            <a:pPr>
              <a:buNone/>
            </a:pPr>
            <a:r>
              <a:rPr lang="ru-RU" sz="1600" dirty="0" smtClean="0"/>
              <a:t>        В </a:t>
            </a:r>
            <a:r>
              <a:rPr lang="ru-RU" sz="1600" dirty="0" smtClean="0"/>
              <a:t>первом правиле мы описываем какие у нас есть случайные величины — это переменные, описывающие выпадение орла (сами факты о монетках — детерминированные), потом мы описываем стохастическую величину — </a:t>
            </a:r>
            <a:r>
              <a:rPr lang="ru-RU" sz="1600" dirty="0" err="1" smtClean="0"/>
              <a:t>someHeads</a:t>
            </a:r>
            <a:r>
              <a:rPr lang="ru-RU" sz="1600" dirty="0" smtClean="0"/>
              <a:t> — выпадение хотя бы одного орла, через имеющиеся у нас вероятностные величины — монетки. И последнее — это запрос: какова вероятность выпадения орла.</a:t>
            </a:r>
          </a:p>
          <a:p>
            <a:pPr>
              <a:buNone/>
            </a:pPr>
            <a:r>
              <a:rPr lang="ru-RU" sz="1600" dirty="0" smtClean="0"/>
              <a:t/>
            </a:r>
            <a:br>
              <a:rPr lang="ru-RU" sz="1600" dirty="0" smtClean="0"/>
            </a:br>
            <a:r>
              <a:rPr lang="ru-RU" sz="1600" dirty="0" smtClean="0"/>
              <a:t>По сути </a:t>
            </a:r>
            <a:r>
              <a:rPr lang="ru-RU" sz="1600" dirty="0" err="1" smtClean="0"/>
              <a:t>ProbLog</a:t>
            </a:r>
            <a:r>
              <a:rPr lang="ru-RU" sz="1600" dirty="0" smtClean="0"/>
              <a:t> — это очень удобная система моделирования задач, которые представляются в виде группы правил (например бизнес логики) с вероятностным исходом.</a:t>
            </a:r>
            <a:endParaRPr lang="ru-RU" sz="1600" dirty="0"/>
          </a:p>
        </p:txBody>
      </p:sp>
      <p:pic>
        <p:nvPicPr>
          <p:cNvPr id="8194" name="Picture 2"/>
          <p:cNvPicPr>
            <a:picLocks noChangeAspect="1" noChangeArrowheads="1"/>
          </p:cNvPicPr>
          <p:nvPr/>
        </p:nvPicPr>
        <p:blipFill>
          <a:blip r:embed="rId2" cstate="print"/>
          <a:srcRect/>
          <a:stretch>
            <a:fillRect/>
          </a:stretch>
        </p:blipFill>
        <p:spPr bwMode="auto">
          <a:xfrm>
            <a:off x="357158" y="600077"/>
            <a:ext cx="2581275" cy="3114675"/>
          </a:xfrm>
          <a:prstGeom prst="rect">
            <a:avLst/>
          </a:prstGeom>
          <a:noFill/>
          <a:ln w="9525">
            <a:noFill/>
            <a:miter lim="800000"/>
            <a:headEnd/>
            <a:tailEnd/>
          </a:ln>
          <a:effec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ru-RU" sz="1600" b="1" dirty="0" smtClean="0">
                <a:solidFill>
                  <a:srgbClr val="7030A0"/>
                </a:solidFill>
              </a:rPr>
              <a:t>Логическое программирование на классической логике FO(.) и IDP</a:t>
            </a:r>
          </a:p>
          <a:p>
            <a:pPr>
              <a:buNone/>
            </a:pPr>
            <a:r>
              <a:rPr lang="ru-RU" sz="1600" dirty="0" smtClean="0"/>
              <a:t/>
            </a:r>
            <a:br>
              <a:rPr lang="ru-RU" sz="1600" dirty="0" smtClean="0"/>
            </a:br>
            <a:r>
              <a:rPr lang="ru-RU" sz="1600" dirty="0" smtClean="0"/>
              <a:t>FO(.) и IDP — это во многом очень схожая система с </a:t>
            </a:r>
            <a:r>
              <a:rPr lang="ru-RU" sz="1600" dirty="0" err="1" smtClean="0"/>
              <a:t>Answer</a:t>
            </a:r>
            <a:r>
              <a:rPr lang="ru-RU" sz="1600" dirty="0" smtClean="0"/>
              <a:t> </a:t>
            </a:r>
            <a:r>
              <a:rPr lang="ru-RU" sz="1600" dirty="0" err="1" smtClean="0"/>
              <a:t>Set</a:t>
            </a:r>
            <a:r>
              <a:rPr lang="ru-RU" sz="1600" dirty="0" smtClean="0"/>
              <a:t> </a:t>
            </a:r>
            <a:r>
              <a:rPr lang="ru-RU" sz="1600" dirty="0" err="1" smtClean="0"/>
              <a:t>Programming</a:t>
            </a:r>
            <a:r>
              <a:rPr lang="ru-RU" sz="1600" dirty="0" smtClean="0"/>
              <a:t>: </a:t>
            </a:r>
            <a:endParaRPr lang="ru-RU" sz="1600" dirty="0" smtClean="0"/>
          </a:p>
          <a:p>
            <a:pPr>
              <a:buNone/>
            </a:pPr>
            <a:r>
              <a:rPr lang="ru-RU" sz="1600" dirty="0" smtClean="0"/>
              <a:t> </a:t>
            </a:r>
            <a:r>
              <a:rPr lang="ru-RU" sz="1600" dirty="0" smtClean="0"/>
              <a:t>       </a:t>
            </a:r>
          </a:p>
          <a:p>
            <a:pPr>
              <a:buNone/>
            </a:pPr>
            <a:r>
              <a:rPr lang="ru-RU" sz="1600" dirty="0" smtClean="0"/>
              <a:t> </a:t>
            </a:r>
            <a:r>
              <a:rPr lang="ru-RU" sz="1600" dirty="0" smtClean="0"/>
              <a:t>       FO</a:t>
            </a:r>
            <a:r>
              <a:rPr lang="ru-RU" sz="1600" dirty="0" smtClean="0"/>
              <a:t>(.) — </a:t>
            </a:r>
            <a:r>
              <a:rPr lang="ru-RU" sz="1600" dirty="0" err="1" smtClean="0"/>
              <a:t>First</a:t>
            </a:r>
            <a:r>
              <a:rPr lang="ru-RU" sz="1600" dirty="0" smtClean="0"/>
              <a:t> </a:t>
            </a:r>
            <a:r>
              <a:rPr lang="ru-RU" sz="1600" dirty="0" err="1" smtClean="0"/>
              <a:t>Order</a:t>
            </a:r>
            <a:r>
              <a:rPr lang="ru-RU" sz="1600" dirty="0" smtClean="0"/>
              <a:t> и (.) — </a:t>
            </a:r>
            <a:r>
              <a:rPr lang="ru-RU" sz="1600" dirty="0" err="1" smtClean="0"/>
              <a:t>референс</a:t>
            </a:r>
            <a:r>
              <a:rPr lang="ru-RU" sz="1600" dirty="0" smtClean="0"/>
              <a:t> к расширениям языка на случай индуктивных определений, агрегации и </a:t>
            </a:r>
            <a:r>
              <a:rPr lang="ru-RU" sz="1600" dirty="0" err="1" smtClean="0"/>
              <a:t>тд</a:t>
            </a:r>
            <a:r>
              <a:rPr lang="ru-RU" sz="1600" dirty="0" smtClean="0"/>
              <a:t>. </a:t>
            </a:r>
            <a:endParaRPr lang="ru-RU" sz="1600" dirty="0" smtClean="0"/>
          </a:p>
          <a:p>
            <a:pPr>
              <a:buNone/>
            </a:pPr>
            <a:r>
              <a:rPr lang="ru-RU" sz="1600" dirty="0" smtClean="0"/>
              <a:t> </a:t>
            </a:r>
            <a:r>
              <a:rPr lang="ru-RU" sz="1600" dirty="0" smtClean="0"/>
              <a:t>       </a:t>
            </a:r>
          </a:p>
          <a:p>
            <a:pPr>
              <a:buNone/>
            </a:pPr>
            <a:r>
              <a:rPr lang="ru-RU" sz="1600" dirty="0" smtClean="0"/>
              <a:t> </a:t>
            </a:r>
            <a:r>
              <a:rPr lang="ru-RU" sz="1600" dirty="0" smtClean="0"/>
              <a:t>       А </a:t>
            </a:r>
            <a:r>
              <a:rPr lang="ru-RU" sz="1600" dirty="0" smtClean="0"/>
              <a:t>IDP — это именно система, которая поддерживает язык FO(.). </a:t>
            </a:r>
            <a:endParaRPr lang="ru-RU" sz="1600" dirty="0" smtClean="0"/>
          </a:p>
          <a:p>
            <a:pPr>
              <a:buNone/>
            </a:pPr>
            <a:r>
              <a:rPr lang="ru-RU" sz="1600" dirty="0" smtClean="0"/>
              <a:t> </a:t>
            </a:r>
            <a:r>
              <a:rPr lang="ru-RU" sz="1600" dirty="0" smtClean="0"/>
              <a:t>       Здесь </a:t>
            </a:r>
            <a:r>
              <a:rPr lang="ru-RU" sz="1600" dirty="0" smtClean="0"/>
              <a:t>и далее мы их не различаем (и вообще это отличие похоже существенно только для </a:t>
            </a:r>
            <a:r>
              <a:rPr lang="ru-RU" sz="1600" dirty="0" smtClean="0"/>
              <a:t>авторов).</a:t>
            </a:r>
            <a:endParaRPr lang="ru-RU" sz="1600" dirty="0" smtClean="0"/>
          </a:p>
          <a:p>
            <a:pPr>
              <a:buNone/>
            </a:pPr>
            <a:endParaRPr lang="ru-RU" sz="1600" dirty="0" smtClean="0"/>
          </a:p>
          <a:p>
            <a:pPr>
              <a:buNone/>
            </a:pPr>
            <a:r>
              <a:rPr lang="ru-RU" sz="1600" dirty="0" smtClean="0"/>
              <a:t>По </a:t>
            </a:r>
            <a:r>
              <a:rPr lang="ru-RU" sz="1600" dirty="0" smtClean="0"/>
              <a:t>сути вся разница в том, что вместо правил вывода в духе Пролога мы используем классическую логику. IDP также поддерживает простую систему типов.</a:t>
            </a:r>
          </a:p>
          <a:p>
            <a:pPr>
              <a:buNone/>
            </a:pPr>
            <a:endParaRPr lang="ru-RU" sz="1600" dirty="0" smtClean="0"/>
          </a:p>
          <a:p>
            <a:pPr>
              <a:buNone/>
            </a:pPr>
            <a:endParaRPr lang="ru-RU" sz="16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ru-RU" sz="1600" dirty="0" smtClean="0"/>
              <a:t>Смысл в том, что мы можем использовать классические функции и привычные кванторы существования и всеобщности. </a:t>
            </a:r>
            <a:endParaRPr lang="ru-RU" sz="1600" dirty="0" smtClean="0"/>
          </a:p>
          <a:p>
            <a:pPr>
              <a:buNone/>
            </a:pPr>
            <a:r>
              <a:rPr lang="ru-RU" sz="1600" dirty="0" smtClean="0"/>
              <a:t>Возьмем </a:t>
            </a:r>
            <a:r>
              <a:rPr lang="ru-RU" sz="1600" dirty="0" smtClean="0"/>
              <a:t>пример из </a:t>
            </a:r>
            <a:r>
              <a:rPr lang="ru-RU" sz="1600" dirty="0" err="1" smtClean="0"/>
              <a:t>Судоку</a:t>
            </a:r>
            <a:r>
              <a:rPr lang="ru-RU" sz="1600" dirty="0" smtClean="0"/>
              <a:t>: каждое число должно встречаться на каждой строке. </a:t>
            </a:r>
          </a:p>
          <a:p>
            <a:pPr>
              <a:buNone/>
            </a:pPr>
            <a:r>
              <a:rPr lang="ru-RU" sz="1600" dirty="0" smtClean="0"/>
              <a:t>Пусть </a:t>
            </a:r>
            <a:r>
              <a:rPr lang="ru-RU" sz="1600" dirty="0" smtClean="0"/>
              <a:t>наше решение — это функция </a:t>
            </a:r>
            <a:r>
              <a:rPr lang="ru-RU" sz="1600" dirty="0" err="1" smtClean="0"/>
              <a:t>solution</a:t>
            </a:r>
            <a:r>
              <a:rPr lang="ru-RU" sz="1600" dirty="0" smtClean="0"/>
              <a:t>(</a:t>
            </a:r>
            <a:r>
              <a:rPr lang="ru-RU" sz="1600" dirty="0" err="1" smtClean="0"/>
              <a:t>row</a:t>
            </a:r>
            <a:r>
              <a:rPr lang="ru-RU" sz="1600" dirty="0" smtClean="0"/>
              <a:t>, </a:t>
            </a:r>
            <a:r>
              <a:rPr lang="ru-RU" sz="1600" dirty="0" err="1" smtClean="0"/>
              <a:t>column</a:t>
            </a:r>
            <a:r>
              <a:rPr lang="ru-RU" sz="1600" dirty="0" smtClean="0"/>
              <a:t>) -&gt; {1,...,9}, тогда должно быть верно следующее</a:t>
            </a:r>
            <a:r>
              <a:rPr lang="ru-RU" sz="1600" dirty="0" smtClean="0"/>
              <a:t>:</a:t>
            </a:r>
          </a:p>
          <a:p>
            <a:pPr>
              <a:buNone/>
            </a:pPr>
            <a:endParaRPr lang="ru-RU" sz="1600" dirty="0" smtClean="0"/>
          </a:p>
          <a:p>
            <a:pPr>
              <a:buNone/>
            </a:pPr>
            <a:endParaRPr lang="ru-RU" sz="1600" dirty="0" smtClean="0"/>
          </a:p>
          <a:p>
            <a:pPr>
              <a:buNone/>
            </a:pPr>
            <a:r>
              <a:rPr lang="ru-RU" sz="1600" dirty="0" smtClean="0"/>
              <a:t>Проще говоря, </a:t>
            </a:r>
            <a:r>
              <a:rPr lang="ru-RU" sz="1600" b="1" dirty="0" smtClean="0"/>
              <a:t>для каждой строки и каждого числа есть такая колонка с, что функция на ней отображает </a:t>
            </a:r>
            <a:r>
              <a:rPr lang="ru-RU" sz="1600" i="1" dirty="0" smtClean="0"/>
              <a:t>(</a:t>
            </a:r>
            <a:r>
              <a:rPr lang="ru-RU" sz="1600" i="1" dirty="0" err="1" smtClean="0"/>
              <a:t>r</a:t>
            </a:r>
            <a:r>
              <a:rPr lang="ru-RU" sz="1600" i="1" dirty="0" smtClean="0"/>
              <a:t>, </a:t>
            </a:r>
            <a:r>
              <a:rPr lang="ru-RU" sz="1600" i="1" dirty="0" err="1" smtClean="0"/>
              <a:t>c</a:t>
            </a:r>
            <a:r>
              <a:rPr lang="ru-RU" sz="1600" i="1" dirty="0" smtClean="0"/>
              <a:t>)</a:t>
            </a:r>
            <a:r>
              <a:rPr lang="ru-RU" sz="1600" dirty="0" smtClean="0"/>
              <a:t> в </a:t>
            </a:r>
            <a:r>
              <a:rPr lang="ru-RU" sz="1600" i="1" dirty="0" err="1" smtClean="0"/>
              <a:t>n</a:t>
            </a:r>
            <a:r>
              <a:rPr lang="ru-RU" sz="1600" dirty="0" smtClean="0"/>
              <a:t>. </a:t>
            </a:r>
            <a:endParaRPr lang="ru-RU" sz="1600" dirty="0" smtClean="0"/>
          </a:p>
          <a:p>
            <a:pPr>
              <a:buNone/>
            </a:pPr>
            <a:endParaRPr lang="ru-RU" sz="1600" dirty="0" smtClean="0"/>
          </a:p>
          <a:p>
            <a:pPr>
              <a:buNone/>
            </a:pPr>
            <a:r>
              <a:rPr lang="en-US" sz="1600" dirty="0" smtClean="0">
                <a:hlinkClick r:id="rId2"/>
              </a:rPr>
              <a:t>https://</a:t>
            </a:r>
            <a:r>
              <a:rPr lang="en-US" sz="1600" dirty="0" smtClean="0">
                <a:hlinkClick r:id="rId2"/>
              </a:rPr>
              <a:t>dtai.cs.kuleuven.be/software/idp</a:t>
            </a:r>
            <a:endParaRPr lang="ru-RU" sz="1600" dirty="0" smtClean="0"/>
          </a:p>
          <a:p>
            <a:pPr>
              <a:buNone/>
            </a:pPr>
            <a:endParaRPr lang="ru-RU" sz="1600" dirty="0" smtClean="0"/>
          </a:p>
          <a:p>
            <a:pPr>
              <a:buNone/>
            </a:pPr>
            <a:endParaRPr lang="ru-RU" sz="1600" dirty="0"/>
          </a:p>
        </p:txBody>
      </p:sp>
      <p:pic>
        <p:nvPicPr>
          <p:cNvPr id="9218" name="Picture 2"/>
          <p:cNvPicPr>
            <a:picLocks noChangeAspect="1" noChangeArrowheads="1"/>
          </p:cNvPicPr>
          <p:nvPr/>
        </p:nvPicPr>
        <p:blipFill>
          <a:blip r:embed="rId3" cstate="print"/>
          <a:srcRect/>
          <a:stretch>
            <a:fillRect/>
          </a:stretch>
        </p:blipFill>
        <p:spPr bwMode="auto">
          <a:xfrm>
            <a:off x="2428860" y="2000240"/>
            <a:ext cx="2352675" cy="390525"/>
          </a:xfrm>
          <a:prstGeom prst="rect">
            <a:avLst/>
          </a:prstGeom>
          <a:noFill/>
          <a:ln w="9525">
            <a:noFill/>
            <a:miter lim="800000"/>
            <a:headEnd/>
            <a:tailEnd/>
          </a:ln>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ru-RU" sz="1600" b="1" dirty="0" err="1" smtClean="0">
                <a:solidFill>
                  <a:srgbClr val="7030A0"/>
                </a:solidFill>
              </a:rPr>
              <a:t>Sketched</a:t>
            </a:r>
            <a:r>
              <a:rPr lang="ru-RU" sz="1600" b="1" dirty="0" smtClean="0">
                <a:solidFill>
                  <a:srgbClr val="7030A0"/>
                </a:solidFill>
              </a:rPr>
              <a:t> </a:t>
            </a:r>
            <a:r>
              <a:rPr lang="ru-RU" sz="1600" b="1" dirty="0" err="1" smtClean="0">
                <a:solidFill>
                  <a:srgbClr val="7030A0"/>
                </a:solidFill>
              </a:rPr>
              <a:t>Answer</a:t>
            </a:r>
            <a:r>
              <a:rPr lang="ru-RU" sz="1600" b="1" dirty="0" smtClean="0">
                <a:solidFill>
                  <a:srgbClr val="7030A0"/>
                </a:solidFill>
              </a:rPr>
              <a:t> </a:t>
            </a:r>
            <a:r>
              <a:rPr lang="ru-RU" sz="1600" b="1" dirty="0" err="1" smtClean="0">
                <a:solidFill>
                  <a:srgbClr val="7030A0"/>
                </a:solidFill>
              </a:rPr>
              <a:t>Set</a:t>
            </a:r>
            <a:r>
              <a:rPr lang="ru-RU" sz="1600" b="1" dirty="0" smtClean="0">
                <a:solidFill>
                  <a:srgbClr val="7030A0"/>
                </a:solidFill>
              </a:rPr>
              <a:t> </a:t>
            </a:r>
            <a:r>
              <a:rPr lang="ru-RU" sz="1600" b="1" dirty="0" err="1" smtClean="0">
                <a:solidFill>
                  <a:srgbClr val="7030A0"/>
                </a:solidFill>
              </a:rPr>
              <a:t>Programming</a:t>
            </a:r>
            <a:endParaRPr lang="ru-RU" sz="1600" b="1" dirty="0" smtClean="0">
              <a:solidFill>
                <a:srgbClr val="7030A0"/>
              </a:solidFill>
            </a:endParaRPr>
          </a:p>
          <a:p>
            <a:pPr>
              <a:buNone/>
            </a:pPr>
            <a:r>
              <a:rPr lang="ru-RU" sz="1600" dirty="0" smtClean="0"/>
              <a:t/>
            </a:r>
            <a:br>
              <a:rPr lang="ru-RU" sz="1600" dirty="0" smtClean="0"/>
            </a:br>
            <a:r>
              <a:rPr lang="ru-RU" sz="1600" dirty="0" smtClean="0"/>
              <a:t>Лишь вкратце </a:t>
            </a:r>
            <a:r>
              <a:rPr lang="ru-RU" sz="1600" dirty="0" smtClean="0"/>
              <a:t>упомянем эту </a:t>
            </a:r>
            <a:r>
              <a:rPr lang="ru-RU" sz="1600" dirty="0" smtClean="0"/>
              <a:t>идею — так как это пример одной из разработок в данной </a:t>
            </a:r>
            <a:r>
              <a:rPr lang="ru-RU" sz="1600" dirty="0" smtClean="0"/>
              <a:t>области. </a:t>
            </a:r>
            <a:r>
              <a:rPr lang="ru-RU" sz="1600" dirty="0" smtClean="0"/>
              <a:t>Научная область, объединяющая логическое программирование (</a:t>
            </a:r>
            <a:r>
              <a:rPr lang="ru-RU" sz="1600" dirty="0" err="1" smtClean="0"/>
              <a:t>logic</a:t>
            </a:r>
            <a:r>
              <a:rPr lang="ru-RU" sz="1600" dirty="0" smtClean="0"/>
              <a:t> </a:t>
            </a:r>
            <a:r>
              <a:rPr lang="ru-RU" sz="1600" dirty="0" err="1" smtClean="0"/>
              <a:t>programming</a:t>
            </a:r>
            <a:r>
              <a:rPr lang="ru-RU" sz="1600" dirty="0" smtClean="0"/>
              <a:t>) и машинное обучение (</a:t>
            </a:r>
            <a:r>
              <a:rPr lang="ru-RU" sz="1600" dirty="0" err="1" smtClean="0"/>
              <a:t>machine</a:t>
            </a:r>
            <a:r>
              <a:rPr lang="ru-RU" sz="1600" dirty="0" smtClean="0"/>
              <a:t> </a:t>
            </a:r>
            <a:r>
              <a:rPr lang="ru-RU" sz="1600" dirty="0" err="1" smtClean="0"/>
              <a:t>learning</a:t>
            </a:r>
            <a:r>
              <a:rPr lang="ru-RU" sz="1600" dirty="0" smtClean="0"/>
              <a:t>), </a:t>
            </a:r>
            <a:r>
              <a:rPr lang="ru-RU" sz="1600" dirty="0" smtClean="0"/>
              <a:t>называется </a:t>
            </a:r>
            <a:r>
              <a:rPr lang="ru-RU" sz="1600" dirty="0" err="1" smtClean="0">
                <a:hlinkClick r:id="rId2"/>
              </a:rPr>
              <a:t>Inductive</a:t>
            </a:r>
            <a:r>
              <a:rPr lang="ru-RU" sz="1600" dirty="0" smtClean="0">
                <a:hlinkClick r:id="rId2"/>
              </a:rPr>
              <a:t> </a:t>
            </a:r>
            <a:r>
              <a:rPr lang="ru-RU" sz="1600" dirty="0" err="1" smtClean="0">
                <a:hlinkClick r:id="rId2"/>
              </a:rPr>
              <a:t>Logic</a:t>
            </a:r>
            <a:r>
              <a:rPr lang="ru-RU" sz="1600" dirty="0" smtClean="0">
                <a:hlinkClick r:id="rId2"/>
              </a:rPr>
              <a:t> </a:t>
            </a:r>
            <a:r>
              <a:rPr lang="ru-RU" sz="1600" dirty="0" err="1" smtClean="0">
                <a:hlinkClick r:id="rId2"/>
              </a:rPr>
              <a:t>Programming</a:t>
            </a:r>
            <a:r>
              <a:rPr lang="ru-RU" sz="1600" dirty="0" smtClean="0"/>
              <a:t> (</a:t>
            </a:r>
            <a:r>
              <a:rPr lang="en-US" sz="1600" dirty="0" smtClean="0"/>
              <a:t>https://</a:t>
            </a:r>
            <a:r>
              <a:rPr lang="en-US" sz="1600" dirty="0" smtClean="0"/>
              <a:t>www.quora.com/Sir-what-is-inductive-reasonig-and-its-examples</a:t>
            </a:r>
            <a:r>
              <a:rPr lang="ru-RU" sz="1600" dirty="0" smtClean="0"/>
              <a:t>). </a:t>
            </a:r>
          </a:p>
          <a:p>
            <a:pPr>
              <a:buNone/>
            </a:pPr>
            <a:r>
              <a:rPr lang="ru-RU" sz="1600" dirty="0" smtClean="0"/>
              <a:t> </a:t>
            </a:r>
            <a:r>
              <a:rPr lang="ru-RU" sz="1600" dirty="0" smtClean="0"/>
              <a:t>      В </a:t>
            </a:r>
            <a:r>
              <a:rPr lang="ru-RU" sz="1600" dirty="0" smtClean="0"/>
              <a:t>ней происходит много чего интересного и это отдельная история, здесь же приведем лишь один пример связанный с ASP</a:t>
            </a:r>
            <a:r>
              <a:rPr lang="ru-RU" sz="1600" dirty="0" smtClean="0"/>
              <a:t>.</a:t>
            </a:r>
          </a:p>
          <a:p>
            <a:pPr>
              <a:buNone/>
            </a:pPr>
            <a:r>
              <a:rPr lang="ru-RU" sz="1600" dirty="0" smtClean="0"/>
              <a:t/>
            </a:r>
            <a:br>
              <a:rPr lang="ru-RU" sz="1600" dirty="0" smtClean="0"/>
            </a:br>
            <a:r>
              <a:rPr lang="ru-RU" sz="1600" dirty="0" smtClean="0">
                <a:solidFill>
                  <a:schemeClr val="bg1">
                    <a:lumMod val="65000"/>
                  </a:schemeClr>
                </a:solidFill>
              </a:rPr>
              <a:t>Основано на статье </a:t>
            </a:r>
            <a:r>
              <a:rPr lang="ru-RU" sz="1600" dirty="0" err="1" smtClean="0">
                <a:solidFill>
                  <a:schemeClr val="bg1">
                    <a:lumMod val="65000"/>
                  </a:schemeClr>
                </a:solidFill>
                <a:hlinkClick r:id="rId3"/>
              </a:rPr>
              <a:t>Sketched</a:t>
            </a:r>
            <a:r>
              <a:rPr lang="ru-RU" sz="1600" dirty="0" smtClean="0">
                <a:solidFill>
                  <a:schemeClr val="bg1">
                    <a:lumMod val="65000"/>
                  </a:schemeClr>
                </a:solidFill>
                <a:hlinkClick r:id="rId3"/>
              </a:rPr>
              <a:t> </a:t>
            </a:r>
            <a:r>
              <a:rPr lang="ru-RU" sz="1600" dirty="0" err="1" smtClean="0">
                <a:solidFill>
                  <a:schemeClr val="bg1">
                    <a:lumMod val="65000"/>
                  </a:schemeClr>
                </a:solidFill>
                <a:hlinkClick r:id="rId3"/>
              </a:rPr>
              <a:t>Answer</a:t>
            </a:r>
            <a:r>
              <a:rPr lang="ru-RU" sz="1600" dirty="0" smtClean="0">
                <a:solidFill>
                  <a:schemeClr val="bg1">
                    <a:lumMod val="65000"/>
                  </a:schemeClr>
                </a:solidFill>
                <a:hlinkClick r:id="rId3"/>
              </a:rPr>
              <a:t> </a:t>
            </a:r>
            <a:r>
              <a:rPr lang="ru-RU" sz="1600" dirty="0" err="1" smtClean="0">
                <a:solidFill>
                  <a:schemeClr val="bg1">
                    <a:lumMod val="65000"/>
                  </a:schemeClr>
                </a:solidFill>
                <a:hlinkClick r:id="rId3"/>
              </a:rPr>
              <a:t>Set</a:t>
            </a:r>
            <a:r>
              <a:rPr lang="ru-RU" sz="1600" dirty="0" smtClean="0">
                <a:solidFill>
                  <a:schemeClr val="bg1">
                    <a:lumMod val="65000"/>
                  </a:schemeClr>
                </a:solidFill>
                <a:hlinkClick r:id="rId3"/>
              </a:rPr>
              <a:t> </a:t>
            </a:r>
            <a:r>
              <a:rPr lang="ru-RU" sz="1600" dirty="0" err="1" smtClean="0">
                <a:solidFill>
                  <a:schemeClr val="bg1">
                    <a:lumMod val="65000"/>
                  </a:schemeClr>
                </a:solidFill>
                <a:hlinkClick r:id="rId3"/>
              </a:rPr>
              <a:t>Programming</a:t>
            </a:r>
            <a:r>
              <a:rPr lang="ru-RU" sz="1600" dirty="0" smtClean="0">
                <a:solidFill>
                  <a:schemeClr val="bg1">
                    <a:lumMod val="65000"/>
                  </a:schemeClr>
                </a:solidFill>
              </a:rPr>
              <a:t> </a:t>
            </a:r>
            <a:r>
              <a:rPr lang="ru-RU" sz="1600" dirty="0" err="1" smtClean="0">
                <a:solidFill>
                  <a:schemeClr val="bg1">
                    <a:lumMod val="65000"/>
                  </a:schemeClr>
                </a:solidFill>
              </a:rPr>
              <a:t>by</a:t>
            </a:r>
            <a:r>
              <a:rPr lang="ru-RU" sz="1600" dirty="0" smtClean="0">
                <a:solidFill>
                  <a:schemeClr val="bg1">
                    <a:lumMod val="65000"/>
                  </a:schemeClr>
                </a:solidFill>
              </a:rPr>
              <a:t> </a:t>
            </a:r>
            <a:r>
              <a:rPr lang="ru-RU" sz="1600" dirty="0" err="1" smtClean="0">
                <a:solidFill>
                  <a:schemeClr val="bg1">
                    <a:lumMod val="65000"/>
                  </a:schemeClr>
                </a:solidFill>
              </a:rPr>
              <a:t>Sergey</a:t>
            </a:r>
            <a:r>
              <a:rPr lang="ru-RU" sz="1600" dirty="0" smtClean="0">
                <a:solidFill>
                  <a:schemeClr val="bg1">
                    <a:lumMod val="65000"/>
                  </a:schemeClr>
                </a:solidFill>
              </a:rPr>
              <a:t> </a:t>
            </a:r>
            <a:r>
              <a:rPr lang="ru-RU" sz="1600" dirty="0" err="1" smtClean="0">
                <a:solidFill>
                  <a:schemeClr val="bg1">
                    <a:lumMod val="65000"/>
                  </a:schemeClr>
                </a:solidFill>
              </a:rPr>
              <a:t>Paramonov</a:t>
            </a:r>
            <a:r>
              <a:rPr lang="ru-RU" sz="1600" dirty="0" smtClean="0">
                <a:solidFill>
                  <a:schemeClr val="bg1">
                    <a:lumMod val="65000"/>
                  </a:schemeClr>
                </a:solidFill>
              </a:rPr>
              <a:t>, </a:t>
            </a:r>
            <a:r>
              <a:rPr lang="ru-RU" sz="1600" dirty="0" err="1" smtClean="0">
                <a:solidFill>
                  <a:schemeClr val="bg1">
                    <a:lumMod val="65000"/>
                  </a:schemeClr>
                </a:solidFill>
              </a:rPr>
              <a:t>Christian</a:t>
            </a:r>
            <a:r>
              <a:rPr lang="ru-RU" sz="1600" dirty="0" smtClean="0">
                <a:solidFill>
                  <a:schemeClr val="bg1">
                    <a:lumMod val="65000"/>
                  </a:schemeClr>
                </a:solidFill>
              </a:rPr>
              <a:t> </a:t>
            </a:r>
            <a:r>
              <a:rPr lang="ru-RU" sz="1600" dirty="0" err="1" smtClean="0">
                <a:solidFill>
                  <a:schemeClr val="bg1">
                    <a:lumMod val="65000"/>
                  </a:schemeClr>
                </a:solidFill>
              </a:rPr>
              <a:t>Bessiere</a:t>
            </a:r>
            <a:r>
              <a:rPr lang="ru-RU" sz="1600" dirty="0" smtClean="0">
                <a:solidFill>
                  <a:schemeClr val="bg1">
                    <a:lumMod val="65000"/>
                  </a:schemeClr>
                </a:solidFill>
              </a:rPr>
              <a:t>, </a:t>
            </a:r>
            <a:r>
              <a:rPr lang="ru-RU" sz="1600" dirty="0" err="1" smtClean="0">
                <a:solidFill>
                  <a:schemeClr val="bg1">
                    <a:lumMod val="65000"/>
                  </a:schemeClr>
                </a:solidFill>
              </a:rPr>
              <a:t>Anton</a:t>
            </a:r>
            <a:r>
              <a:rPr lang="ru-RU" sz="1600" dirty="0" smtClean="0">
                <a:solidFill>
                  <a:schemeClr val="bg1">
                    <a:lumMod val="65000"/>
                  </a:schemeClr>
                </a:solidFill>
              </a:rPr>
              <a:t> </a:t>
            </a:r>
            <a:r>
              <a:rPr lang="ru-RU" sz="1600" dirty="0" err="1" smtClean="0">
                <a:solidFill>
                  <a:schemeClr val="bg1">
                    <a:lumMod val="65000"/>
                  </a:schemeClr>
                </a:solidFill>
              </a:rPr>
              <a:t>Dries</a:t>
            </a:r>
            <a:r>
              <a:rPr lang="ru-RU" sz="1600" dirty="0" smtClean="0">
                <a:solidFill>
                  <a:schemeClr val="bg1">
                    <a:lumMod val="65000"/>
                  </a:schemeClr>
                </a:solidFill>
              </a:rPr>
              <a:t>, </a:t>
            </a:r>
            <a:r>
              <a:rPr lang="ru-RU" sz="1600" dirty="0" err="1" smtClean="0">
                <a:solidFill>
                  <a:schemeClr val="bg1">
                    <a:lumMod val="65000"/>
                  </a:schemeClr>
                </a:solidFill>
              </a:rPr>
              <a:t>Luc</a:t>
            </a:r>
            <a:r>
              <a:rPr lang="ru-RU" sz="1600" dirty="0" smtClean="0">
                <a:solidFill>
                  <a:schemeClr val="bg1">
                    <a:lumMod val="65000"/>
                  </a:schemeClr>
                </a:solidFill>
              </a:rPr>
              <a:t> </a:t>
            </a:r>
            <a:r>
              <a:rPr lang="ru-RU" sz="1600" dirty="0" err="1" smtClean="0">
                <a:solidFill>
                  <a:schemeClr val="bg1">
                    <a:lumMod val="65000"/>
                  </a:schemeClr>
                </a:solidFill>
              </a:rPr>
              <a:t>De</a:t>
            </a:r>
            <a:r>
              <a:rPr lang="ru-RU" sz="1600" dirty="0" smtClean="0">
                <a:solidFill>
                  <a:schemeClr val="bg1">
                    <a:lumMod val="65000"/>
                  </a:schemeClr>
                </a:solidFill>
              </a:rPr>
              <a:t> </a:t>
            </a:r>
            <a:r>
              <a:rPr lang="ru-RU" sz="1600" dirty="0" err="1" smtClean="0">
                <a:solidFill>
                  <a:schemeClr val="bg1">
                    <a:lumMod val="65000"/>
                  </a:schemeClr>
                </a:solidFill>
              </a:rPr>
              <a:t>Raedt</a:t>
            </a:r>
            <a:endParaRPr lang="ru-RU" sz="1600" dirty="0" smtClean="0">
              <a:solidFill>
                <a:schemeClr val="bg1">
                  <a:lumMod val="65000"/>
                </a:schemeClr>
              </a:solidFill>
            </a:endParaRPr>
          </a:p>
          <a:p>
            <a:pPr>
              <a:buNone/>
            </a:pPr>
            <a:r>
              <a:rPr lang="ru-RU" sz="1600" dirty="0" smtClean="0"/>
              <a:t/>
            </a:r>
            <a:br>
              <a:rPr lang="ru-RU" sz="1600" dirty="0" smtClean="0"/>
            </a:br>
            <a:r>
              <a:rPr lang="ru-RU" sz="1600" dirty="0" smtClean="0"/>
              <a:t>Представим, что вы начали изучать ASP и в качестве задания нужно решить черно белых королев — простым </a:t>
            </a:r>
            <a:r>
              <a:rPr lang="ru-RU" sz="1600" dirty="0" err="1" smtClean="0"/>
              <a:t>гуглением</a:t>
            </a:r>
            <a:r>
              <a:rPr lang="ru-RU" sz="1600" dirty="0" smtClean="0"/>
              <a:t> найдем решение на </a:t>
            </a:r>
            <a:r>
              <a:rPr lang="ru-RU" sz="1600" dirty="0" err="1" smtClean="0">
                <a:hlinkClick r:id="rId4"/>
              </a:rPr>
              <a:t>Constraint</a:t>
            </a:r>
            <a:r>
              <a:rPr lang="ru-RU" sz="1600" dirty="0" smtClean="0">
                <a:hlinkClick r:id="rId4"/>
              </a:rPr>
              <a:t> </a:t>
            </a:r>
            <a:r>
              <a:rPr lang="ru-RU" sz="1600" dirty="0" err="1" smtClean="0">
                <a:hlinkClick r:id="rId4"/>
              </a:rPr>
              <a:t>Programming</a:t>
            </a:r>
            <a:r>
              <a:rPr lang="ru-RU" sz="1600" dirty="0" smtClean="0">
                <a:hlinkClick r:id="rId4"/>
              </a:rPr>
              <a:t> языке </a:t>
            </a:r>
            <a:r>
              <a:rPr lang="ru-RU" sz="1600" dirty="0" err="1" smtClean="0">
                <a:hlinkClick r:id="rId4"/>
              </a:rPr>
              <a:t>Essense</a:t>
            </a:r>
            <a:r>
              <a:rPr lang="ru-RU" sz="1600" dirty="0" smtClean="0"/>
              <a:t>.</a:t>
            </a:r>
          </a:p>
          <a:p>
            <a:pPr>
              <a:buNone/>
            </a:pPr>
            <a:r>
              <a:rPr lang="ru-RU" sz="1600" dirty="0" smtClean="0"/>
              <a:t/>
            </a:r>
            <a:br>
              <a:rPr lang="ru-RU" sz="1600" dirty="0" smtClean="0"/>
            </a:br>
            <a:endParaRPr lang="ru-RU" sz="16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ru-RU" sz="1600" dirty="0" smtClean="0"/>
              <a:t>Если </a:t>
            </a:r>
            <a:r>
              <a:rPr lang="ru-RU" sz="1600" dirty="0" smtClean="0"/>
              <a:t>вы перепишите это ограничения </a:t>
            </a:r>
            <a:r>
              <a:rPr lang="ru-RU" sz="1600" dirty="0" err="1" smtClean="0"/>
              <a:t>один-в-один</a:t>
            </a:r>
            <a:r>
              <a:rPr lang="ru-RU" sz="1600" dirty="0" smtClean="0"/>
              <a:t> на ASP, то получится следующее</a:t>
            </a:r>
            <a:r>
              <a:rPr lang="ru-RU" sz="1600" dirty="0" smtClean="0"/>
              <a:t>:</a:t>
            </a:r>
          </a:p>
          <a:p>
            <a:pPr>
              <a:buNone/>
            </a:pPr>
            <a:endParaRPr lang="ru-RU" sz="1600" dirty="0" smtClean="0"/>
          </a:p>
          <a:p>
            <a:pPr>
              <a:buNone/>
            </a:pPr>
            <a:endParaRPr lang="ru-RU" sz="1600" dirty="0" smtClean="0"/>
          </a:p>
          <a:p>
            <a:pPr>
              <a:buNone/>
            </a:pPr>
            <a:endParaRPr lang="ru-RU" sz="1600" dirty="0" smtClean="0"/>
          </a:p>
          <a:p>
            <a:pPr>
              <a:buNone/>
            </a:pPr>
            <a:r>
              <a:rPr lang="ru-RU" sz="1600" dirty="0" smtClean="0"/>
              <a:t>Что </a:t>
            </a:r>
            <a:r>
              <a:rPr lang="ru-RU" sz="1600" dirty="0" smtClean="0"/>
              <a:t>безусловно неверно и будет возвращать </a:t>
            </a:r>
            <a:r>
              <a:rPr lang="ru-RU" sz="1600" dirty="0" err="1" smtClean="0"/>
              <a:t>Unsatisfiable</a:t>
            </a:r>
            <a:r>
              <a:rPr lang="ru-RU" sz="1600" dirty="0" smtClean="0"/>
              <a:t> какую бы строчку мы не убрали. Идея </a:t>
            </a:r>
            <a:r>
              <a:rPr lang="ru-RU" sz="1600" dirty="0" err="1" smtClean="0"/>
              <a:t>sketching</a:t>
            </a:r>
            <a:r>
              <a:rPr lang="ru-RU" sz="1600" dirty="0" smtClean="0"/>
              <a:t> состоит в том, чтобы пометить часть программы как </a:t>
            </a:r>
            <a:r>
              <a:rPr lang="ru-RU" sz="1600" dirty="0" smtClean="0"/>
              <a:t>«мы </a:t>
            </a:r>
            <a:r>
              <a:rPr lang="ru-RU" sz="1600" dirty="0" smtClean="0"/>
              <a:t>вот тут не уверены, что должно </a:t>
            </a:r>
            <a:r>
              <a:rPr lang="ru-RU" sz="1600" dirty="0" smtClean="0"/>
              <a:t>быть» </a:t>
            </a:r>
            <a:r>
              <a:rPr lang="ru-RU" sz="1600" dirty="0" smtClean="0"/>
              <a:t>и дать примеры, как должна себя вести программа — </a:t>
            </a:r>
            <a:r>
              <a:rPr lang="ru-RU" sz="1600" dirty="0" smtClean="0"/>
              <a:t>«вот </a:t>
            </a:r>
            <a:r>
              <a:rPr lang="ru-RU" sz="1600" dirty="0" smtClean="0"/>
              <a:t>это решение, а вот это </a:t>
            </a:r>
            <a:r>
              <a:rPr lang="ru-RU" sz="1600" dirty="0" smtClean="0"/>
              <a:t>нет»</a:t>
            </a:r>
          </a:p>
          <a:p>
            <a:pPr>
              <a:buNone/>
            </a:pPr>
            <a:endParaRPr lang="ru-RU" sz="1600" dirty="0" smtClean="0"/>
          </a:p>
          <a:p>
            <a:pPr>
              <a:buNone/>
            </a:pPr>
            <a:endParaRPr lang="ru-RU" sz="1600" dirty="0"/>
          </a:p>
        </p:txBody>
      </p:sp>
      <p:pic>
        <p:nvPicPr>
          <p:cNvPr id="10242" name="Picture 2"/>
          <p:cNvPicPr>
            <a:picLocks noChangeAspect="1" noChangeArrowheads="1"/>
          </p:cNvPicPr>
          <p:nvPr/>
        </p:nvPicPr>
        <p:blipFill>
          <a:blip r:embed="rId2" cstate="print"/>
          <a:srcRect/>
          <a:stretch>
            <a:fillRect/>
          </a:stretch>
        </p:blipFill>
        <p:spPr bwMode="auto">
          <a:xfrm>
            <a:off x="785786" y="956668"/>
            <a:ext cx="4214842" cy="757820"/>
          </a:xfrm>
          <a:prstGeom prst="rect">
            <a:avLst/>
          </a:prstGeom>
          <a:noFill/>
          <a:ln w="9525">
            <a:noFill/>
            <a:miter lim="800000"/>
            <a:headEnd/>
            <a:tailEnd/>
          </a:ln>
          <a:effectLst/>
        </p:spPr>
      </p:pic>
      <p:pic>
        <p:nvPicPr>
          <p:cNvPr id="10244" name="Picture 4"/>
          <p:cNvPicPr>
            <a:picLocks noChangeAspect="1" noChangeArrowheads="1"/>
          </p:cNvPicPr>
          <p:nvPr/>
        </p:nvPicPr>
        <p:blipFill>
          <a:blip r:embed="rId3" cstate="print"/>
          <a:srcRect/>
          <a:stretch>
            <a:fillRect/>
          </a:stretch>
        </p:blipFill>
        <p:spPr bwMode="auto">
          <a:xfrm>
            <a:off x="857224" y="2928934"/>
            <a:ext cx="5124450" cy="1685925"/>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571480"/>
            <a:ext cx="8229600" cy="5554683"/>
          </a:xfrm>
        </p:spPr>
        <p:txBody>
          <a:bodyPr>
            <a:normAutofit/>
          </a:bodyPr>
          <a:lstStyle/>
          <a:p>
            <a:pPr>
              <a:buNone/>
            </a:pPr>
            <a:r>
              <a:rPr lang="ru-RU" sz="1600" b="1" dirty="0" err="1" smtClean="0"/>
              <a:t>Prolog</a:t>
            </a:r>
            <a:endParaRPr lang="ru-RU" sz="1600" b="1" dirty="0" smtClean="0"/>
          </a:p>
          <a:p>
            <a:pPr>
              <a:buNone/>
            </a:pPr>
            <a:r>
              <a:rPr lang="ru-RU" sz="1600" dirty="0" smtClean="0"/>
              <a:t>Он </a:t>
            </a:r>
            <a:r>
              <a:rPr lang="ru-RU" sz="1600" dirty="0" smtClean="0"/>
              <a:t>был основан в начале 70-х годов 20 века, когда компьютеры только-только стали доступными для широких масс. С точки зрения построения и синтаксиса это не самый простой язык, но с точки зрения понимания ответных действий машины - почти идеальный. Просто взгляните на код, которым можно описать автомобиль:</a:t>
            </a:r>
          </a:p>
          <a:p>
            <a:pPr>
              <a:buNone/>
            </a:pPr>
            <a:r>
              <a:rPr lang="ru-RU" sz="1600" dirty="0" smtClean="0"/>
              <a:t>                     </a:t>
            </a:r>
            <a:r>
              <a:rPr lang="ru-RU" sz="1600" dirty="0" err="1" smtClean="0"/>
              <a:t>auto</a:t>
            </a:r>
            <a:r>
              <a:rPr lang="ru-RU" sz="1600" dirty="0" smtClean="0"/>
              <a:t>( '</a:t>
            </a:r>
            <a:r>
              <a:rPr lang="ru-RU" sz="1600" dirty="0" err="1" smtClean="0"/>
              <a:t>Model</a:t>
            </a:r>
            <a:r>
              <a:rPr lang="ru-RU" sz="1600" dirty="0" smtClean="0"/>
              <a:t>', '</a:t>
            </a:r>
            <a:r>
              <a:rPr lang="ru-RU" sz="1600" dirty="0" err="1" smtClean="0"/>
              <a:t>Year</a:t>
            </a:r>
            <a:r>
              <a:rPr lang="ru-RU" sz="1600" dirty="0" smtClean="0"/>
              <a:t>', '</a:t>
            </a:r>
            <a:r>
              <a:rPr lang="ru-RU" sz="1600" dirty="0" err="1" smtClean="0"/>
              <a:t>Engine</a:t>
            </a:r>
            <a:r>
              <a:rPr lang="ru-RU" sz="1600" dirty="0" smtClean="0"/>
              <a:t>', </a:t>
            </a:r>
            <a:r>
              <a:rPr lang="ru-RU" sz="1600" dirty="0" err="1" smtClean="0"/>
              <a:t>Power</a:t>
            </a:r>
            <a:r>
              <a:rPr lang="ru-RU" sz="1600" dirty="0" smtClean="0"/>
              <a:t>( '</a:t>
            </a:r>
            <a:r>
              <a:rPr lang="ru-RU" sz="1600" dirty="0" err="1" smtClean="0"/>
              <a:t>h.p</a:t>
            </a:r>
            <a:r>
              <a:rPr lang="ru-RU" sz="1600" dirty="0" smtClean="0"/>
              <a:t>.', '</a:t>
            </a:r>
            <a:r>
              <a:rPr lang="ru-RU" sz="1600" dirty="0" err="1" smtClean="0"/>
              <a:t>kW</a:t>
            </a:r>
            <a:r>
              <a:rPr lang="ru-RU" sz="1600" dirty="0" smtClean="0"/>
              <a:t>' ) ).</a:t>
            </a:r>
          </a:p>
          <a:p>
            <a:pPr>
              <a:buNone/>
            </a:pPr>
            <a:r>
              <a:rPr lang="ru-RU" sz="1600" dirty="0" smtClean="0"/>
              <a:t>Согласитесь, такую структуру легко понять и идентифицировать параметры, а ведь это едва ли не самое сложное, что можно увидеть в </a:t>
            </a:r>
            <a:r>
              <a:rPr lang="ru-RU" sz="1600" dirty="0" err="1" smtClean="0"/>
              <a:t>Prolog</a:t>
            </a:r>
            <a:r>
              <a:rPr lang="ru-RU" sz="1600" dirty="0" smtClean="0"/>
              <a:t>.</a:t>
            </a:r>
          </a:p>
          <a:p>
            <a:pPr>
              <a:buNone/>
            </a:pPr>
            <a:endParaRPr lang="ru-RU" sz="1600" dirty="0" smtClean="0"/>
          </a:p>
          <a:p>
            <a:pPr>
              <a:buNone/>
            </a:pPr>
            <a:r>
              <a:rPr lang="ru-RU" sz="1600" dirty="0" smtClean="0"/>
              <a:t>Изначально именно поэтому ему была уготована больше просветительская участь, чем реально полезная. Но со временем </a:t>
            </a:r>
            <a:r>
              <a:rPr lang="ru-RU" sz="1600" dirty="0" err="1" smtClean="0"/>
              <a:t>Prolog</a:t>
            </a:r>
            <a:r>
              <a:rPr lang="ru-RU" sz="1600" dirty="0" smtClean="0"/>
              <a:t> оказался полезен на передовой — в создании искусственного интеллекта и при работе с базами данных. </a:t>
            </a:r>
            <a:endParaRPr lang="ru-RU" sz="1600" dirty="0" smtClean="0"/>
          </a:p>
          <a:p>
            <a:pPr>
              <a:buNone/>
            </a:pPr>
            <a:r>
              <a:rPr lang="ru-RU" sz="1600" dirty="0" smtClean="0"/>
              <a:t>В </a:t>
            </a:r>
            <a:r>
              <a:rPr lang="ru-RU" sz="1600" dirty="0" smtClean="0"/>
              <a:t>свежем рейтинге TIOBE </a:t>
            </a:r>
            <a:r>
              <a:rPr lang="ru-RU" sz="1600" dirty="0" err="1" smtClean="0"/>
              <a:t>Prolog</a:t>
            </a:r>
            <a:r>
              <a:rPr lang="ru-RU" sz="1600" dirty="0" smtClean="0"/>
              <a:t> занял весьма достойное </a:t>
            </a:r>
            <a:r>
              <a:rPr lang="ru-RU" sz="1600" dirty="0" smtClean="0"/>
              <a:t>41 место.</a:t>
            </a:r>
            <a:endParaRPr lang="ru-RU" sz="1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ru-RU" sz="1600" b="1" dirty="0" smtClean="0">
                <a:solidFill>
                  <a:srgbClr val="7030A0"/>
                </a:solidFill>
              </a:rPr>
              <a:t>Экспериментальный анализ</a:t>
            </a:r>
          </a:p>
          <a:p>
            <a:pPr>
              <a:buNone/>
            </a:pPr>
            <a:r>
              <a:rPr lang="ru-RU" sz="1600" dirty="0" smtClean="0"/>
              <a:t/>
            </a:r>
            <a:br>
              <a:rPr lang="ru-RU" sz="1600" dirty="0" smtClean="0"/>
            </a:br>
            <a:r>
              <a:rPr lang="ru-RU" sz="1600" b="1" dirty="0" smtClean="0"/>
              <a:t>В качестве прототипа решения</a:t>
            </a:r>
          </a:p>
          <a:p>
            <a:pPr>
              <a:buNone/>
            </a:pPr>
            <a:r>
              <a:rPr lang="ru-RU" sz="1600" dirty="0" smtClean="0"/>
              <a:t>        ASP </a:t>
            </a:r>
            <a:r>
              <a:rPr lang="ru-RU" sz="1600" dirty="0" smtClean="0"/>
              <a:t>— хорош в качестве прототипа решения сложных комбинаторных задач, особенно, если это вариация сложной задачи — например NP-полная версия </a:t>
            </a:r>
            <a:r>
              <a:rPr lang="ru-RU" sz="1600" dirty="0" err="1" smtClean="0"/>
              <a:t>N-queens</a:t>
            </a:r>
            <a:r>
              <a:rPr lang="ru-RU" sz="1600" dirty="0" smtClean="0"/>
              <a:t> </a:t>
            </a:r>
            <a:r>
              <a:rPr lang="ru-RU" sz="1600" dirty="0" smtClean="0"/>
              <a:t>(задача о ферзях </a:t>
            </a:r>
            <a:r>
              <a:rPr lang="en-US" sz="1600" dirty="0" smtClean="0"/>
              <a:t>https://habr.com/ru/post/343738</a:t>
            </a:r>
            <a:r>
              <a:rPr lang="en-US" sz="1600" dirty="0" smtClean="0"/>
              <a:t>/</a:t>
            </a:r>
            <a:r>
              <a:rPr lang="ru-RU" sz="1600" dirty="0" smtClean="0"/>
              <a:t>)</a:t>
            </a:r>
            <a:endParaRPr lang="ru-RU" sz="1600" dirty="0"/>
          </a:p>
        </p:txBody>
      </p:sp>
      <p:pic>
        <p:nvPicPr>
          <p:cNvPr id="11266" name="Picture 2"/>
          <p:cNvPicPr>
            <a:picLocks noChangeAspect="1" noChangeArrowheads="1"/>
          </p:cNvPicPr>
          <p:nvPr/>
        </p:nvPicPr>
        <p:blipFill>
          <a:blip r:embed="rId2" cstate="print"/>
          <a:srcRect/>
          <a:stretch>
            <a:fillRect/>
          </a:stretch>
        </p:blipFill>
        <p:spPr bwMode="auto">
          <a:xfrm>
            <a:off x="785786" y="2357430"/>
            <a:ext cx="6476996" cy="3982477"/>
          </a:xfrm>
          <a:prstGeom prst="rect">
            <a:avLst/>
          </a:prstGeom>
          <a:noFill/>
          <a:ln w="9525">
            <a:noFill/>
            <a:miter lim="800000"/>
            <a:headEnd/>
            <a:tailEnd/>
          </a:ln>
          <a:effec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ru-RU" sz="1600" b="1" dirty="0" smtClean="0"/>
              <a:t>В качестве общего решения </a:t>
            </a:r>
            <a:r>
              <a:rPr lang="en-US" sz="1600" b="1" dirty="0" err="1" smtClean="0"/>
              <a:t>vs</a:t>
            </a:r>
            <a:r>
              <a:rPr lang="en-US" sz="1600" b="1" dirty="0" smtClean="0"/>
              <a:t> </a:t>
            </a:r>
            <a:r>
              <a:rPr lang="ru-RU" sz="1600" b="1" dirty="0" smtClean="0"/>
              <a:t>специализированный алгоритм</a:t>
            </a:r>
          </a:p>
          <a:p>
            <a:pPr>
              <a:buNone/>
            </a:pPr>
            <a:r>
              <a:rPr lang="ru-RU" sz="1600" dirty="0" smtClean="0"/>
              <a:t/>
            </a:r>
            <a:br>
              <a:rPr lang="ru-RU" sz="1600" dirty="0" smtClean="0"/>
            </a:br>
            <a:r>
              <a:rPr lang="ru-RU" sz="1600" dirty="0" smtClean="0"/>
              <a:t>В свой статье </a:t>
            </a:r>
            <a:r>
              <a:rPr lang="en-US" sz="1600" dirty="0" smtClean="0"/>
              <a:t>Relational Data Factorization (</a:t>
            </a:r>
            <a:r>
              <a:rPr lang="en-US" sz="1600" dirty="0" err="1" smtClean="0"/>
              <a:t>Paramonov</a:t>
            </a:r>
            <a:r>
              <a:rPr lang="en-US" sz="1600" dirty="0" smtClean="0"/>
              <a:t>, Sergey; van </a:t>
            </a:r>
            <a:r>
              <a:rPr lang="en-US" sz="1600" dirty="0" err="1" smtClean="0"/>
              <a:t>Leeuwen</a:t>
            </a:r>
            <a:r>
              <a:rPr lang="en-US" sz="1600" dirty="0" smtClean="0"/>
              <a:t>, </a:t>
            </a:r>
            <a:r>
              <a:rPr lang="en-US" sz="1600" dirty="0" err="1" smtClean="0"/>
              <a:t>Matthijs</a:t>
            </a:r>
            <a:r>
              <a:rPr lang="en-US" sz="1600" dirty="0" smtClean="0"/>
              <a:t>; De </a:t>
            </a:r>
            <a:r>
              <a:rPr lang="en-US" sz="1600" dirty="0" err="1" smtClean="0"/>
              <a:t>Raedt</a:t>
            </a:r>
            <a:r>
              <a:rPr lang="en-US" sz="1600" dirty="0" smtClean="0"/>
              <a:t>, Luc: Relational data factorization, Machine Learning, volume 106) </a:t>
            </a:r>
            <a:r>
              <a:rPr lang="ru-RU" sz="1600" dirty="0" smtClean="0"/>
              <a:t>проведен очень </a:t>
            </a:r>
            <a:r>
              <a:rPr lang="ru-RU" sz="1600" dirty="0" smtClean="0"/>
              <a:t>подробный анализ общего решения одной проблемы, для частного случая которой есть специализированные алгоритмы и в целом картина вот такая:</a:t>
            </a:r>
            <a:endParaRPr lang="ru-RU" sz="1600" dirty="0"/>
          </a:p>
        </p:txBody>
      </p:sp>
      <p:pic>
        <p:nvPicPr>
          <p:cNvPr id="12290" name="Picture 2"/>
          <p:cNvPicPr>
            <a:picLocks noChangeAspect="1" noChangeArrowheads="1"/>
          </p:cNvPicPr>
          <p:nvPr/>
        </p:nvPicPr>
        <p:blipFill>
          <a:blip r:embed="rId2" cstate="print"/>
          <a:srcRect/>
          <a:stretch>
            <a:fillRect/>
          </a:stretch>
        </p:blipFill>
        <p:spPr bwMode="auto">
          <a:xfrm>
            <a:off x="1428728" y="2285992"/>
            <a:ext cx="5543563" cy="4222663"/>
          </a:xfrm>
          <a:prstGeom prst="rect">
            <a:avLst/>
          </a:prstGeom>
          <a:noFill/>
          <a:ln w="9525">
            <a:noFill/>
            <a:miter lim="800000"/>
            <a:headEnd/>
            <a:tailEnd/>
          </a:ln>
          <a:effec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ru-RU" sz="1600" b="1" dirty="0" smtClean="0">
                <a:solidFill>
                  <a:srgbClr val="7030A0"/>
                </a:solidFill>
              </a:rPr>
              <a:t>Гибридные решения</a:t>
            </a:r>
          </a:p>
          <a:p>
            <a:pPr>
              <a:buNone/>
            </a:pPr>
            <a:r>
              <a:rPr lang="ru-RU" sz="1600" dirty="0" smtClean="0"/>
              <a:t/>
            </a:r>
            <a:br>
              <a:rPr lang="ru-RU" sz="1600" dirty="0" smtClean="0"/>
            </a:br>
            <a:r>
              <a:rPr lang="ru-RU" sz="1600" dirty="0" smtClean="0"/>
              <a:t>В определенных ситуациях задача может распасться на две части: базовая формулировка задачи + дополнительные ограничения, в такой ситуации можно использовать связку:</a:t>
            </a:r>
          </a:p>
          <a:p>
            <a:pPr>
              <a:buNone/>
            </a:pPr>
            <a:r>
              <a:rPr lang="ru-RU" sz="1600" dirty="0" smtClean="0"/>
              <a:t/>
            </a:r>
            <a:br>
              <a:rPr lang="ru-RU" sz="1600" dirty="0" smtClean="0"/>
            </a:br>
            <a:r>
              <a:rPr lang="ru-RU" sz="1600" b="1" dirty="0" smtClean="0"/>
              <a:t>Гибридное Решение = Специализированный Алгоритм + ASP </a:t>
            </a:r>
            <a:endParaRPr lang="ru-RU" sz="1600" b="1" dirty="0" smtClean="0"/>
          </a:p>
          <a:p>
            <a:pPr>
              <a:buNone/>
            </a:pPr>
            <a:endParaRPr lang="ru-RU" sz="1600" b="1" dirty="0" smtClean="0"/>
          </a:p>
          <a:p>
            <a:pPr>
              <a:buNone/>
            </a:pPr>
            <a:r>
              <a:rPr lang="ru-RU" sz="1600" b="1" dirty="0" smtClean="0"/>
              <a:t>       </a:t>
            </a:r>
            <a:r>
              <a:rPr lang="ru-RU" sz="1600" dirty="0" smtClean="0"/>
              <a:t>На </a:t>
            </a:r>
            <a:r>
              <a:rPr lang="ru-RU" sz="1600" dirty="0" smtClean="0"/>
              <a:t>ряде задач, например в случае с </a:t>
            </a:r>
            <a:r>
              <a:rPr lang="ru-RU" sz="1600" dirty="0" err="1" smtClean="0"/>
              <a:t>structured</a:t>
            </a:r>
            <a:r>
              <a:rPr lang="ru-RU" sz="1600" dirty="0" smtClean="0"/>
              <a:t> </a:t>
            </a:r>
            <a:r>
              <a:rPr lang="ru-RU" sz="1600" dirty="0" err="1" smtClean="0"/>
              <a:t>frequent</a:t>
            </a:r>
            <a:r>
              <a:rPr lang="ru-RU" sz="1600" dirty="0" smtClean="0"/>
              <a:t> </a:t>
            </a:r>
            <a:r>
              <a:rPr lang="ru-RU" sz="1600" dirty="0" err="1" smtClean="0"/>
              <a:t>pattern</a:t>
            </a:r>
            <a:r>
              <a:rPr lang="ru-RU" sz="1600" dirty="0" smtClean="0"/>
              <a:t> </a:t>
            </a:r>
            <a:r>
              <a:rPr lang="ru-RU" sz="1600" dirty="0" err="1" smtClean="0"/>
              <a:t>mining</a:t>
            </a:r>
            <a:r>
              <a:rPr lang="ru-RU" sz="1600" dirty="0" smtClean="0"/>
              <a:t> гибридные решения имеют существенное преимущество в </a:t>
            </a:r>
            <a:r>
              <a:rPr lang="ru-RU" sz="1600" dirty="0" err="1" smtClean="0"/>
              <a:t>масштабируемости</a:t>
            </a:r>
            <a:r>
              <a:rPr lang="ru-RU" sz="1600" dirty="0" smtClean="0"/>
              <a:t> (см. </a:t>
            </a:r>
            <a:r>
              <a:rPr lang="ru-RU" sz="1600" dirty="0" err="1" smtClean="0"/>
              <a:t>Paramonov</a:t>
            </a:r>
            <a:r>
              <a:rPr lang="ru-RU" sz="1600" dirty="0" smtClean="0"/>
              <a:t>, </a:t>
            </a:r>
            <a:r>
              <a:rPr lang="ru-RU" sz="1600" dirty="0" err="1" smtClean="0"/>
              <a:t>Sergey</a:t>
            </a:r>
            <a:r>
              <a:rPr lang="ru-RU" sz="1600" dirty="0" smtClean="0"/>
              <a:t>; </a:t>
            </a:r>
            <a:r>
              <a:rPr lang="ru-RU" sz="1600" dirty="0" err="1" smtClean="0"/>
              <a:t>Stepanova</a:t>
            </a:r>
            <a:r>
              <a:rPr lang="ru-RU" sz="1600" dirty="0" smtClean="0"/>
              <a:t>, </a:t>
            </a:r>
            <a:r>
              <a:rPr lang="ru-RU" sz="1600" dirty="0" err="1" smtClean="0"/>
              <a:t>Daria</a:t>
            </a:r>
            <a:r>
              <a:rPr lang="ru-RU" sz="1600" dirty="0" smtClean="0"/>
              <a:t>; </a:t>
            </a:r>
            <a:r>
              <a:rPr lang="ru-RU" sz="1600" dirty="0" err="1" smtClean="0"/>
              <a:t>Miettinen</a:t>
            </a:r>
            <a:r>
              <a:rPr lang="ru-RU" sz="1600" dirty="0" smtClean="0"/>
              <a:t>, </a:t>
            </a:r>
            <a:r>
              <a:rPr lang="ru-RU" sz="1600" dirty="0" err="1" smtClean="0"/>
              <a:t>Pauli</a:t>
            </a:r>
            <a:r>
              <a:rPr lang="ru-RU" sz="1600" dirty="0" smtClean="0"/>
              <a:t>: </a:t>
            </a:r>
            <a:r>
              <a:rPr lang="ru-RU" sz="1600" dirty="0" err="1" smtClean="0"/>
              <a:t>Hybrid</a:t>
            </a:r>
            <a:r>
              <a:rPr lang="ru-RU" sz="1600" dirty="0" smtClean="0"/>
              <a:t> </a:t>
            </a:r>
            <a:r>
              <a:rPr lang="ru-RU" sz="1600" dirty="0" err="1" smtClean="0"/>
              <a:t>ASP-based</a:t>
            </a:r>
            <a:r>
              <a:rPr lang="ru-RU" sz="1600" dirty="0" smtClean="0"/>
              <a:t> Approach </a:t>
            </a:r>
            <a:r>
              <a:rPr lang="ru-RU" sz="1600" dirty="0" err="1" smtClean="0"/>
              <a:t>to</a:t>
            </a:r>
            <a:r>
              <a:rPr lang="ru-RU" sz="1600" dirty="0" smtClean="0"/>
              <a:t> </a:t>
            </a:r>
            <a:r>
              <a:rPr lang="ru-RU" sz="1600" dirty="0" err="1" smtClean="0"/>
              <a:t>Pattern</a:t>
            </a:r>
            <a:r>
              <a:rPr lang="ru-RU" sz="1600" dirty="0" smtClean="0"/>
              <a:t> </a:t>
            </a:r>
            <a:r>
              <a:rPr lang="ru-RU" sz="1600" dirty="0" err="1" smtClean="0"/>
              <a:t>Mining</a:t>
            </a:r>
            <a:r>
              <a:rPr lang="ru-RU" sz="1600" dirty="0" smtClean="0"/>
              <a:t>, </a:t>
            </a:r>
            <a:r>
              <a:rPr lang="ru-RU" sz="1600" dirty="0" err="1" smtClean="0"/>
              <a:t>Theory</a:t>
            </a:r>
            <a:r>
              <a:rPr lang="ru-RU" sz="1600" dirty="0" smtClean="0"/>
              <a:t> </a:t>
            </a:r>
            <a:r>
              <a:rPr lang="ru-RU" sz="1600" dirty="0" err="1" smtClean="0"/>
              <a:t>and</a:t>
            </a:r>
            <a:r>
              <a:rPr lang="ru-RU" sz="1600" dirty="0" smtClean="0"/>
              <a:t> </a:t>
            </a:r>
            <a:r>
              <a:rPr lang="ru-RU" sz="1600" dirty="0" err="1" smtClean="0"/>
              <a:t>Practice</a:t>
            </a:r>
            <a:r>
              <a:rPr lang="ru-RU" sz="1600" dirty="0" smtClean="0"/>
              <a:t> </a:t>
            </a:r>
            <a:r>
              <a:rPr lang="ru-RU" sz="1600" dirty="0" err="1" smtClean="0"/>
              <a:t>of</a:t>
            </a:r>
            <a:r>
              <a:rPr lang="ru-RU" sz="1600" dirty="0" smtClean="0"/>
              <a:t> </a:t>
            </a:r>
            <a:r>
              <a:rPr lang="ru-RU" sz="1600" dirty="0" err="1" smtClean="0"/>
              <a:t>Logic</a:t>
            </a:r>
            <a:r>
              <a:rPr lang="ru-RU" sz="1600" dirty="0" smtClean="0"/>
              <a:t> </a:t>
            </a:r>
            <a:r>
              <a:rPr lang="ru-RU" sz="1600" dirty="0" err="1" smtClean="0"/>
              <a:t>Programming</a:t>
            </a:r>
            <a:r>
              <a:rPr lang="ru-RU" sz="1600" dirty="0" smtClean="0"/>
              <a:t>, 2018):</a:t>
            </a:r>
          </a:p>
          <a:p>
            <a:pPr>
              <a:buNone/>
            </a:pPr>
            <a:r>
              <a:rPr lang="ru-RU" sz="1600" dirty="0" smtClean="0"/>
              <a:t/>
            </a:r>
            <a:br>
              <a:rPr lang="ru-RU" sz="1600" dirty="0" smtClean="0"/>
            </a:br>
            <a:r>
              <a:rPr lang="ru-RU" sz="1600" dirty="0" smtClean="0"/>
              <a:t>Сравнение на синтетическом </a:t>
            </a:r>
            <a:r>
              <a:rPr lang="ru-RU" sz="1600" dirty="0" err="1" smtClean="0"/>
              <a:t>датасете</a:t>
            </a:r>
            <a:r>
              <a:rPr lang="ru-RU" sz="1600" dirty="0" smtClean="0"/>
              <a:t> последовательностей (от авторов другого метода; разница работы на настоящих крупных </a:t>
            </a:r>
            <a:r>
              <a:rPr lang="ru-RU" sz="1600" dirty="0" err="1" smtClean="0"/>
              <a:t>датасетах</a:t>
            </a:r>
            <a:r>
              <a:rPr lang="ru-RU" sz="1600" dirty="0" smtClean="0"/>
              <a:t> несколько порядков — у нас десятки секунды-минуты, у них не получается вычислить все последовательности за ночь вычислений)</a:t>
            </a:r>
            <a:endParaRPr lang="ru-RU" sz="16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ChangeAspect="1" noChangeArrowheads="1"/>
          </p:cNvPicPr>
          <p:nvPr/>
        </p:nvPicPr>
        <p:blipFill>
          <a:blip r:embed="rId2" cstate="print"/>
          <a:srcRect/>
          <a:stretch>
            <a:fillRect/>
          </a:stretch>
        </p:blipFill>
        <p:spPr bwMode="auto">
          <a:xfrm>
            <a:off x="833439" y="490539"/>
            <a:ext cx="6374358" cy="5010164"/>
          </a:xfrm>
          <a:prstGeom prst="rect">
            <a:avLst/>
          </a:prstGeom>
          <a:noFill/>
          <a:ln w="9525">
            <a:noFill/>
            <a:miter lim="800000"/>
            <a:headEnd/>
            <a:tailEnd/>
          </a:ln>
          <a:effectLst/>
        </p:spPr>
      </p:pic>
      <p:sp>
        <p:nvSpPr>
          <p:cNvPr id="4" name="TextBox 3"/>
          <p:cNvSpPr txBox="1"/>
          <p:nvPr/>
        </p:nvSpPr>
        <p:spPr>
          <a:xfrm>
            <a:off x="714348" y="5715016"/>
            <a:ext cx="7072362" cy="830997"/>
          </a:xfrm>
          <a:prstGeom prst="rect">
            <a:avLst/>
          </a:prstGeom>
          <a:noFill/>
        </p:spPr>
        <p:txBody>
          <a:bodyPr wrap="square" rtlCol="0">
            <a:spAutoFit/>
          </a:bodyPr>
          <a:lstStyle/>
          <a:p>
            <a:r>
              <a:rPr lang="ru-RU" sz="1600" dirty="0" smtClean="0"/>
              <a:t>Отсюда следует, что если у нас есть специализированный алгоритм и дополнительные ограничения, то при определенных условиях их можно соединить для более эффективного и общего решения.</a:t>
            </a:r>
            <a:endParaRPr lang="ru-RU" sz="16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357166"/>
            <a:ext cx="8229600" cy="6143668"/>
          </a:xfrm>
        </p:spPr>
        <p:txBody>
          <a:bodyPr>
            <a:normAutofit lnSpcReduction="10000"/>
          </a:bodyPr>
          <a:lstStyle/>
          <a:p>
            <a:pPr>
              <a:buNone/>
            </a:pPr>
            <a:r>
              <a:rPr lang="ru-RU" sz="1600" b="1" dirty="0" smtClean="0">
                <a:solidFill>
                  <a:srgbClr val="7030A0"/>
                </a:solidFill>
              </a:rPr>
              <a:t>Тестирование и корректность программ</a:t>
            </a:r>
          </a:p>
          <a:p>
            <a:pPr>
              <a:buNone/>
            </a:pPr>
            <a:r>
              <a:rPr lang="ru-RU" sz="1600" dirty="0" smtClean="0"/>
              <a:t/>
            </a:r>
            <a:br>
              <a:rPr lang="ru-RU" sz="1600" dirty="0" smtClean="0"/>
            </a:br>
            <a:r>
              <a:rPr lang="ru-RU" sz="1600" dirty="0" smtClean="0"/>
              <a:t>Обычно, научные задачи, особенно комбинаторные, сложно отлаживать и еще сложнее показать их корректность. Отсюда возникают подобные проблемы в духе вот таких</a:t>
            </a:r>
            <a:r>
              <a:rPr lang="ru-RU" sz="1600" dirty="0" smtClean="0"/>
              <a:t>:</a:t>
            </a:r>
          </a:p>
          <a:p>
            <a:pPr>
              <a:buNone/>
            </a:pPr>
            <a:endParaRPr lang="ru-RU" sz="1600" dirty="0" smtClean="0"/>
          </a:p>
          <a:p>
            <a:pPr>
              <a:buNone/>
            </a:pPr>
            <a:endParaRPr lang="ru-RU" sz="1600" dirty="0" smtClean="0"/>
          </a:p>
          <a:p>
            <a:pPr>
              <a:buNone/>
            </a:pPr>
            <a:endParaRPr lang="ru-RU" sz="1600" dirty="0" smtClean="0"/>
          </a:p>
          <a:p>
            <a:pPr>
              <a:buNone/>
            </a:pPr>
            <a:endParaRPr lang="ru-RU" sz="1600" dirty="0" smtClean="0"/>
          </a:p>
          <a:p>
            <a:pPr>
              <a:buNone/>
            </a:pPr>
            <a:endParaRPr lang="ru-RU" sz="1600" dirty="0" smtClean="0"/>
          </a:p>
          <a:p>
            <a:pPr>
              <a:buNone/>
            </a:pPr>
            <a:endParaRPr lang="ru-RU" sz="1600" dirty="0" smtClean="0"/>
          </a:p>
          <a:p>
            <a:pPr>
              <a:buNone/>
            </a:pPr>
            <a:endParaRPr lang="ru-RU" sz="1600" dirty="0" smtClean="0"/>
          </a:p>
          <a:p>
            <a:pPr>
              <a:buNone/>
            </a:pPr>
            <a:endParaRPr lang="ru-RU" sz="1600" dirty="0" smtClean="0"/>
          </a:p>
          <a:p>
            <a:pPr>
              <a:buNone/>
            </a:pPr>
            <a:endParaRPr lang="ru-RU" sz="1600" dirty="0" smtClean="0"/>
          </a:p>
          <a:p>
            <a:pPr>
              <a:buNone/>
            </a:pPr>
            <a:endParaRPr lang="ru-RU" sz="1600" dirty="0" smtClean="0"/>
          </a:p>
          <a:p>
            <a:pPr>
              <a:buNone/>
            </a:pPr>
            <a:endParaRPr lang="ru-RU" sz="1600" dirty="0" smtClean="0"/>
          </a:p>
          <a:p>
            <a:pPr>
              <a:buNone/>
            </a:pPr>
            <a:r>
              <a:rPr lang="ru-RU" sz="1600" dirty="0" smtClean="0"/>
              <a:t>        </a:t>
            </a:r>
          </a:p>
          <a:p>
            <a:pPr>
              <a:buNone/>
            </a:pPr>
            <a:r>
              <a:rPr lang="ru-RU" sz="1600" dirty="0" smtClean="0"/>
              <a:t> </a:t>
            </a:r>
            <a:r>
              <a:rPr lang="ru-RU" sz="1600" dirty="0" smtClean="0"/>
              <a:t>       Одной </a:t>
            </a:r>
            <a:r>
              <a:rPr lang="ru-RU" sz="1600" dirty="0" smtClean="0"/>
              <a:t>из важных особенностей программ с формальной семантикой является доказуемость их корректности, точнее говоря, вы смещаете фокус вопроса корректности на "ASP </a:t>
            </a:r>
            <a:r>
              <a:rPr lang="ru-RU" sz="1600" dirty="0" err="1" smtClean="0"/>
              <a:t>solver</a:t>
            </a:r>
            <a:r>
              <a:rPr lang="ru-RU" sz="1600" dirty="0" smtClean="0"/>
              <a:t>", т.е. систему которая может работать с языком </a:t>
            </a:r>
            <a:r>
              <a:rPr lang="ru-RU" sz="1600" dirty="0" err="1" smtClean="0"/>
              <a:t>Answer</a:t>
            </a:r>
            <a:r>
              <a:rPr lang="ru-RU" sz="1600" dirty="0" smtClean="0"/>
              <a:t> </a:t>
            </a:r>
            <a:r>
              <a:rPr lang="ru-RU" sz="1600" dirty="0" err="1" smtClean="0"/>
              <a:t>Set</a:t>
            </a:r>
            <a:r>
              <a:rPr lang="ru-RU" sz="1600" dirty="0" smtClean="0"/>
              <a:t> </a:t>
            </a:r>
            <a:r>
              <a:rPr lang="ru-RU" sz="1600" dirty="0" err="1" smtClean="0"/>
              <a:t>Programming</a:t>
            </a:r>
            <a:r>
              <a:rPr lang="ru-RU" sz="1600" dirty="0" smtClean="0"/>
              <a:t>. Вы можете показать, что программа и правила математически корректно моделируют вашу задачу — и вопросы по верному выполнению переходят в сообщество разработчиков. У систем, как правило, открытый код — так же они хорошо покрыты тестами и ими пользуются немалая группа </a:t>
            </a:r>
            <a:r>
              <a:rPr lang="ru-RU" sz="1600" dirty="0" err="1" smtClean="0"/>
              <a:t>юзеров</a:t>
            </a:r>
            <a:r>
              <a:rPr lang="ru-RU" sz="1600" dirty="0" smtClean="0"/>
              <a:t>. В среднем, мы достаточно уверены, что с ASP системами все хорошо в плане правильного выполнения кода</a:t>
            </a:r>
            <a:r>
              <a:rPr lang="ru-RU" sz="1600" dirty="0" smtClean="0"/>
              <a:t>.   </a:t>
            </a:r>
            <a:endParaRPr lang="ru-RU" sz="1600" dirty="0"/>
          </a:p>
        </p:txBody>
      </p:sp>
      <p:pic>
        <p:nvPicPr>
          <p:cNvPr id="14338" name="Picture 2"/>
          <p:cNvPicPr>
            <a:picLocks noChangeAspect="1" noChangeArrowheads="1"/>
          </p:cNvPicPr>
          <p:nvPr/>
        </p:nvPicPr>
        <p:blipFill>
          <a:blip r:embed="rId2" cstate="print"/>
          <a:srcRect/>
          <a:stretch>
            <a:fillRect/>
          </a:stretch>
        </p:blipFill>
        <p:spPr bwMode="auto">
          <a:xfrm>
            <a:off x="928662" y="1714488"/>
            <a:ext cx="2733675" cy="2533650"/>
          </a:xfrm>
          <a:prstGeom prst="rect">
            <a:avLst/>
          </a:prstGeom>
          <a:noFill/>
          <a:ln w="9525">
            <a:noFill/>
            <a:miter lim="800000"/>
            <a:headEnd/>
            <a:tailEnd/>
          </a:ln>
          <a:effec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5840435"/>
          </a:xfrm>
        </p:spPr>
        <p:txBody>
          <a:bodyPr>
            <a:normAutofit/>
          </a:bodyPr>
          <a:lstStyle/>
          <a:p>
            <a:pPr>
              <a:buNone/>
            </a:pPr>
            <a:r>
              <a:rPr lang="ru-RU" sz="1600" dirty="0" smtClean="0"/>
              <a:t>Обычно, когда на свет выходит новый алгоритм (и статья вместе с ним), мы как бы просто верим в часть помеченную "?" на схеме</a:t>
            </a:r>
            <a:r>
              <a:rPr lang="ru-RU" sz="1600" dirty="0" smtClean="0"/>
              <a:t>:</a:t>
            </a:r>
          </a:p>
          <a:p>
            <a:pPr>
              <a:buNone/>
            </a:pPr>
            <a:endParaRPr lang="ru-RU" sz="1600" dirty="0" smtClean="0"/>
          </a:p>
          <a:p>
            <a:pPr>
              <a:buNone/>
            </a:pPr>
            <a:endParaRPr lang="ru-RU" sz="1600" dirty="0" smtClean="0"/>
          </a:p>
          <a:p>
            <a:pPr>
              <a:buNone/>
            </a:pPr>
            <a:endParaRPr lang="ru-RU" sz="1600" dirty="0" smtClean="0"/>
          </a:p>
          <a:p>
            <a:pPr>
              <a:buNone/>
            </a:pPr>
            <a:endParaRPr lang="ru-RU" sz="1600" dirty="0" smtClean="0"/>
          </a:p>
          <a:p>
            <a:pPr>
              <a:buNone/>
            </a:pPr>
            <a:endParaRPr lang="ru-RU" sz="1600" dirty="0" smtClean="0"/>
          </a:p>
          <a:p>
            <a:pPr>
              <a:buNone/>
            </a:pPr>
            <a:endParaRPr lang="ru-RU" sz="1600" dirty="0" smtClean="0"/>
          </a:p>
          <a:p>
            <a:pPr>
              <a:buNone/>
            </a:pPr>
            <a:endParaRPr lang="ru-RU" sz="1600" dirty="0" smtClean="0"/>
          </a:p>
          <a:p>
            <a:pPr>
              <a:buNone/>
            </a:pPr>
            <a:endParaRPr lang="ru-RU" sz="1600" dirty="0" smtClean="0"/>
          </a:p>
          <a:p>
            <a:pPr>
              <a:buNone/>
            </a:pPr>
            <a:r>
              <a:rPr lang="ru-RU" sz="1600" dirty="0" smtClean="0"/>
              <a:t>В случае с ASP — </a:t>
            </a:r>
            <a:r>
              <a:rPr lang="ru-RU" sz="1600" dirty="0" err="1" smtClean="0"/>
              <a:t>algorithm</a:t>
            </a:r>
            <a:r>
              <a:rPr lang="ru-RU" sz="1600" dirty="0" smtClean="0"/>
              <a:t> и </a:t>
            </a:r>
            <a:r>
              <a:rPr lang="ru-RU" sz="1600" dirty="0" err="1" smtClean="0"/>
              <a:t>implementation</a:t>
            </a:r>
            <a:r>
              <a:rPr lang="ru-RU" sz="1600" dirty="0" smtClean="0"/>
              <a:t> являются одним и тем же (ну если вы не обернете ASP в процедурные вызовы в алгоритме), а значит можно показать формальную корректность самого кода.</a:t>
            </a:r>
          </a:p>
          <a:p>
            <a:pPr>
              <a:buNone/>
            </a:pPr>
            <a:r>
              <a:rPr lang="ru-RU" sz="1600" dirty="0" smtClean="0"/>
              <a:t/>
            </a:r>
            <a:br>
              <a:rPr lang="ru-RU" sz="1600" dirty="0" smtClean="0"/>
            </a:br>
            <a:r>
              <a:rPr lang="ru-RU" sz="1600" dirty="0" smtClean="0"/>
              <a:t>Например, это можно использовать в качестве:</a:t>
            </a:r>
          </a:p>
          <a:p>
            <a:pPr>
              <a:buNone/>
            </a:pPr>
            <a:r>
              <a:rPr lang="ru-RU" sz="1600" dirty="0" smtClean="0"/>
              <a:t>        - прототипа </a:t>
            </a:r>
            <a:r>
              <a:rPr lang="ru-RU" sz="1600" dirty="0" smtClean="0"/>
              <a:t>решения</a:t>
            </a:r>
          </a:p>
          <a:p>
            <a:pPr>
              <a:buNone/>
            </a:pPr>
            <a:r>
              <a:rPr lang="ru-RU" sz="1600" dirty="0" smtClean="0"/>
              <a:t>        - </a:t>
            </a:r>
            <a:r>
              <a:rPr lang="ru-RU" sz="1600" dirty="0" err="1" smtClean="0"/>
              <a:t>baseline</a:t>
            </a:r>
            <a:r>
              <a:rPr lang="ru-RU" sz="1600" dirty="0" smtClean="0"/>
              <a:t> </a:t>
            </a:r>
            <a:r>
              <a:rPr lang="ru-RU" sz="1600" dirty="0" smtClean="0"/>
              <a:t>алгоритма </a:t>
            </a:r>
          </a:p>
          <a:p>
            <a:pPr>
              <a:buNone/>
            </a:pPr>
            <a:r>
              <a:rPr lang="ru-RU" sz="1600" dirty="0" smtClean="0"/>
              <a:t>        - тестирования </a:t>
            </a:r>
            <a:r>
              <a:rPr lang="ru-RU" sz="1600" dirty="0" smtClean="0"/>
              <a:t>более быстрой версии на корректность </a:t>
            </a:r>
          </a:p>
          <a:p>
            <a:pPr>
              <a:buNone/>
            </a:pPr>
            <a:endParaRPr lang="ru-RU" sz="1600" dirty="0"/>
          </a:p>
        </p:txBody>
      </p:sp>
      <p:pic>
        <p:nvPicPr>
          <p:cNvPr id="15362" name="Picture 2"/>
          <p:cNvPicPr>
            <a:picLocks noChangeAspect="1" noChangeArrowheads="1"/>
          </p:cNvPicPr>
          <p:nvPr/>
        </p:nvPicPr>
        <p:blipFill>
          <a:blip r:embed="rId2" cstate="print"/>
          <a:srcRect/>
          <a:stretch>
            <a:fillRect/>
          </a:stretch>
        </p:blipFill>
        <p:spPr bwMode="auto">
          <a:xfrm>
            <a:off x="428597" y="857232"/>
            <a:ext cx="3643338" cy="2171094"/>
          </a:xfrm>
          <a:prstGeom prst="rect">
            <a:avLst/>
          </a:prstGeom>
          <a:noFill/>
          <a:ln w="9525">
            <a:noFill/>
            <a:miter lim="800000"/>
            <a:headEnd/>
            <a:tailEnd/>
          </a:ln>
          <a:effec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ru-RU" sz="1600" dirty="0" smtClean="0"/>
              <a:t>1</a:t>
            </a:r>
            <a:endParaRPr lang="ru-RU"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ru-RU" sz="1600" dirty="0" smtClean="0"/>
              <a:t>Рассмотрим основные плюсы и минусы этого языка.</a:t>
            </a:r>
          </a:p>
          <a:p>
            <a:pPr>
              <a:buNone/>
            </a:pPr>
            <a:endParaRPr lang="ru-RU" sz="1600" dirty="0" smtClean="0"/>
          </a:p>
          <a:p>
            <a:pPr>
              <a:buNone/>
            </a:pPr>
            <a:r>
              <a:rPr lang="ru-RU" sz="1600" dirty="0" smtClean="0"/>
              <a:t>Достоинства</a:t>
            </a:r>
            <a:r>
              <a:rPr lang="ru-RU" sz="1600" dirty="0" smtClean="0"/>
              <a:t>:</a:t>
            </a:r>
          </a:p>
          <a:p>
            <a:pPr>
              <a:buNone/>
            </a:pPr>
            <a:r>
              <a:rPr lang="ru-RU" sz="1600" dirty="0" smtClean="0"/>
              <a:t>- Операции</a:t>
            </a:r>
            <a:r>
              <a:rPr lang="ru-RU" sz="1600" dirty="0" smtClean="0"/>
              <a:t>, совершаемые в логическом программировании всегда понятны;</a:t>
            </a:r>
          </a:p>
          <a:p>
            <a:pPr>
              <a:buNone/>
            </a:pPr>
            <a:r>
              <a:rPr lang="ru-RU" sz="1600" dirty="0" smtClean="0"/>
              <a:t>- Результат </a:t>
            </a:r>
            <a:r>
              <a:rPr lang="ru-RU" sz="1600" dirty="0" smtClean="0"/>
              <a:t>практически всегда не зависит от выбранного пути реализации;</a:t>
            </a:r>
          </a:p>
          <a:p>
            <a:pPr>
              <a:buNone/>
            </a:pPr>
            <a:r>
              <a:rPr lang="ru-RU" sz="1600" dirty="0" smtClean="0"/>
              <a:t>- Может </a:t>
            </a:r>
            <a:r>
              <a:rPr lang="ru-RU" sz="1600" dirty="0" smtClean="0"/>
              <a:t>быть использован в качестве </a:t>
            </a:r>
            <a:r>
              <a:rPr lang="ru-RU" sz="1600" dirty="0" err="1" smtClean="0"/>
              <a:t>невычислительного</a:t>
            </a:r>
            <a:r>
              <a:rPr lang="ru-RU" sz="1600" dirty="0" smtClean="0"/>
              <a:t> языка используя только выражения и факты.</a:t>
            </a:r>
          </a:p>
          <a:p>
            <a:pPr>
              <a:buNone/>
            </a:pPr>
            <a:endParaRPr lang="ru-RU" sz="1600" dirty="0" smtClean="0"/>
          </a:p>
          <a:p>
            <a:pPr>
              <a:buNone/>
            </a:pPr>
            <a:r>
              <a:rPr lang="ru-RU" sz="1600" dirty="0" smtClean="0"/>
              <a:t>Недостатки</a:t>
            </a:r>
            <a:r>
              <a:rPr lang="ru-RU" sz="1600" dirty="0" smtClean="0"/>
              <a:t>:</a:t>
            </a:r>
          </a:p>
          <a:p>
            <a:pPr>
              <a:buNone/>
            </a:pPr>
            <a:r>
              <a:rPr lang="ru-RU" sz="1600" dirty="0" smtClean="0"/>
              <a:t>- Если </a:t>
            </a:r>
            <a:r>
              <a:rPr lang="ru-RU" sz="1600" dirty="0" smtClean="0"/>
              <a:t>брать за пример логического языка программирования </a:t>
            </a:r>
            <a:r>
              <a:rPr lang="ru-RU" sz="1600" dirty="0" err="1" smtClean="0"/>
              <a:t>Prolog</a:t>
            </a:r>
            <a:r>
              <a:rPr lang="ru-RU" sz="1600" dirty="0" smtClean="0"/>
              <a:t>, то на лицо невозможность создания комплексных задач. То есть в реальности логический язык может идти дополнением к процедурному, но самостоятельно используется крайне редко;</a:t>
            </a:r>
          </a:p>
          <a:p>
            <a:pPr>
              <a:buNone/>
            </a:pPr>
            <a:r>
              <a:rPr lang="ru-RU" sz="1600" dirty="0" smtClean="0"/>
              <a:t>- Из-за </a:t>
            </a:r>
            <a:r>
              <a:rPr lang="ru-RU" sz="1600" dirty="0" smtClean="0"/>
              <a:t>недостатка в инвестициях и простом внимании, логические языки слабо развиваются;</a:t>
            </a:r>
          </a:p>
          <a:p>
            <a:pPr>
              <a:buNone/>
            </a:pPr>
            <a:r>
              <a:rPr lang="ru-RU" sz="1600" dirty="0" smtClean="0"/>
              <a:t>- Если </a:t>
            </a:r>
            <a:r>
              <a:rPr lang="ru-RU" sz="1600" dirty="0" smtClean="0"/>
              <a:t>предстоит иметь дело с вычислительными операциями, то логические языки программирования - не лучший выбор.</a:t>
            </a:r>
            <a:endParaRPr lang="ru-RU"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ru-RU" sz="1600" b="1" dirty="0" smtClean="0"/>
              <a:t>Кому </a:t>
            </a:r>
            <a:r>
              <a:rPr lang="ru-RU" sz="1600" b="1" dirty="0" smtClean="0"/>
              <a:t>изучать</a:t>
            </a:r>
          </a:p>
          <a:p>
            <a:pPr>
              <a:buNone/>
            </a:pPr>
            <a:endParaRPr lang="ru-RU" sz="1600" b="1" dirty="0" smtClean="0"/>
          </a:p>
          <a:p>
            <a:pPr>
              <a:buNone/>
            </a:pPr>
            <a:r>
              <a:rPr lang="ru-RU" sz="1600" dirty="0" smtClean="0"/>
              <a:t>Следуя примеру советских студентов, изучать логическое программирование будет полезно практически всем и в любом возрасте, просто потому, что это здорово развивает умение мыслить поступательно и логически. Плюс, как уже было сказано, если ваша работа так или иначе связана с созданием искусственного интеллекта или хотя бы с данными, то язык </a:t>
            </a:r>
            <a:r>
              <a:rPr lang="ru-RU" sz="1600" dirty="0" err="1" smtClean="0"/>
              <a:t>Prolog</a:t>
            </a:r>
            <a:r>
              <a:rPr lang="ru-RU" sz="1600" dirty="0" smtClean="0"/>
              <a:t> и ему подобные — станут полезным инструментом.</a:t>
            </a:r>
            <a:endParaRPr lang="ru-RU"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ru-RU" sz="1800" b="1" dirty="0" smtClean="0">
                <a:solidFill>
                  <a:srgbClr val="7030A0"/>
                </a:solidFill>
              </a:rPr>
              <a:t>Теоретические понятия (из </a:t>
            </a:r>
            <a:r>
              <a:rPr lang="ru-RU" sz="1800" b="1" dirty="0" err="1" smtClean="0">
                <a:solidFill>
                  <a:srgbClr val="7030A0"/>
                </a:solidFill>
              </a:rPr>
              <a:t>википедии</a:t>
            </a:r>
            <a:r>
              <a:rPr lang="ru-RU" sz="1800" b="1" dirty="0" smtClean="0">
                <a:solidFill>
                  <a:srgbClr val="7030A0"/>
                </a:solidFill>
              </a:rPr>
              <a:t>):</a:t>
            </a:r>
          </a:p>
          <a:p>
            <a:r>
              <a:rPr lang="ru-RU" sz="1600" b="1" dirty="0" err="1" smtClean="0"/>
              <a:t>Логи́ческое</a:t>
            </a:r>
            <a:r>
              <a:rPr lang="ru-RU" sz="1600" b="1" dirty="0" smtClean="0"/>
              <a:t> </a:t>
            </a:r>
            <a:r>
              <a:rPr lang="ru-RU" sz="1600" b="1" dirty="0" err="1" smtClean="0"/>
              <a:t>программи́рование</a:t>
            </a:r>
            <a:r>
              <a:rPr lang="ru-RU" sz="1600" dirty="0" smtClean="0"/>
              <a:t> — </a:t>
            </a:r>
            <a:r>
              <a:rPr lang="ru-RU" sz="1600" dirty="0" smtClean="0">
                <a:hlinkClick r:id="rId2" tooltip="Парадигма программирования"/>
              </a:rPr>
              <a:t>парадигма программирования</a:t>
            </a:r>
            <a:r>
              <a:rPr lang="ru-RU" sz="1600" dirty="0" smtClean="0"/>
              <a:t>, основанная на автоматическом доказательстве теорем, а также раздел </a:t>
            </a:r>
            <a:r>
              <a:rPr lang="ru-RU" sz="1600" dirty="0" smtClean="0">
                <a:hlinkClick r:id="rId3" tooltip="Дискретная математика"/>
              </a:rPr>
              <a:t>дискретной математики</a:t>
            </a:r>
            <a:r>
              <a:rPr lang="ru-RU" sz="1600" dirty="0" smtClean="0"/>
              <a:t>, изучающий принципы логического вывода информации на основе заданных фактов и правил вывода. Логическое программирование основано на теории и аппарате </a:t>
            </a:r>
            <a:r>
              <a:rPr lang="ru-RU" sz="1600" dirty="0" smtClean="0">
                <a:hlinkClick r:id="rId4" tooltip="Математическая логика"/>
              </a:rPr>
              <a:t>математической логики</a:t>
            </a:r>
            <a:r>
              <a:rPr lang="ru-RU" sz="1600" dirty="0" smtClean="0"/>
              <a:t> с использованием математических принципов резолюций. </a:t>
            </a:r>
          </a:p>
          <a:p>
            <a:pPr>
              <a:buNone/>
            </a:pPr>
            <a:endParaRPr lang="ru-RU" sz="1400" dirty="0" smtClean="0"/>
          </a:p>
          <a:p>
            <a:pPr>
              <a:buNone/>
            </a:pPr>
            <a:r>
              <a:rPr lang="ru-RU" sz="1400" dirty="0" smtClean="0"/>
              <a:t> </a:t>
            </a:r>
            <a:r>
              <a:rPr lang="ru-RU" sz="1400" dirty="0" smtClean="0"/>
              <a:t>       Самым </a:t>
            </a:r>
            <a:r>
              <a:rPr lang="ru-RU" sz="1400" dirty="0" smtClean="0"/>
              <a:t>известным языком логического программирования является </a:t>
            </a:r>
            <a:r>
              <a:rPr lang="ru-RU" sz="1400" dirty="0" err="1" smtClean="0">
                <a:hlinkClick r:id="rId5" tooltip="Prolog"/>
              </a:rPr>
              <a:t>Prolog</a:t>
            </a:r>
            <a:r>
              <a:rPr lang="ru-RU" sz="1400" dirty="0" smtClean="0"/>
              <a:t>. </a:t>
            </a:r>
          </a:p>
          <a:p>
            <a:pPr>
              <a:buNone/>
            </a:pPr>
            <a:endParaRPr lang="ru-RU" sz="1400" dirty="0" smtClean="0"/>
          </a:p>
          <a:p>
            <a:pPr>
              <a:buNone/>
            </a:pPr>
            <a:r>
              <a:rPr lang="ru-RU" sz="1400" dirty="0" smtClean="0"/>
              <a:t> </a:t>
            </a:r>
            <a:r>
              <a:rPr lang="ru-RU" sz="1400" dirty="0" smtClean="0"/>
              <a:t>        Первым </a:t>
            </a:r>
            <a:r>
              <a:rPr lang="ru-RU" sz="1400" dirty="0" smtClean="0"/>
              <a:t>языком логического программирования был язык </a:t>
            </a:r>
            <a:r>
              <a:rPr lang="ru-RU" sz="1400" dirty="0" err="1" smtClean="0">
                <a:hlinkClick r:id="rId6" tooltip="Planner"/>
              </a:rPr>
              <a:t>Planner</a:t>
            </a:r>
            <a:r>
              <a:rPr lang="ru-RU" sz="1400" baseline="30000" dirty="0" smtClean="0">
                <a:hlinkClick r:id="rId7"/>
              </a:rPr>
              <a:t>[1]</a:t>
            </a:r>
            <a:r>
              <a:rPr lang="ru-RU" sz="1400" dirty="0" smtClean="0"/>
              <a:t>, в котором была заложена возможность автоматического вывода результата из данных и заданных правил перебора вариантов (совокупность которых называлась планом). </a:t>
            </a:r>
            <a:r>
              <a:rPr lang="ru-RU" sz="1400" dirty="0" err="1" smtClean="0"/>
              <a:t>Planner</a:t>
            </a:r>
            <a:r>
              <a:rPr lang="ru-RU" sz="1400" dirty="0" smtClean="0"/>
              <a:t> использовался для того, чтобы понизить требования к вычислительным ресурсам (с помощью </a:t>
            </a:r>
            <a:r>
              <a:rPr lang="ru-RU" sz="1400" dirty="0" err="1" smtClean="0"/>
              <a:t>бэктрекинга</a:t>
            </a:r>
            <a:r>
              <a:rPr lang="ru-RU" sz="1400" dirty="0" smtClean="0"/>
              <a:t> — </a:t>
            </a:r>
            <a:r>
              <a:rPr lang="ru-RU" sz="1400" dirty="0" smtClean="0">
                <a:hlinkClick r:id="rId8" tooltip="Поиск с возвратом"/>
              </a:rPr>
              <a:t>поиска с возвратом</a:t>
            </a:r>
            <a:r>
              <a:rPr lang="ru-RU" sz="1400" dirty="0" smtClean="0"/>
              <a:t>) и обеспечить возможность вывода фактов, без активного использования </a:t>
            </a:r>
            <a:r>
              <a:rPr lang="ru-RU" sz="1400" dirty="0" smtClean="0">
                <a:hlinkClick r:id="rId9" tooltip="Стек"/>
              </a:rPr>
              <a:t>стека</a:t>
            </a:r>
            <a:r>
              <a:rPr lang="ru-RU" sz="1400" dirty="0" smtClean="0"/>
              <a:t>. Затем был разработан язык </a:t>
            </a:r>
            <a:r>
              <a:rPr lang="ru-RU" sz="1400" dirty="0" err="1" smtClean="0">
                <a:hlinkClick r:id="rId5" tooltip="Prolog"/>
              </a:rPr>
              <a:t>Prolog</a:t>
            </a:r>
            <a:r>
              <a:rPr lang="ru-RU" sz="1400" dirty="0" smtClean="0"/>
              <a:t>, который не требовал плана перебора вариантов и был, в этом смысле, упрощением языка </a:t>
            </a:r>
            <a:r>
              <a:rPr lang="ru-RU" sz="1400" dirty="0" err="1" smtClean="0">
                <a:hlinkClick r:id="rId6" tooltip="Planner"/>
              </a:rPr>
              <a:t>Planner</a:t>
            </a:r>
            <a:r>
              <a:rPr lang="ru-RU" sz="1400" dirty="0" smtClean="0"/>
              <a:t>. </a:t>
            </a:r>
          </a:p>
          <a:p>
            <a:pPr>
              <a:buNone/>
            </a:pPr>
            <a:endParaRPr lang="ru-RU" sz="1400" dirty="0" smtClean="0"/>
          </a:p>
          <a:p>
            <a:pPr>
              <a:buNone/>
            </a:pPr>
            <a:r>
              <a:rPr lang="ru-RU" sz="1400" dirty="0" smtClean="0"/>
              <a:t> </a:t>
            </a:r>
            <a:r>
              <a:rPr lang="ru-RU" sz="1400" dirty="0" smtClean="0"/>
              <a:t>        От </a:t>
            </a:r>
            <a:r>
              <a:rPr lang="ru-RU" sz="1400" dirty="0" smtClean="0"/>
              <a:t>языка </a:t>
            </a:r>
            <a:r>
              <a:rPr lang="ru-RU" sz="1400" dirty="0" err="1" smtClean="0"/>
              <a:t>Planner</a:t>
            </a:r>
            <a:r>
              <a:rPr lang="ru-RU" sz="1400" dirty="0" smtClean="0"/>
              <a:t> также произошли логические языки программирования </a:t>
            </a:r>
            <a:r>
              <a:rPr lang="ru-RU" sz="1400" dirty="0" smtClean="0">
                <a:hlinkClick r:id="rId10" tooltip="QA-4 (страница отсутствует)"/>
              </a:rPr>
              <a:t>QA-4</a:t>
            </a:r>
            <a:r>
              <a:rPr lang="ru-RU" sz="1400" dirty="0" smtClean="0"/>
              <a:t>, </a:t>
            </a:r>
            <a:r>
              <a:rPr lang="ru-RU" sz="1400" dirty="0" err="1" smtClean="0">
                <a:hlinkClick r:id="rId11" tooltip="Popler (страница отсутствует)"/>
              </a:rPr>
              <a:t>Popler</a:t>
            </a:r>
            <a:r>
              <a:rPr lang="ru-RU" sz="1400" dirty="0" smtClean="0"/>
              <a:t>, </a:t>
            </a:r>
            <a:r>
              <a:rPr lang="ru-RU" sz="1400" dirty="0" err="1" smtClean="0">
                <a:hlinkClick r:id="rId12" tooltip="Conniver (страница отсутствует)"/>
              </a:rPr>
              <a:t>Conniver</a:t>
            </a:r>
            <a:r>
              <a:rPr lang="ru-RU" sz="1400" dirty="0" smtClean="0"/>
              <a:t> и </a:t>
            </a:r>
            <a:r>
              <a:rPr lang="ru-RU" sz="1400" dirty="0" smtClean="0">
                <a:hlinkClick r:id="rId13" tooltip="QLISP (язык программирования) (страница отсутствует)"/>
              </a:rPr>
              <a:t>QLISP</a:t>
            </a:r>
            <a:r>
              <a:rPr lang="ru-RU" sz="1400" dirty="0" smtClean="0"/>
              <a:t>. Языки программирования </a:t>
            </a:r>
            <a:r>
              <a:rPr lang="ru-RU" sz="1400" dirty="0" err="1" smtClean="0">
                <a:hlinkClick r:id="rId14" tooltip="Mercury (язык программирования)"/>
              </a:rPr>
              <a:t>Mercury</a:t>
            </a:r>
            <a:r>
              <a:rPr lang="ru-RU" sz="1400" dirty="0" smtClean="0"/>
              <a:t>, </a:t>
            </a:r>
            <a:r>
              <a:rPr lang="ru-RU" sz="1400" dirty="0" err="1" smtClean="0">
                <a:hlinkClick r:id="rId15" tooltip="Visual Prolog"/>
              </a:rPr>
              <a:t>Visual</a:t>
            </a:r>
            <a:r>
              <a:rPr lang="ru-RU" sz="1400" dirty="0" smtClean="0">
                <a:hlinkClick r:id="rId15" tooltip="Visual Prolog"/>
              </a:rPr>
              <a:t> </a:t>
            </a:r>
            <a:r>
              <a:rPr lang="ru-RU" sz="1400" dirty="0" err="1" smtClean="0">
                <a:hlinkClick r:id="rId15" tooltip="Visual Prolog"/>
              </a:rPr>
              <a:t>Prolog</a:t>
            </a:r>
            <a:r>
              <a:rPr lang="ru-RU" sz="1400" dirty="0" smtClean="0"/>
              <a:t>, </a:t>
            </a:r>
            <a:r>
              <a:rPr lang="ru-RU" sz="1400" dirty="0" err="1" smtClean="0">
                <a:hlinkClick r:id="rId16" tooltip="Oz (язык программирования)"/>
              </a:rPr>
              <a:t>Oz</a:t>
            </a:r>
            <a:r>
              <a:rPr lang="ru-RU" sz="1400" dirty="0" smtClean="0"/>
              <a:t> и </a:t>
            </a:r>
            <a:r>
              <a:rPr lang="ru-RU" sz="1400" dirty="0" err="1" smtClean="0">
                <a:hlinkClick r:id="rId17" tooltip="Fril (страница отсутствует)"/>
              </a:rPr>
              <a:t>Fril</a:t>
            </a:r>
            <a:r>
              <a:rPr lang="ru-RU" sz="1400" dirty="0" smtClean="0"/>
              <a:t> произошли уже от языка </a:t>
            </a:r>
            <a:r>
              <a:rPr lang="ru-RU" sz="1400" dirty="0" err="1" smtClean="0">
                <a:hlinkClick r:id="rId5" tooltip="Prolog"/>
              </a:rPr>
              <a:t>Prolog</a:t>
            </a:r>
            <a:r>
              <a:rPr lang="ru-RU" sz="1400" dirty="0" smtClean="0"/>
              <a:t>. На базе языка </a:t>
            </a:r>
            <a:r>
              <a:rPr lang="ru-RU" sz="1400" dirty="0" err="1" smtClean="0">
                <a:hlinkClick r:id="rId6" tooltip="Planner"/>
              </a:rPr>
              <a:t>Planner</a:t>
            </a:r>
            <a:r>
              <a:rPr lang="ru-RU" sz="1400" dirty="0" smtClean="0"/>
              <a:t> было разработано также несколько альтернативных языков логического программирования, не основанных на методе поиска с возвратами</a:t>
            </a:r>
            <a:r>
              <a:rPr lang="ru-RU" sz="1600" dirty="0" smtClean="0"/>
              <a:t>, например, </a:t>
            </a:r>
            <a:r>
              <a:rPr lang="ru-RU" sz="1600" dirty="0" err="1" smtClean="0">
                <a:hlinkClick r:id="rId18" tooltip="Scientific Community Metaphor (страница отсутствует)"/>
              </a:rPr>
              <a:t>Ether</a:t>
            </a:r>
            <a:r>
              <a:rPr lang="ru-RU" sz="1600" baseline="30000" dirty="0" smtClean="0">
                <a:hlinkClick r:id="rId7"/>
              </a:rPr>
              <a:t>[2]</a:t>
            </a:r>
            <a:r>
              <a:rPr lang="ru-RU" sz="1600" dirty="0" smtClean="0"/>
              <a:t>. </a:t>
            </a:r>
          </a:p>
          <a:p>
            <a:pPr>
              <a:buNone/>
            </a:pPr>
            <a:endParaRPr lang="ru-RU"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ru-RU" sz="1600" b="1" dirty="0" smtClean="0">
                <a:solidFill>
                  <a:srgbClr val="7030A0"/>
                </a:solidFill>
              </a:rPr>
              <a:t>Теоретические понятия (из </a:t>
            </a:r>
            <a:r>
              <a:rPr lang="ru-RU" sz="1600" b="1" dirty="0" err="1" smtClean="0">
                <a:solidFill>
                  <a:srgbClr val="7030A0"/>
                </a:solidFill>
              </a:rPr>
              <a:t>википедии</a:t>
            </a:r>
            <a:r>
              <a:rPr lang="ru-RU" sz="1600" b="1" dirty="0" smtClean="0">
                <a:solidFill>
                  <a:srgbClr val="7030A0"/>
                </a:solidFill>
              </a:rPr>
              <a:t>):</a:t>
            </a:r>
          </a:p>
          <a:p>
            <a:endParaRPr lang="ru-RU" sz="1600" b="1" dirty="0" smtClean="0"/>
          </a:p>
          <a:p>
            <a:r>
              <a:rPr lang="ru-RU" sz="1600" b="1" dirty="0" err="1" smtClean="0"/>
              <a:t>Паради́гма</a:t>
            </a:r>
            <a:r>
              <a:rPr lang="ru-RU" sz="1600" b="1" dirty="0" smtClean="0"/>
              <a:t> </a:t>
            </a:r>
            <a:r>
              <a:rPr lang="ru-RU" sz="1600" b="1" dirty="0" err="1" smtClean="0"/>
              <a:t>программи́рования</a:t>
            </a:r>
            <a:r>
              <a:rPr lang="ru-RU" sz="1600" dirty="0" smtClean="0"/>
              <a:t> — </a:t>
            </a:r>
            <a:r>
              <a:rPr lang="ru-RU" sz="1600" dirty="0" smtClean="0">
                <a:solidFill>
                  <a:srgbClr val="FF0000"/>
                </a:solidFill>
              </a:rPr>
              <a:t>это совокупность идей и понятий, определяющих стиль написания </a:t>
            </a:r>
            <a:r>
              <a:rPr lang="ru-RU" sz="1600" dirty="0" smtClean="0">
                <a:solidFill>
                  <a:srgbClr val="FF0000"/>
                </a:solidFill>
                <a:hlinkClick r:id="rId2" tooltip="Компьютерная программа"/>
              </a:rPr>
              <a:t>компьютерных программ</a:t>
            </a:r>
            <a:r>
              <a:rPr lang="ru-RU" sz="1600" dirty="0" smtClean="0">
                <a:solidFill>
                  <a:srgbClr val="FF0000"/>
                </a:solidFill>
              </a:rPr>
              <a:t> (подход к программированию). </a:t>
            </a:r>
            <a:r>
              <a:rPr lang="ru-RU" sz="1600" dirty="0" smtClean="0"/>
              <a:t>Это способ </a:t>
            </a:r>
            <a:r>
              <a:rPr lang="ru-RU" sz="1600" dirty="0" smtClean="0">
                <a:hlinkClick r:id="rId3" tooltip="Концептуализация (лингвистика)"/>
              </a:rPr>
              <a:t>концептуализации</a:t>
            </a:r>
            <a:r>
              <a:rPr lang="ru-RU" sz="1600" dirty="0" smtClean="0"/>
              <a:t>, определяющий организацию вычислений и структурирование работы, выполняемой компьютером</a:t>
            </a:r>
            <a:r>
              <a:rPr lang="ru-RU" sz="1600" baseline="30000" dirty="0" smtClean="0">
                <a:hlinkClick r:id="rId4"/>
              </a:rPr>
              <a:t>[1]</a:t>
            </a:r>
            <a:r>
              <a:rPr lang="ru-RU" sz="1600" dirty="0" smtClean="0"/>
              <a:t>. </a:t>
            </a:r>
            <a:endParaRPr lang="ru-RU" sz="1600" dirty="0" smtClean="0"/>
          </a:p>
          <a:p>
            <a:endParaRPr lang="ru-RU" sz="1600" dirty="0" smtClean="0"/>
          </a:p>
          <a:p>
            <a:r>
              <a:rPr lang="ru-RU" sz="1600" dirty="0" smtClean="0"/>
              <a:t>Парадигма программирования не определяется однозначно языком программирования; практически все современные языки программирования в той или иной мере допускают использование различных парадигм (</a:t>
            </a:r>
            <a:r>
              <a:rPr lang="ru-RU" sz="1600" dirty="0" err="1" smtClean="0">
                <a:hlinkClick r:id="rId5" tooltip="Мультипарадигмальное программирование"/>
              </a:rPr>
              <a:t>мультипарадигмальное</a:t>
            </a:r>
            <a:r>
              <a:rPr lang="ru-RU" sz="1600" dirty="0" smtClean="0">
                <a:hlinkClick r:id="rId5" tooltip="Мультипарадигмальное программирование"/>
              </a:rPr>
              <a:t> программирование</a:t>
            </a:r>
            <a:r>
              <a:rPr lang="ru-RU" sz="1600" dirty="0" smtClean="0"/>
              <a:t>). </a:t>
            </a:r>
            <a:r>
              <a:rPr lang="ru-RU" sz="1400" dirty="0" smtClean="0"/>
              <a:t>Так, на </a:t>
            </a:r>
            <a:r>
              <a:rPr lang="ru-RU" sz="1400" dirty="0" smtClean="0">
                <a:hlinkClick r:id="rId6" tooltip="Си (язык программирования)"/>
              </a:rPr>
              <a:t>языке Си</a:t>
            </a:r>
            <a:r>
              <a:rPr lang="ru-RU" sz="1400" dirty="0" smtClean="0"/>
              <a:t>, который не является объектно-ориентированным, можно работать в соответствии с принципами объектно-ориентированного программирования, хотя это и сопряжено с определёнными сложностями; функциональное программирование можно применять при работе на любом императивном языке, в котором имеются функции, и т. д. </a:t>
            </a:r>
            <a:endParaRPr lang="ru-RU" sz="1400" dirty="0" smtClean="0"/>
          </a:p>
          <a:p>
            <a:endParaRPr lang="ru-RU" sz="1400" dirty="0" smtClean="0"/>
          </a:p>
          <a:p>
            <a:r>
              <a:rPr lang="ru-RU" sz="1600" dirty="0" smtClean="0"/>
              <a:t>Также существующие парадигмы зачастую пересекаются друг с другом в деталях (например, модульное и объектно-ориентированное программирование), поэтому можно встретить ситуации, когда разные авторы употребляют названия из разных парадигм, говоря при этом, по сути, об одном и том же явлении. </a:t>
            </a:r>
            <a:endParaRPr lang="ru-RU"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lnSpcReduction="10000"/>
          </a:bodyPr>
          <a:lstStyle/>
          <a:p>
            <a:pPr>
              <a:buNone/>
            </a:pPr>
            <a:r>
              <a:rPr lang="ru-RU" sz="1600" b="1" dirty="0" smtClean="0">
                <a:solidFill>
                  <a:srgbClr val="7030A0"/>
                </a:solidFill>
              </a:rPr>
              <a:t>Теоретические понятия (из </a:t>
            </a:r>
            <a:r>
              <a:rPr lang="ru-RU" sz="1600" b="1" dirty="0" err="1" smtClean="0">
                <a:solidFill>
                  <a:srgbClr val="7030A0"/>
                </a:solidFill>
              </a:rPr>
              <a:t>википедии</a:t>
            </a:r>
            <a:r>
              <a:rPr lang="ru-RU" sz="1600" b="1" dirty="0" smtClean="0">
                <a:solidFill>
                  <a:srgbClr val="7030A0"/>
                </a:solidFill>
              </a:rPr>
              <a:t>):</a:t>
            </a:r>
          </a:p>
          <a:p>
            <a:endParaRPr lang="ru-RU" sz="1600" b="1" dirty="0" smtClean="0"/>
          </a:p>
          <a:p>
            <a:r>
              <a:rPr lang="ru-RU" sz="1600" b="1" dirty="0" err="1" smtClean="0"/>
              <a:t>Математи́ческая</a:t>
            </a:r>
            <a:r>
              <a:rPr lang="ru-RU" sz="1600" b="1" dirty="0" smtClean="0"/>
              <a:t> </a:t>
            </a:r>
            <a:r>
              <a:rPr lang="ru-RU" sz="1600" b="1" dirty="0" err="1" smtClean="0"/>
              <a:t>ло́гика</a:t>
            </a:r>
            <a:r>
              <a:rPr lang="ru-RU" sz="1600" dirty="0" smtClean="0"/>
              <a:t> (</a:t>
            </a:r>
            <a:r>
              <a:rPr lang="ru-RU" sz="1600" i="1" dirty="0" smtClean="0"/>
              <a:t>теоретическая логика</a:t>
            </a:r>
            <a:r>
              <a:rPr lang="ru-RU" sz="1600" baseline="30000" dirty="0" smtClean="0">
                <a:hlinkClick r:id="rId2"/>
              </a:rPr>
              <a:t>[1]</a:t>
            </a:r>
            <a:r>
              <a:rPr lang="ru-RU" sz="1600" dirty="0" smtClean="0"/>
              <a:t>, </a:t>
            </a:r>
            <a:r>
              <a:rPr lang="ru-RU" sz="1600" i="1" dirty="0" smtClean="0"/>
              <a:t>символическая логика</a:t>
            </a:r>
            <a:r>
              <a:rPr lang="ru-RU" sz="1600" baseline="30000" dirty="0" smtClean="0">
                <a:hlinkClick r:id="rId2"/>
              </a:rPr>
              <a:t>[2]</a:t>
            </a:r>
            <a:r>
              <a:rPr lang="ru-RU" sz="1600" dirty="0" smtClean="0"/>
              <a:t>) — раздел </a:t>
            </a:r>
            <a:r>
              <a:rPr lang="ru-RU" sz="1600" dirty="0" smtClean="0">
                <a:hlinkClick r:id="rId3" tooltip="Математика"/>
              </a:rPr>
              <a:t>математики</a:t>
            </a:r>
            <a:r>
              <a:rPr lang="ru-RU" sz="1600" dirty="0" smtClean="0"/>
              <a:t>, изучающий </a:t>
            </a:r>
            <a:r>
              <a:rPr lang="ru-RU" sz="1600" dirty="0" smtClean="0">
                <a:hlinkClick r:id="rId4" tooltip="Математические обозначения"/>
              </a:rPr>
              <a:t>математические обозначения</a:t>
            </a:r>
            <a:r>
              <a:rPr lang="ru-RU" sz="1600" dirty="0" smtClean="0"/>
              <a:t>, </a:t>
            </a:r>
            <a:r>
              <a:rPr lang="ru-RU" sz="1600" dirty="0" smtClean="0">
                <a:hlinkClick r:id="rId5" tooltip="Формальная система"/>
              </a:rPr>
              <a:t>формальные системы</a:t>
            </a:r>
            <a:r>
              <a:rPr lang="ru-RU" sz="1600" dirty="0" smtClean="0"/>
              <a:t>, </a:t>
            </a:r>
            <a:r>
              <a:rPr lang="ru-RU" sz="1600" dirty="0" smtClean="0">
                <a:hlinkClick r:id="rId6" tooltip="Верификация"/>
              </a:rPr>
              <a:t>доказуемость</a:t>
            </a:r>
            <a:r>
              <a:rPr lang="ru-RU" sz="1600" dirty="0" smtClean="0"/>
              <a:t> математических </a:t>
            </a:r>
            <a:r>
              <a:rPr lang="ru-RU" sz="1600" dirty="0" smtClean="0">
                <a:hlinkClick r:id="rId7" tooltip="Суждение"/>
              </a:rPr>
              <a:t>суждений</a:t>
            </a:r>
            <a:r>
              <a:rPr lang="ru-RU" sz="1600" dirty="0" smtClean="0"/>
              <a:t>, природу математического </a:t>
            </a:r>
            <a:r>
              <a:rPr lang="ru-RU" sz="1600" dirty="0" smtClean="0">
                <a:hlinkClick r:id="rId8" tooltip="Доказательство (математика)"/>
              </a:rPr>
              <a:t>доказательства</a:t>
            </a:r>
            <a:r>
              <a:rPr lang="ru-RU" sz="1600" dirty="0" smtClean="0"/>
              <a:t> в целом, </a:t>
            </a:r>
            <a:r>
              <a:rPr lang="ru-RU" sz="1600" dirty="0" smtClean="0">
                <a:hlinkClick r:id="rId9" tooltip="Теория вычислимости"/>
              </a:rPr>
              <a:t>вычислимость</a:t>
            </a:r>
            <a:r>
              <a:rPr lang="ru-RU" sz="1600" dirty="0" smtClean="0"/>
              <a:t> и прочие аспекты </a:t>
            </a:r>
            <a:r>
              <a:rPr lang="ru-RU" sz="1600" dirty="0" smtClean="0">
                <a:hlinkClick r:id="rId10" tooltip="Метаматематика"/>
              </a:rPr>
              <a:t>оснований математики</a:t>
            </a:r>
            <a:r>
              <a:rPr lang="ru-RU" sz="1600" baseline="30000" dirty="0" smtClean="0">
                <a:hlinkClick r:id="rId2"/>
              </a:rPr>
              <a:t>[3]</a:t>
            </a:r>
            <a:r>
              <a:rPr lang="ru-RU" sz="1600" dirty="0" smtClean="0"/>
              <a:t>. </a:t>
            </a:r>
          </a:p>
          <a:p>
            <a:r>
              <a:rPr lang="ru-RU" sz="1600" dirty="0" smtClean="0"/>
              <a:t>В более широком смысле рассматривается как </a:t>
            </a:r>
            <a:r>
              <a:rPr lang="ru-RU" sz="1600" dirty="0" err="1" smtClean="0"/>
              <a:t>математизированная</a:t>
            </a:r>
            <a:r>
              <a:rPr lang="ru-RU" sz="1600" dirty="0" smtClean="0"/>
              <a:t> ветвь </a:t>
            </a:r>
            <a:r>
              <a:rPr lang="ru-RU" sz="1600" dirty="0" smtClean="0">
                <a:hlinkClick r:id="rId11" tooltip="Формальная логика"/>
              </a:rPr>
              <a:t>формальной логики</a:t>
            </a:r>
            <a:r>
              <a:rPr lang="ru-RU" sz="1600" baseline="30000" dirty="0" smtClean="0">
                <a:hlinkClick r:id="rId2"/>
              </a:rPr>
              <a:t>[4]</a:t>
            </a:r>
            <a:r>
              <a:rPr lang="ru-RU" sz="1600" dirty="0" smtClean="0"/>
              <a:t> — «</a:t>
            </a:r>
            <a:r>
              <a:rPr lang="ru-RU" sz="1600" i="1" dirty="0" smtClean="0"/>
              <a:t>логика по предмету, математика по методу</a:t>
            </a:r>
            <a:r>
              <a:rPr lang="ru-RU" sz="1600" dirty="0" smtClean="0"/>
              <a:t>»</a:t>
            </a:r>
            <a:r>
              <a:rPr lang="ru-RU" sz="1600" baseline="30000" dirty="0" smtClean="0">
                <a:hlinkClick r:id="rId2"/>
              </a:rPr>
              <a:t>[5]</a:t>
            </a:r>
            <a:r>
              <a:rPr lang="ru-RU" sz="1600" dirty="0" smtClean="0"/>
              <a:t>, «</a:t>
            </a:r>
            <a:r>
              <a:rPr lang="ru-RU" sz="1600" i="1" dirty="0" smtClean="0"/>
              <a:t>логика, развиваемая с помощью математических методов</a:t>
            </a:r>
            <a:r>
              <a:rPr lang="ru-RU" sz="1600" dirty="0" smtClean="0"/>
              <a:t>»</a:t>
            </a:r>
            <a:r>
              <a:rPr lang="ru-RU" sz="1600" baseline="30000" dirty="0" smtClean="0">
                <a:hlinkClick r:id="rId2"/>
              </a:rPr>
              <a:t>[6]</a:t>
            </a:r>
            <a:r>
              <a:rPr lang="ru-RU" sz="1600" dirty="0" smtClean="0"/>
              <a:t>. </a:t>
            </a:r>
            <a:endParaRPr lang="ru-RU" sz="1600" dirty="0" smtClean="0"/>
          </a:p>
          <a:p>
            <a:endParaRPr lang="ru-RU" sz="1600" dirty="0" smtClean="0"/>
          </a:p>
          <a:p>
            <a:r>
              <a:rPr lang="ru-RU" sz="1600" b="1" dirty="0" err="1" smtClean="0"/>
              <a:t>Дискре́тная</a:t>
            </a:r>
            <a:r>
              <a:rPr lang="ru-RU" sz="1600" b="1" dirty="0" smtClean="0"/>
              <a:t> </a:t>
            </a:r>
            <a:r>
              <a:rPr lang="ru-RU" sz="1600" b="1" dirty="0" err="1" smtClean="0"/>
              <a:t>матема́тика</a:t>
            </a:r>
            <a:r>
              <a:rPr lang="ru-RU" sz="1600" dirty="0" smtClean="0"/>
              <a:t> — часть математики, изучающая </a:t>
            </a:r>
            <a:r>
              <a:rPr lang="ru-RU" sz="1600" dirty="0" smtClean="0">
                <a:hlinkClick r:id="rId12" tooltip="Дискретность"/>
              </a:rPr>
              <a:t>дискретные</a:t>
            </a:r>
            <a:r>
              <a:rPr lang="ru-RU" sz="1600" dirty="0" smtClean="0"/>
              <a:t> </a:t>
            </a:r>
            <a:r>
              <a:rPr lang="ru-RU" sz="1600" dirty="0" smtClean="0">
                <a:hlinkClick r:id="rId13" tooltip="Математическая структура"/>
              </a:rPr>
              <a:t>математические структуры</a:t>
            </a:r>
            <a:r>
              <a:rPr lang="ru-RU" sz="1600" dirty="0" smtClean="0"/>
              <a:t>, такие, как </a:t>
            </a:r>
            <a:r>
              <a:rPr lang="ru-RU" sz="1600" dirty="0" smtClean="0">
                <a:hlinkClick r:id="rId14" tooltip="Граф (математика)"/>
              </a:rPr>
              <a:t>графы</a:t>
            </a:r>
            <a:r>
              <a:rPr lang="ru-RU" sz="1600" dirty="0" smtClean="0"/>
              <a:t> и </a:t>
            </a:r>
            <a:r>
              <a:rPr lang="ru-RU" sz="1600" dirty="0" smtClean="0">
                <a:hlinkClick r:id="rId15" tooltip="Высказывание (логика)"/>
              </a:rPr>
              <a:t>утверждения в логике</a:t>
            </a:r>
            <a:r>
              <a:rPr lang="ru-RU" sz="1600" baseline="30000" dirty="0" smtClean="0">
                <a:hlinkClick r:id="rId16"/>
              </a:rPr>
              <a:t>[1]</a:t>
            </a:r>
            <a:r>
              <a:rPr lang="ru-RU" sz="1600" dirty="0" smtClean="0"/>
              <a:t>. </a:t>
            </a:r>
            <a:endParaRPr lang="ru-RU" sz="1600" dirty="0" smtClean="0"/>
          </a:p>
          <a:p>
            <a:endParaRPr lang="ru-RU" sz="1600" dirty="0" smtClean="0"/>
          </a:p>
          <a:p>
            <a:r>
              <a:rPr lang="ru-RU" sz="1600" b="1" dirty="0" err="1" smtClean="0"/>
              <a:t>Дискре́тность</a:t>
            </a:r>
            <a:r>
              <a:rPr lang="ru-RU" sz="1600" dirty="0" smtClean="0"/>
              <a:t> (от </a:t>
            </a:r>
            <a:r>
              <a:rPr lang="ru-RU" sz="1600" dirty="0" smtClean="0">
                <a:hlinkClick r:id="rId17" tooltip="Латинский язык"/>
              </a:rPr>
              <a:t>лат.</a:t>
            </a:r>
            <a:r>
              <a:rPr lang="ru-RU" sz="1600" dirty="0" smtClean="0"/>
              <a:t> </a:t>
            </a:r>
            <a:r>
              <a:rPr lang="ru-RU" sz="1600" i="1" dirty="0" err="1" smtClean="0"/>
              <a:t>discretus</a:t>
            </a:r>
            <a:r>
              <a:rPr lang="ru-RU" sz="1600" dirty="0" smtClean="0"/>
              <a:t> — разделённый, прерывистый) — свойство, противопоставляемое </a:t>
            </a:r>
            <a:r>
              <a:rPr lang="ru-RU" sz="1600" dirty="0" smtClean="0">
                <a:hlinkClick r:id="rId18" tooltip="Непрерывность (в философии) (страница отсутствует)"/>
              </a:rPr>
              <a:t>непрерывности</a:t>
            </a:r>
            <a:r>
              <a:rPr lang="ru-RU" sz="1600" dirty="0" smtClean="0"/>
              <a:t>, прерывистость. Синонимы к слову дискретный: дробный, конечный, корпускулярный, отдельный, прерывистый, раздельный и т. п. </a:t>
            </a:r>
          </a:p>
          <a:p>
            <a:r>
              <a:rPr lang="ru-RU" sz="1600" dirty="0" smtClean="0"/>
              <a:t>Дискретность — всеобщее свойство </a:t>
            </a:r>
            <a:r>
              <a:rPr lang="ru-RU" sz="1600" dirty="0" smtClean="0">
                <a:hlinkClick r:id="rId19" tooltip="Материя (физика)"/>
              </a:rPr>
              <a:t>материи</a:t>
            </a:r>
            <a:r>
              <a:rPr lang="ru-RU" sz="1600" dirty="0" smtClean="0"/>
              <a:t>. Так, дискретным называют процесс, изменяющийся между несколькими различными стабильными состояниями, например, процесс перемещения стрелки в </a:t>
            </a:r>
            <a:r>
              <a:rPr lang="ru-RU" sz="1600" dirty="0" smtClean="0">
                <a:hlinkClick r:id="rId20" tooltip="Механические часы"/>
              </a:rPr>
              <a:t>механических часах</a:t>
            </a:r>
            <a:r>
              <a:rPr lang="ru-RU" sz="1600" dirty="0" smtClean="0"/>
              <a:t>. Дискретные системы (объекты) рассматриваются как состоящие из чётко отграниченных (логически или физически) элементов; также дискретными иногда называют и сами элементы дискретной системы на уровне её рассмотрения. </a:t>
            </a:r>
          </a:p>
          <a:p>
            <a:endParaRPr lang="ru-RU"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571480"/>
            <a:ext cx="8229600" cy="5554683"/>
          </a:xfrm>
        </p:spPr>
        <p:txBody>
          <a:bodyPr>
            <a:normAutofit/>
          </a:bodyPr>
          <a:lstStyle/>
          <a:p>
            <a:pPr>
              <a:buNone/>
            </a:pPr>
            <a:r>
              <a:rPr lang="ru-RU" sz="1800" b="1" dirty="0" smtClean="0">
                <a:solidFill>
                  <a:srgbClr val="00B050"/>
                </a:solidFill>
              </a:rPr>
              <a:t>Что такое логическое </a:t>
            </a:r>
            <a:r>
              <a:rPr lang="ru-RU" sz="1800" b="1" dirty="0" smtClean="0">
                <a:solidFill>
                  <a:srgbClr val="00B050"/>
                </a:solidFill>
              </a:rPr>
              <a:t>программирование</a:t>
            </a:r>
          </a:p>
          <a:p>
            <a:pPr>
              <a:buNone/>
            </a:pPr>
            <a:r>
              <a:rPr lang="ru-RU" sz="1600" dirty="0" smtClean="0"/>
              <a:t>        Можно </a:t>
            </a:r>
            <a:r>
              <a:rPr lang="ru-RU" sz="1600" dirty="0" smtClean="0"/>
              <a:t>по-разному разделить языки программирования на группы (часто их называют парадигмами программирования), например, вот так: </a:t>
            </a:r>
          </a:p>
          <a:p>
            <a:pPr>
              <a:buNone/>
            </a:pPr>
            <a:r>
              <a:rPr lang="ru-RU" sz="1600" dirty="0" smtClean="0"/>
              <a:t/>
            </a:r>
            <a:br>
              <a:rPr lang="ru-RU" sz="1600" dirty="0" smtClean="0"/>
            </a:br>
            <a:r>
              <a:rPr lang="ru-RU" sz="1600" dirty="0" smtClean="0"/>
              <a:t>- </a:t>
            </a:r>
            <a:r>
              <a:rPr lang="ru-RU" sz="1600" b="1" dirty="0" smtClean="0"/>
              <a:t>структурное</a:t>
            </a:r>
            <a:r>
              <a:rPr lang="ru-RU" sz="1600" dirty="0" smtClean="0"/>
              <a:t>: программа разбивается на блоки — подпрограммы (изолированные друг от друга), а основными элементами управления являются последовательность команд, ветвление и цикл.</a:t>
            </a:r>
          </a:p>
          <a:p>
            <a:pPr>
              <a:buNone/>
            </a:pPr>
            <a:r>
              <a:rPr lang="ru-RU" sz="1600" b="1" dirty="0" smtClean="0"/>
              <a:t>        </a:t>
            </a:r>
          </a:p>
          <a:p>
            <a:pPr>
              <a:buNone/>
            </a:pPr>
            <a:r>
              <a:rPr lang="ru-RU" sz="1600" b="1" dirty="0" smtClean="0"/>
              <a:t> </a:t>
            </a:r>
            <a:r>
              <a:rPr lang="ru-RU" sz="1600" b="1" dirty="0" smtClean="0"/>
              <a:t>       - объектно-ориентированное</a:t>
            </a:r>
            <a:r>
              <a:rPr lang="ru-RU" sz="1600" dirty="0" smtClean="0"/>
              <a:t>: задача моделируется в виде объектов, которые отправляют друг другу сообщения. Объекты обладают свойствами и методами. Абстракция. Инкапсуляция. Полиморфизм. Ну в общем, все в курсе.</a:t>
            </a:r>
          </a:p>
          <a:p>
            <a:pPr>
              <a:buNone/>
            </a:pPr>
            <a:r>
              <a:rPr lang="ru-RU" sz="1600" b="1" dirty="0" smtClean="0"/>
              <a:t>        </a:t>
            </a:r>
          </a:p>
          <a:p>
            <a:pPr>
              <a:buNone/>
            </a:pPr>
            <a:r>
              <a:rPr lang="ru-RU" sz="1600" b="1" dirty="0" smtClean="0"/>
              <a:t> </a:t>
            </a:r>
            <a:r>
              <a:rPr lang="ru-RU" sz="1600" b="1" dirty="0" smtClean="0"/>
              <a:t>      - функциональное</a:t>
            </a:r>
            <a:r>
              <a:rPr lang="ru-RU" sz="1600" dirty="0" smtClean="0"/>
              <a:t>: базовым элементом является функция и сама задача моделируется в виде функции, а, точнее, чаще всего в виде их композиции, если </a:t>
            </a:r>
            <a:r>
              <a:rPr lang="ru-RU" sz="1600" dirty="0" err="1" smtClean="0"/>
              <a:t>f</a:t>
            </a:r>
            <a:r>
              <a:rPr lang="ru-RU" sz="1600" dirty="0" smtClean="0"/>
              <a:t>(.) и </a:t>
            </a:r>
            <a:r>
              <a:rPr lang="ru-RU" sz="1600" dirty="0" err="1" smtClean="0"/>
              <a:t>g</a:t>
            </a:r>
            <a:r>
              <a:rPr lang="ru-RU" sz="1600" dirty="0" smtClean="0"/>
              <a:t>(.) — это функции, то </a:t>
            </a:r>
            <a:r>
              <a:rPr lang="ru-RU" sz="1600" dirty="0" err="1" smtClean="0"/>
              <a:t>f</a:t>
            </a:r>
            <a:r>
              <a:rPr lang="ru-RU" sz="1600" dirty="0" smtClean="0"/>
              <a:t>(</a:t>
            </a:r>
            <a:r>
              <a:rPr lang="ru-RU" sz="1600" dirty="0" err="1" smtClean="0"/>
              <a:t>g</a:t>
            </a:r>
            <a:r>
              <a:rPr lang="ru-RU" sz="1600" dirty="0" smtClean="0"/>
              <a:t>(.)) — это их композиция.</a:t>
            </a:r>
          </a:p>
          <a:p>
            <a:pPr>
              <a:buNone/>
            </a:pPr>
            <a:endParaRPr lang="ru-RU" sz="1600" b="1" dirty="0" smtClean="0"/>
          </a:p>
          <a:p>
            <a:pPr>
              <a:buNone/>
            </a:pPr>
            <a:r>
              <a:rPr lang="ru-RU" sz="1600" b="1" dirty="0" smtClean="0"/>
              <a:t> </a:t>
            </a:r>
            <a:r>
              <a:rPr lang="ru-RU" sz="1600" b="1" dirty="0" smtClean="0"/>
              <a:t>       - логическое</a:t>
            </a:r>
            <a:r>
              <a:rPr lang="ru-RU" sz="1600" dirty="0" smtClean="0"/>
              <a:t>: вот тут, как правило, начинается феерия — если про первые три написаны сотни статей, книг, обзоров, презентаций и учебников, то здесь мы в лучшем случае видим что-то про </a:t>
            </a:r>
            <a:r>
              <a:rPr lang="ru-RU" sz="1600" dirty="0" err="1" smtClean="0"/>
              <a:t>Prolog</a:t>
            </a:r>
            <a:r>
              <a:rPr lang="ru-RU" sz="1600" dirty="0" smtClean="0"/>
              <a:t> </a:t>
            </a:r>
            <a:r>
              <a:rPr lang="ru-RU" sz="1600" dirty="0" smtClean="0"/>
              <a:t>и </a:t>
            </a:r>
            <a:r>
              <a:rPr lang="ru-RU" sz="1600" dirty="0" smtClean="0"/>
              <a:t>на этом история заканчивается.</a:t>
            </a:r>
          </a:p>
          <a:p>
            <a:pPr>
              <a:buNone/>
            </a:pPr>
            <a:endParaRPr lang="ru-RU" sz="1600" dirty="0">
              <a:solidFill>
                <a:srgbClr val="00B050"/>
              </a:solidFill>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TotalTime>
  <Words>1633</Words>
  <Application>Microsoft Office PowerPoint</Application>
  <PresentationFormat>Экран (4:3)</PresentationFormat>
  <Paragraphs>222</Paragraphs>
  <Slides>36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36</vt:i4>
      </vt:variant>
    </vt:vector>
  </HeadingPairs>
  <TitlesOfParts>
    <vt:vector size="37" baseType="lpstr">
      <vt:lpstr>Тема Office</vt:lpstr>
      <vt:lpstr>Логическое программирование</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lpstr>Слайд 36</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Логическое программирование</dc:title>
  <dc:creator>Admin</dc:creator>
  <cp:lastModifiedBy>Admin</cp:lastModifiedBy>
  <cp:revision>76</cp:revision>
  <dcterms:created xsi:type="dcterms:W3CDTF">2020-09-24T06:36:25Z</dcterms:created>
  <dcterms:modified xsi:type="dcterms:W3CDTF">2020-09-24T10:46:23Z</dcterms:modified>
</cp:coreProperties>
</file>