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61" r:id="rId3"/>
    <p:sldId id="1061" r:id="rId4"/>
    <p:sldId id="1062" r:id="rId5"/>
    <p:sldId id="1064" r:id="rId6"/>
    <p:sldId id="1065" r:id="rId7"/>
    <p:sldId id="262" r:id="rId8"/>
    <p:sldId id="1060" r:id="rId9"/>
    <p:sldId id="260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1E1E3"/>
    <a:srgbClr val="5C7A8E"/>
    <a:srgbClr val="7895A8"/>
    <a:srgbClr val="262626"/>
    <a:srgbClr val="636365"/>
    <a:srgbClr val="48484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47" autoAdjust="0"/>
    <p:restoredTop sz="94660"/>
  </p:normalViewPr>
  <p:slideViewPr>
    <p:cSldViewPr snapToGrid="0">
      <p:cViewPr>
        <p:scale>
          <a:sx n="94" d="100"/>
          <a:sy n="94" d="100"/>
        </p:scale>
        <p:origin x="-414" y="-19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1C90C3-AF89-4779-83B1-4015823EEC82}" type="datetimeFigureOut">
              <a:rPr lang="ru-RU" smtClean="0"/>
              <a:t>25.10.2024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F14384-DCBD-49DD-8A0E-D68DBB8EA4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89517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aseline="0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402781A6-0167-4A0F-BD7F-33C88DFC6F1B}" type="datetimeFigureOut">
              <a:rPr lang="ru-RU" smtClean="0"/>
              <a:t>25.10.2024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fld id="{3F8BA6A5-14F2-4D9E-900E-BF91A131AA21}" type="slidenum">
              <a:rPr lang="ru-RU" smtClean="0"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09644200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781A6-0167-4A0F-BD7F-33C88DFC6F1B}" type="datetimeFigureOut">
              <a:rPr lang="ru-RU" smtClean="0"/>
              <a:t>25.10.2024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BA6A5-14F2-4D9E-900E-BF91A131AA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05110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781A6-0167-4A0F-BD7F-33C88DFC6F1B}" type="datetimeFigureOut">
              <a:rPr lang="ru-RU" smtClean="0"/>
              <a:t>25.10.2024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BA6A5-14F2-4D9E-900E-BF91A131AA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31635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781A6-0167-4A0F-BD7F-33C88DFC6F1B}" type="datetimeFigureOut">
              <a:rPr lang="ru-RU" smtClean="0"/>
              <a:t>25.10.2024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BA6A5-14F2-4D9E-900E-BF91A131AA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29775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781A6-0167-4A0F-BD7F-33C88DFC6F1B}" type="datetimeFigureOut">
              <a:rPr lang="ru-RU" smtClean="0"/>
              <a:t>25.10.2024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BA6A5-14F2-4D9E-900E-BF91A131AA21}" type="slidenum">
              <a:rPr lang="ru-RU" smtClean="0"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8349599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781A6-0167-4A0F-BD7F-33C88DFC6F1B}" type="datetimeFigureOut">
              <a:rPr lang="ru-RU" smtClean="0"/>
              <a:t>25.10.2024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BA6A5-14F2-4D9E-900E-BF91A131AA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25822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6480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781A6-0167-4A0F-BD7F-33C88DFC6F1B}" type="datetimeFigureOut">
              <a:rPr lang="ru-RU" smtClean="0"/>
              <a:t>25.10.2024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BA6A5-14F2-4D9E-900E-BF91A131AA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82740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781A6-0167-4A0F-BD7F-33C88DFC6F1B}" type="datetimeFigureOut">
              <a:rPr lang="ru-RU" smtClean="0"/>
              <a:t>25.10.2024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BA6A5-14F2-4D9E-900E-BF91A131AA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98127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781A6-0167-4A0F-BD7F-33C88DFC6F1B}" type="datetimeFigureOut">
              <a:rPr lang="ru-RU" smtClean="0"/>
              <a:t>25.10.2024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BA6A5-14F2-4D9E-900E-BF91A131AA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5782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781A6-0167-4A0F-BD7F-33C88DFC6F1B}" type="datetimeFigureOut">
              <a:rPr lang="ru-RU" smtClean="0"/>
              <a:t>25.10.2024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BA6A5-14F2-4D9E-900E-BF91A131AA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81131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  <a:solidFill>
            <a:schemeClr val="accent1"/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781A6-0167-4A0F-BD7F-33C88DFC6F1B}" type="datetimeFigureOut">
              <a:rPr lang="ru-RU" smtClean="0"/>
              <a:t>25.10.2024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BA6A5-14F2-4D9E-900E-BF91A131AA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339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fld id="{402781A6-0167-4A0F-BD7F-33C88DFC6F1B}" type="datetimeFigureOut">
              <a:rPr lang="ru-RU" smtClean="0"/>
              <a:t>25.10.2024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3F8BA6A5-14F2-4D9E-900E-BF91A131AA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97584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CF37DCF-ACA2-405D-B63A-6CE58ECB1D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61872" y="2043407"/>
            <a:ext cx="9418320" cy="4134709"/>
          </a:xfrm>
        </p:spPr>
        <p:txBody>
          <a:bodyPr>
            <a:normAutofit fontScale="90000"/>
          </a:bodyPr>
          <a:lstStyle/>
          <a:p>
            <a:r>
              <a:rPr lang="ru-RU" dirty="0"/>
              <a:t>Восходящий анализ, классы LR(k) и LALR(k). GLR. Инструменты восходящего анализа (</a:t>
            </a:r>
            <a:r>
              <a:rPr lang="ru-RU" dirty="0" err="1"/>
              <a:t>yacc</a:t>
            </a:r>
            <a:r>
              <a:rPr lang="ru-RU" dirty="0"/>
              <a:t>/</a:t>
            </a:r>
            <a:r>
              <a:rPr lang="ru-RU" dirty="0" err="1"/>
              <a:t>bison</a:t>
            </a:r>
            <a:r>
              <a:rPr lang="ru-RU" dirty="0"/>
              <a:t>)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18505E93-8EF0-4831-8C05-88D167149B82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767" t="19658" r="30591" b="20942"/>
          <a:stretch/>
        </p:blipFill>
        <p:spPr>
          <a:xfrm>
            <a:off x="10149030" y="1110322"/>
            <a:ext cx="1457354" cy="1457353"/>
          </a:xfrm>
          <a:prstGeom prst="ellipse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9212454C-D9C2-4C28-B26A-4845F541FA63}"/>
              </a:ext>
            </a:extLst>
          </p:cNvPr>
          <p:cNvSpPr txBox="1"/>
          <p:nvPr/>
        </p:nvSpPr>
        <p:spPr>
          <a:xfrm>
            <a:off x="10035892" y="2598003"/>
            <a:ext cx="168363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914309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400" dirty="0">
                <a:latin typeface="Oswald Light (Основной текст)"/>
              </a:rPr>
              <a:t>Петрова</a:t>
            </a:r>
            <a:r>
              <a:rPr lang="ru-RU" sz="2400" b="1" dirty="0"/>
              <a:t> </a:t>
            </a:r>
            <a:r>
              <a:rPr lang="ru-RU" sz="2400" dirty="0">
                <a:latin typeface="Oswald Light (Основной текст)"/>
              </a:rPr>
              <a:t>Мария</a:t>
            </a:r>
            <a:endParaRPr lang="en-US" sz="2400" dirty="0">
              <a:latin typeface="Oswald Light (Основной текст)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375F1BEB-FD65-48F1-B557-CAC01998D129}"/>
              </a:ext>
            </a:extLst>
          </p:cNvPr>
          <p:cNvSpPr txBox="1"/>
          <p:nvPr/>
        </p:nvSpPr>
        <p:spPr>
          <a:xfrm>
            <a:off x="9882635" y="327663"/>
            <a:ext cx="1836887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228531"/>
            <a:r>
              <a:rPr lang="ru-RU" sz="2000" dirty="0">
                <a:latin typeface="Oswald Light (Основной текст)"/>
                <a:ea typeface="VTB Group Cond Book" panose="020B0506050504020204" pitchFamily="34" charset="77"/>
              </a:rPr>
              <a:t>Докладчик</a:t>
            </a:r>
            <a:endParaRPr lang="en-US" sz="2000" dirty="0">
              <a:latin typeface="Oswald Light (Основной текст)"/>
              <a:ea typeface="VTB Group Cond Book" panose="020B0506050504020204" pitchFamily="34" charset="77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43083710-D1BB-432E-AC83-24810FCD9B9F}"/>
              </a:ext>
            </a:extLst>
          </p:cNvPr>
          <p:cNvSpPr txBox="1"/>
          <p:nvPr/>
        </p:nvSpPr>
        <p:spPr>
          <a:xfrm>
            <a:off x="9882636" y="679884"/>
            <a:ext cx="1836887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228531"/>
            <a:r>
              <a:rPr lang="ru-RU" sz="2000" dirty="0">
                <a:latin typeface="Oswald Light (Основной текст)"/>
                <a:ea typeface="VTB Group Cond Book" panose="020B0506050504020204" pitchFamily="34" charset="77"/>
              </a:rPr>
              <a:t>Магистрант </a:t>
            </a:r>
            <a:r>
              <a:rPr lang="ru-RU" sz="2000" dirty="0" err="1">
                <a:latin typeface="Oswald Light (Основной текст)"/>
                <a:ea typeface="VTB Group Cond Book" panose="020B0506050504020204" pitchFamily="34" charset="77"/>
              </a:rPr>
              <a:t>ТвГТу</a:t>
            </a:r>
            <a:endParaRPr lang="en-US" sz="2000" dirty="0">
              <a:latin typeface="Oswald Light (Основной текст)"/>
              <a:ea typeface="VTB Group Cond Book" panose="020B0506050504020204" pitchFamily="34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3285735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57A63A9-038B-40C8-9A7A-D0BF77CE23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17484" y="2183907"/>
            <a:ext cx="10124284" cy="1245093"/>
          </a:xfrm>
        </p:spPr>
        <p:txBody>
          <a:bodyPr>
            <a:normAutofit/>
          </a:bodyPr>
          <a:lstStyle/>
          <a:p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Восходящий анализ</a:t>
            </a:r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CCDEB790-6CF2-4366-AB95-963CF7AC1F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61872" y="4203032"/>
            <a:ext cx="8206847" cy="2289208"/>
          </a:xfrm>
        </p:spPr>
        <p:txBody>
          <a:bodyPr>
            <a:normAutofit/>
          </a:bodyPr>
          <a:lstStyle/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также известный как синтаксический анализ снизу вверх, является одним из основных методов синтаксического анализа в компиляторах. Он строит дерево разбора, начиная с листьев (низов) и двигаясь вверх к корню. Восходящие анализаторы часто используются из-за их способности обрабатывать более широкий класс языков по сравнению с нисходящими анализаторами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9384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57A63A9-038B-40C8-9A7A-D0BF77CE23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17484" y="2484638"/>
            <a:ext cx="10124284" cy="1888724"/>
          </a:xfrm>
        </p:spPr>
        <p:txBody>
          <a:bodyPr>
            <a:normAutofit fontScale="90000"/>
          </a:bodyPr>
          <a:lstStyle/>
          <a:p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Классы LR(k) и LALR(k). GLR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802282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52273E32-1DF0-4AA7-9561-1DEA45CA8D6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952041" y="1785204"/>
            <a:ext cx="2521257" cy="1654106"/>
          </a:xfrm>
        </p:spPr>
        <p:txBody>
          <a:bodyPr>
            <a:normAutofit fontScale="92500" lnSpcReduction="20000"/>
          </a:bodyPr>
          <a:lstStyle/>
          <a:p>
            <a:pPr marL="0" indent="0" defTabSz="914309" fontAlgn="base">
              <a:lnSpc>
                <a:spcPct val="107000"/>
              </a:lnSpc>
              <a:spcBef>
                <a:spcPct val="0"/>
              </a:spcBef>
              <a:spcAft>
                <a:spcPct val="0"/>
              </a:spcAft>
              <a:buNone/>
              <a:defRPr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defTabSz="914309" fontAlgn="base">
              <a:lnSpc>
                <a:spcPct val="107000"/>
              </a:lnSpc>
              <a:spcBef>
                <a:spcPct val="0"/>
              </a:spcBef>
              <a:spcAft>
                <a:spcPct val="0"/>
              </a:spcAft>
              <a:buNone/>
              <a:defRPr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defTabSz="914309" fontAlgn="base">
              <a:lnSpc>
                <a:spcPct val="107000"/>
              </a:lnSpc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en-US" sz="8800" b="1" u="sng" dirty="0">
                <a:latin typeface="Oswald Light (Основной текст)"/>
              </a:rPr>
              <a:t>LR(k)</a:t>
            </a:r>
            <a:endParaRPr lang="ru-RU" sz="8800" b="1" u="sng" dirty="0">
              <a:latin typeface="Oswald Light (Основной текст)"/>
            </a:endParaRP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xmlns="" id="{DC926F7E-8E83-48AA-938F-9C304A028510}"/>
              </a:ext>
            </a:extLst>
          </p:cNvPr>
          <p:cNvSpPr/>
          <p:nvPr/>
        </p:nvSpPr>
        <p:spPr>
          <a:xfrm>
            <a:off x="641407" y="2166154"/>
            <a:ext cx="2547892" cy="1109708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u="sng" spc="10" dirty="0">
                <a:solidFill>
                  <a:schemeClr val="tx1"/>
                </a:solidFill>
                <a:latin typeface="Oswald Light (Основной текст)"/>
              </a:rPr>
              <a:t>L</a:t>
            </a:r>
            <a:r>
              <a:rPr lang="ru-RU" sz="2800" u="sng" spc="10" dirty="0">
                <a:solidFill>
                  <a:schemeClr val="tx1"/>
                </a:solidFill>
                <a:latin typeface="Oswald Light (Основной текст)"/>
              </a:rPr>
              <a:t> </a:t>
            </a:r>
            <a:endParaRPr lang="en-US" sz="2800" u="sng" spc="10" dirty="0">
              <a:solidFill>
                <a:schemeClr val="tx1"/>
              </a:solidFill>
              <a:latin typeface="Oswald Light (Основной текст)"/>
            </a:endParaRPr>
          </a:p>
          <a:p>
            <a:pPr algn="ctr"/>
            <a:r>
              <a:rPr lang="ru-RU" sz="2000" spc="10" dirty="0">
                <a:solidFill>
                  <a:schemeClr val="tx1"/>
                </a:solidFill>
                <a:latin typeface="Oswald Light (Основной текст)"/>
              </a:rPr>
              <a:t>"</a:t>
            </a:r>
            <a:r>
              <a:rPr lang="ru-RU" sz="2000" spc="10" dirty="0" err="1">
                <a:solidFill>
                  <a:schemeClr val="tx1"/>
                </a:solidFill>
                <a:latin typeface="Oswald Light (Основной текст)"/>
              </a:rPr>
              <a:t>Left-to-right</a:t>
            </a:r>
            <a:r>
              <a:rPr lang="ru-RU" sz="2000" spc="10" dirty="0">
                <a:solidFill>
                  <a:schemeClr val="tx1"/>
                </a:solidFill>
                <a:latin typeface="Oswald Light (Основной текст)"/>
              </a:rPr>
              <a:t>" </a:t>
            </a:r>
            <a:endParaRPr lang="en-US" sz="2000" spc="10" dirty="0">
              <a:solidFill>
                <a:schemeClr val="tx1"/>
              </a:solidFill>
              <a:latin typeface="Oswald Light (Основной текст)"/>
            </a:endParaRPr>
          </a:p>
          <a:p>
            <a:pPr algn="ctr"/>
            <a:r>
              <a:rPr lang="ru-RU" sz="2000" spc="10" dirty="0">
                <a:solidFill>
                  <a:schemeClr val="tx1"/>
                </a:solidFill>
                <a:latin typeface="Oswald Light (Основной текст)"/>
              </a:rPr>
              <a:t>(анализ слева направо)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xmlns="" id="{01096E79-7D53-47A0-B73B-05D61DD624C3}"/>
              </a:ext>
            </a:extLst>
          </p:cNvPr>
          <p:cNvSpPr/>
          <p:nvPr/>
        </p:nvSpPr>
        <p:spPr>
          <a:xfrm>
            <a:off x="3667955" y="4082942"/>
            <a:ext cx="2547892" cy="1109708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u="sng" spc="10" dirty="0">
                <a:solidFill>
                  <a:schemeClr val="tx1"/>
                </a:solidFill>
                <a:latin typeface="Oswald Light (Основной текст)"/>
              </a:rPr>
              <a:t>R</a:t>
            </a:r>
            <a:r>
              <a:rPr lang="ru-RU" sz="2000" u="sng" spc="10" dirty="0">
                <a:solidFill>
                  <a:schemeClr val="tx1"/>
                </a:solidFill>
                <a:latin typeface="Oswald Light (Основной текст)"/>
              </a:rPr>
              <a:t> </a:t>
            </a:r>
            <a:endParaRPr lang="en-US" sz="2000" u="sng" spc="10" dirty="0">
              <a:solidFill>
                <a:schemeClr val="tx1"/>
              </a:solidFill>
              <a:latin typeface="Oswald Light (Основной текст)"/>
            </a:endParaRPr>
          </a:p>
          <a:p>
            <a:pPr algn="ctr"/>
            <a:r>
              <a:rPr lang="ru-RU" sz="2000" spc="10" dirty="0">
                <a:solidFill>
                  <a:schemeClr val="tx1"/>
                </a:solidFill>
                <a:latin typeface="Oswald Light (Основной текст)"/>
              </a:rPr>
              <a:t>"</a:t>
            </a:r>
            <a:r>
              <a:rPr lang="ru-RU" sz="2000" spc="10" dirty="0" err="1">
                <a:solidFill>
                  <a:schemeClr val="tx1"/>
                </a:solidFill>
                <a:latin typeface="Oswald Light (Основной текст)"/>
              </a:rPr>
              <a:t>Rightmost</a:t>
            </a:r>
            <a:r>
              <a:rPr lang="ru-RU" sz="2000" spc="10" dirty="0">
                <a:solidFill>
                  <a:schemeClr val="tx1"/>
                </a:solidFill>
                <a:latin typeface="Oswald Light (Основной текст)"/>
              </a:rPr>
              <a:t> </a:t>
            </a:r>
            <a:r>
              <a:rPr lang="ru-RU" sz="2000" spc="10" dirty="0" err="1">
                <a:solidFill>
                  <a:schemeClr val="tx1"/>
                </a:solidFill>
                <a:latin typeface="Oswald Light (Основной текст)"/>
              </a:rPr>
              <a:t>derivation</a:t>
            </a:r>
            <a:r>
              <a:rPr lang="ru-RU" sz="2000" spc="10" dirty="0">
                <a:solidFill>
                  <a:schemeClr val="tx1"/>
                </a:solidFill>
                <a:latin typeface="Oswald Light (Основной текст)"/>
              </a:rPr>
              <a:t>" (правая производная)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xmlns="" id="{2D3A6002-C598-4832-9FC1-3EBA4468F937}"/>
              </a:ext>
            </a:extLst>
          </p:cNvPr>
          <p:cNvSpPr/>
          <p:nvPr/>
        </p:nvSpPr>
        <p:spPr>
          <a:xfrm>
            <a:off x="7037031" y="2015233"/>
            <a:ext cx="3675358" cy="1678669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u="sng" spc="10" dirty="0">
                <a:solidFill>
                  <a:schemeClr val="tx1"/>
                </a:solidFill>
                <a:latin typeface="Oswald Light (Основной текст)"/>
              </a:rPr>
              <a:t>k </a:t>
            </a:r>
            <a:endParaRPr lang="en-US" sz="2800" b="1" u="sng" spc="10" dirty="0">
              <a:solidFill>
                <a:schemeClr val="tx1"/>
              </a:solidFill>
              <a:latin typeface="Oswald Light (Основной текст)"/>
            </a:endParaRPr>
          </a:p>
          <a:p>
            <a:pPr algn="ctr"/>
            <a:r>
              <a:rPr lang="ru-RU" sz="2000" u="sng" spc="10" dirty="0">
                <a:solidFill>
                  <a:schemeClr val="tx1"/>
                </a:solidFill>
                <a:latin typeface="Oswald Light (Основной текст)"/>
              </a:rPr>
              <a:t> </a:t>
            </a:r>
            <a:r>
              <a:rPr lang="ru-RU" sz="2000" spc="10" dirty="0">
                <a:solidFill>
                  <a:schemeClr val="tx1"/>
                </a:solidFill>
                <a:latin typeface="Oswald Light (Основной текст)"/>
              </a:rPr>
              <a:t>кол</a:t>
            </a:r>
            <a:r>
              <a:rPr lang="en-US" sz="2000" spc="10" dirty="0">
                <a:solidFill>
                  <a:schemeClr val="tx1"/>
                </a:solidFill>
                <a:latin typeface="Oswald Light (Основной текст)"/>
              </a:rPr>
              <a:t>.</a:t>
            </a:r>
            <a:r>
              <a:rPr lang="ru-RU" sz="2000" spc="10" dirty="0">
                <a:solidFill>
                  <a:schemeClr val="tx1"/>
                </a:solidFill>
                <a:latin typeface="Oswald Light (Основной текст)"/>
              </a:rPr>
              <a:t> символов смотрящих вперед (</a:t>
            </a:r>
            <a:r>
              <a:rPr lang="ru-RU" sz="2000" spc="10" dirty="0" err="1">
                <a:solidFill>
                  <a:schemeClr val="tx1"/>
                </a:solidFill>
                <a:latin typeface="Oswald Light (Основной текст)"/>
              </a:rPr>
              <a:t>lookahead</a:t>
            </a:r>
            <a:r>
              <a:rPr lang="ru-RU" sz="2000" spc="10" dirty="0">
                <a:solidFill>
                  <a:schemeClr val="tx1"/>
                </a:solidFill>
                <a:latin typeface="Oswald Light (Основной текст)"/>
              </a:rPr>
              <a:t>), которые анализатор может использовать для принятия решений.</a:t>
            </a:r>
          </a:p>
        </p:txBody>
      </p:sp>
      <p:cxnSp>
        <p:nvCxnSpPr>
          <p:cNvPr id="11" name="Прямая со стрелкой 10">
            <a:extLst>
              <a:ext uri="{FF2B5EF4-FFF2-40B4-BE49-F238E27FC236}">
                <a16:creationId xmlns:a16="http://schemas.microsoft.com/office/drawing/2014/main" xmlns="" id="{A2C8567F-E0EB-4BA0-8DF4-A117C52A272B}"/>
              </a:ext>
            </a:extLst>
          </p:cNvPr>
          <p:cNvCxnSpPr>
            <a:cxnSpLocks/>
            <a:endCxn id="6" idx="3"/>
          </p:cNvCxnSpPr>
          <p:nvPr/>
        </p:nvCxnSpPr>
        <p:spPr>
          <a:xfrm flipH="1">
            <a:off x="3189299" y="2721008"/>
            <a:ext cx="1089740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Прямая со стрелкой 11">
            <a:extLst>
              <a:ext uri="{FF2B5EF4-FFF2-40B4-BE49-F238E27FC236}">
                <a16:creationId xmlns:a16="http://schemas.microsoft.com/office/drawing/2014/main" xmlns="" id="{981BCF66-0B99-4569-9A7B-C3E2A392128F}"/>
              </a:ext>
            </a:extLst>
          </p:cNvPr>
          <p:cNvCxnSpPr>
            <a:cxnSpLocks/>
            <a:endCxn id="8" idx="0"/>
          </p:cNvCxnSpPr>
          <p:nvPr/>
        </p:nvCxnSpPr>
        <p:spPr>
          <a:xfrm>
            <a:off x="4941901" y="3195964"/>
            <a:ext cx="0" cy="886978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Прямая со стрелкой 16">
            <a:extLst>
              <a:ext uri="{FF2B5EF4-FFF2-40B4-BE49-F238E27FC236}">
                <a16:creationId xmlns:a16="http://schemas.microsoft.com/office/drawing/2014/main" xmlns="" id="{80CBF41C-B8C1-460F-A796-F569A98BE92E}"/>
              </a:ext>
            </a:extLst>
          </p:cNvPr>
          <p:cNvCxnSpPr>
            <a:cxnSpLocks/>
          </p:cNvCxnSpPr>
          <p:nvPr/>
        </p:nvCxnSpPr>
        <p:spPr>
          <a:xfrm>
            <a:off x="6149268" y="2721008"/>
            <a:ext cx="887763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663632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52273E32-1DF0-4AA7-9561-1DEA45CA8D6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41539" y="2689934"/>
            <a:ext cx="4989250" cy="3490203"/>
          </a:xfrm>
        </p:spPr>
        <p:txBody>
          <a:bodyPr>
            <a:normAutofit fontScale="92500" lnSpcReduction="20000"/>
          </a:bodyPr>
          <a:lstStyle/>
          <a:p>
            <a:pPr marL="0" indent="0" defTabSz="914309" fontAlgn="base">
              <a:lnSpc>
                <a:spcPct val="107000"/>
              </a:lnSpc>
              <a:spcBef>
                <a:spcPct val="0"/>
              </a:spcBef>
              <a:spcAft>
                <a:spcPct val="0"/>
              </a:spcAft>
              <a:buNone/>
              <a:defRPr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defTabSz="914309" fontAlgn="base">
              <a:lnSpc>
                <a:spcPct val="107000"/>
              </a:lnSpc>
              <a:spcBef>
                <a:spcPct val="0"/>
              </a:spcBef>
              <a:spcAft>
                <a:spcPct val="0"/>
              </a:spcAft>
              <a:buNone/>
              <a:defRPr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defTabSz="914309" fontAlgn="base">
              <a:lnSpc>
                <a:spcPct val="107000"/>
              </a:lnSpc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ru-RU" sz="4300" b="1" u="sng" dirty="0">
                <a:latin typeface="Oswald Light (Основной текст)"/>
              </a:rPr>
              <a:t>Основные классы </a:t>
            </a:r>
            <a:r>
              <a:rPr lang="en-US" sz="4300" b="1" u="sng" dirty="0">
                <a:latin typeface="Oswald Light (Основной текст)"/>
              </a:rPr>
              <a:t>LR(k)</a:t>
            </a:r>
            <a:endParaRPr lang="ru-RU" sz="4300" b="1" u="sng" dirty="0">
              <a:latin typeface="Oswald Light (Основной текст)"/>
            </a:endParaRPr>
          </a:p>
        </p:txBody>
      </p:sp>
      <p:sp>
        <p:nvSpPr>
          <p:cNvPr id="5" name="Объект 4">
            <a:extLst>
              <a:ext uri="{FF2B5EF4-FFF2-40B4-BE49-F238E27FC236}">
                <a16:creationId xmlns:a16="http://schemas.microsoft.com/office/drawing/2014/main" xmlns="" id="{611A8D57-9DC7-4CCA-89D9-BE010ED114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921407" y="674704"/>
            <a:ext cx="4685632" cy="5592931"/>
          </a:xfrm>
        </p:spPr>
        <p:txBody>
          <a:bodyPr>
            <a:normAutofit fontScale="92500" lnSpcReduction="20000"/>
          </a:bodyPr>
          <a:lstStyle/>
          <a:p>
            <a:pPr marL="0" indent="0" defTabSz="914309" fontAlgn="base">
              <a:lnSpc>
                <a:spcPct val="107000"/>
              </a:lnSpc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en-US" sz="2200" b="1" u="sng" dirty="0">
                <a:latin typeface="Oswald Light (Основной текст)"/>
              </a:rPr>
              <a:t>SLR</a:t>
            </a:r>
            <a:r>
              <a:rPr lang="ru-RU" sz="2200" b="1" u="sng" dirty="0">
                <a:latin typeface="Oswald Light (Основной текст)"/>
              </a:rPr>
              <a:t>:</a:t>
            </a:r>
          </a:p>
          <a:p>
            <a:pPr algn="just" defTabSz="914309" fontAlgn="base">
              <a:lnSpc>
                <a:spcPct val="107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/>
            </a:pPr>
            <a:endParaRPr lang="ru-RU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defTabSz="914309" fontAlgn="base">
              <a:lnSpc>
                <a:spcPct val="107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Это наиболее простой и наименее мощный класс LR-анализаторов.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defTabSz="914309" fontAlgn="base">
              <a:lnSpc>
                <a:spcPct val="107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Использует таблицы переходов и действия, которые основаны на множестве следований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Follow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sets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для каждого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нетерминала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defTabSz="914309" fontAlgn="base">
              <a:lnSpc>
                <a:spcPct val="107000"/>
              </a:lnSpc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defTabSz="914309" fontAlgn="base">
              <a:lnSpc>
                <a:spcPct val="107000"/>
              </a:lnSpc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en-US" sz="2200" b="1" u="sng" dirty="0">
                <a:latin typeface="Oswald Light (Основной текст)"/>
              </a:rPr>
              <a:t> LR</a:t>
            </a:r>
            <a:r>
              <a:rPr lang="ru-RU" sz="2200" b="1" u="sng" dirty="0">
                <a:latin typeface="Oswald Light (Основной текст)"/>
              </a:rPr>
              <a:t>:</a:t>
            </a:r>
          </a:p>
          <a:p>
            <a:pPr algn="just" defTabSz="914309" fontAlgn="base">
              <a:lnSpc>
                <a:spcPct val="107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/>
            </a:pPr>
            <a:endParaRPr lang="ru-RU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defTabSz="914309" fontAlgn="base">
              <a:lnSpc>
                <a:spcPct val="107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Более мощный, чем SLR(1), </a:t>
            </a:r>
          </a:p>
          <a:p>
            <a:pPr algn="just" defTabSz="914309" fontAlgn="base">
              <a:lnSpc>
                <a:spcPct val="107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Использует полные множества предметов LR(1), что позволяет ему обрабатывать более сложные грамматики.</a:t>
            </a:r>
          </a:p>
          <a:p>
            <a:pPr defTabSz="914309" fontAlgn="base">
              <a:lnSpc>
                <a:spcPct val="107000"/>
              </a:lnSpc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defTabSz="914309" fontAlgn="base">
              <a:lnSpc>
                <a:spcPct val="107000"/>
              </a:lnSpc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en-US" sz="2200" b="1" u="sng" dirty="0">
                <a:latin typeface="Oswald Light (Основной текст)"/>
              </a:rPr>
              <a:t> LALR</a:t>
            </a:r>
            <a:r>
              <a:rPr lang="ru-RU" sz="2200" b="1" u="sng" dirty="0">
                <a:latin typeface="Oswald Light (Основной текст)"/>
              </a:rPr>
              <a:t>:</a:t>
            </a:r>
          </a:p>
          <a:p>
            <a:pPr algn="just" defTabSz="914309" fontAlgn="base">
              <a:lnSpc>
                <a:spcPct val="107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/>
            </a:pPr>
            <a:endParaRPr lang="ru-RU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defTabSz="914309" fontAlgn="base">
              <a:lnSpc>
                <a:spcPct val="107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Компромисс между SLR(1) и LR(1). </a:t>
            </a:r>
          </a:p>
          <a:p>
            <a:pPr algn="just" defTabSz="914309" fontAlgn="base">
              <a:lnSpc>
                <a:spcPct val="107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Использует ту же информацию, что и LR(1), но с меньшими таблицами, что делает его более эффективным по памяти. Это наиболее часто используемый тип в практике, так как он балансирует между мощностью и эффективностью</a:t>
            </a:r>
          </a:p>
        </p:txBody>
      </p:sp>
      <p:pic>
        <p:nvPicPr>
          <p:cNvPr id="10" name="Рисунок 9" descr="Лампочка">
            <a:extLst>
              <a:ext uri="{FF2B5EF4-FFF2-40B4-BE49-F238E27FC236}">
                <a16:creationId xmlns:a16="http://schemas.microsoft.com/office/drawing/2014/main" xmlns="" id="{5C3941C3-498B-46D9-8DC6-7372845FE96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2505083" y="3995592"/>
            <a:ext cx="957207" cy="9572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41455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52273E32-1DF0-4AA7-9561-1DEA45CA8D6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41539" y="0"/>
            <a:ext cx="4989250" cy="6858000"/>
          </a:xfrm>
        </p:spPr>
        <p:txBody>
          <a:bodyPr anchor="ctr">
            <a:normAutofit/>
          </a:bodyPr>
          <a:lstStyle/>
          <a:p>
            <a:pPr marL="0" indent="0" algn="ctr" defTabSz="914309" fontAlgn="base">
              <a:lnSpc>
                <a:spcPct val="107000"/>
              </a:lnSpc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en-US" sz="4300" b="1" u="sng" dirty="0">
                <a:latin typeface="Oswald Light (Основной текст)"/>
              </a:rPr>
              <a:t>GLR (Generalized LR)</a:t>
            </a:r>
            <a:endParaRPr lang="ru-RU" sz="4300" b="1" u="sng" dirty="0">
              <a:latin typeface="Oswald Light (Основной текст)"/>
            </a:endParaRPr>
          </a:p>
        </p:txBody>
      </p:sp>
      <p:sp>
        <p:nvSpPr>
          <p:cNvPr id="5" name="Объект 4">
            <a:extLst>
              <a:ext uri="{FF2B5EF4-FFF2-40B4-BE49-F238E27FC236}">
                <a16:creationId xmlns:a16="http://schemas.microsoft.com/office/drawing/2014/main" xmlns="" id="{611A8D57-9DC7-4CCA-89D9-BE010ED114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921407" y="674704"/>
            <a:ext cx="4685632" cy="5592931"/>
          </a:xfrm>
        </p:spPr>
        <p:txBody>
          <a:bodyPr anchor="ctr">
            <a:normAutofit/>
          </a:bodyPr>
          <a:lstStyle/>
          <a:p>
            <a:pPr algn="just" defTabSz="914309" fontAlgn="base">
              <a:lnSpc>
                <a:spcPct val="107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GLR-анализаторы расширяют возможности традиционных LR-анализаторов для работы с неоднозначными грамматиками.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defTabSz="914309" fontAlgn="base">
              <a:lnSpc>
                <a:spcPct val="107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Могут одновременно следовать нескольким путям разбора, что позволяет им справляться с грамматиками, которые не могут быть обработаны стандартными LR-анализаторами. GLR-анализаторы. </a:t>
            </a:r>
          </a:p>
          <a:p>
            <a:pPr algn="just" defTabSz="914309" fontAlgn="base">
              <a:lnSpc>
                <a:spcPct val="107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Часто используются в приложениях, где неоднозначность является нормой, например, в естественных языках.</a:t>
            </a:r>
          </a:p>
        </p:txBody>
      </p:sp>
      <p:pic>
        <p:nvPicPr>
          <p:cNvPr id="10" name="Рисунок 9" descr="Лампочка">
            <a:extLst>
              <a:ext uri="{FF2B5EF4-FFF2-40B4-BE49-F238E27FC236}">
                <a16:creationId xmlns:a16="http://schemas.microsoft.com/office/drawing/2014/main" xmlns="" id="{5C3941C3-498B-46D9-8DC6-7372845FE96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2505083" y="3995592"/>
            <a:ext cx="957207" cy="9572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67482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57A63A9-038B-40C8-9A7A-D0BF77CE23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17484" y="2484638"/>
            <a:ext cx="9418320" cy="1888724"/>
          </a:xfrm>
        </p:spPr>
        <p:txBody>
          <a:bodyPr>
            <a:normAutofit fontScale="90000"/>
          </a:bodyPr>
          <a:lstStyle/>
          <a:p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Инструменты восходящего анализа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508126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818D6EF9-F2A4-43DC-A53A-DBF9BEAFB4D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61872" y="878890"/>
            <a:ext cx="4480560" cy="5301248"/>
          </a:xfrm>
        </p:spPr>
        <p:txBody>
          <a:bodyPr>
            <a:normAutofit fontScale="62500" lnSpcReduction="20000"/>
          </a:bodyPr>
          <a:lstStyle/>
          <a:p>
            <a:pPr marL="0" indent="0" algn="just" defTabSz="914309" fontAlgn="base">
              <a:lnSpc>
                <a:spcPct val="127000"/>
              </a:lnSpc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ru-RU" sz="3100" b="1" u="sng" dirty="0">
                <a:latin typeface="Oswald Light (Основной текст)"/>
              </a:rPr>
              <a:t>Инструменты:</a:t>
            </a:r>
          </a:p>
          <a:p>
            <a:pPr marL="0" indent="0" algn="just" defTabSz="914309" fontAlgn="base">
              <a:lnSpc>
                <a:spcPct val="127000"/>
              </a:lnSpc>
              <a:spcBef>
                <a:spcPct val="0"/>
              </a:spcBef>
              <a:spcAft>
                <a:spcPct val="0"/>
              </a:spcAft>
              <a:buNone/>
              <a:defRPr/>
            </a:pPr>
            <a:endParaRPr lang="ru-RU" sz="2700" b="1" u="sng" dirty="0">
              <a:latin typeface="Oswald Light (Основной текст)"/>
            </a:endParaRPr>
          </a:p>
          <a:p>
            <a:pPr algn="just" defTabSz="914309" fontAlgn="base">
              <a:lnSpc>
                <a:spcPct val="1270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" panose="05000000000000000000" pitchFamily="2" charset="2"/>
              <a:buChar char="v"/>
              <a:defRPr/>
            </a:pP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Yacc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Yet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Another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Compiler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Compiler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): Один из первых инструментов для генерации парсеров на основе LALR(1) грамматик. Он был разработан для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Unix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-систем и стал стандартом де-факто для создания парсеров.</a:t>
            </a:r>
          </a:p>
          <a:p>
            <a:pPr algn="just" defTabSz="914309" fontAlgn="base">
              <a:lnSpc>
                <a:spcPct val="1270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ru-RU" sz="2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defTabSz="914309" fontAlgn="base">
              <a:lnSpc>
                <a:spcPct val="1270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" panose="05000000000000000000" pitchFamily="2" charset="2"/>
              <a:buChar char="v"/>
              <a:defRPr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Bison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Это GNU-реализация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Yacc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которая предоставляет дополнительные возможности и улучшения.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Bison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совместим с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Yacc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поддерживает создание парсеров для различных языков программирования. Он генерирует C-код, который может быть интегрирован в компиляторы и интерпретаторы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39FBCDD7-8B41-455A-A137-B368944BEA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26480" y="878890"/>
            <a:ext cx="4480560" cy="5301247"/>
          </a:xfrm>
        </p:spPr>
        <p:txBody>
          <a:bodyPr anchor="t">
            <a:normAutofit fontScale="62500" lnSpcReduction="20000"/>
          </a:bodyPr>
          <a:lstStyle/>
          <a:p>
            <a:pPr marL="0" indent="0" algn="just" defTabSz="914309" fontAlgn="base">
              <a:lnSpc>
                <a:spcPct val="127000"/>
              </a:lnSpc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ru-RU" sz="3100" b="1" u="sng" dirty="0">
                <a:latin typeface="Oswald Light (Основной текст)"/>
              </a:rPr>
              <a:t>Основные функции</a:t>
            </a:r>
            <a:r>
              <a:rPr lang="ru-RU" sz="2700" b="1" u="sng" dirty="0">
                <a:latin typeface="Oswald Light (Основной текст)"/>
              </a:rPr>
              <a:t>:</a:t>
            </a:r>
          </a:p>
          <a:p>
            <a:pPr algn="just" defTabSz="914309" fontAlgn="base">
              <a:lnSpc>
                <a:spcPct val="127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/>
            </a:pPr>
            <a:endParaRPr lang="ru-RU" sz="2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defTabSz="914309" fontAlgn="base">
              <a:lnSpc>
                <a:spcPct val="127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/>
            </a:pP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Определение грамматики языка в формате BNF (</a:t>
            </a:r>
            <a:r>
              <a:rPr lang="ru-RU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Backus-Naur</a:t>
            </a: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Form</a:t>
            </a: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algn="just" defTabSz="914309" fontAlgn="base">
              <a:lnSpc>
                <a:spcPct val="127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/>
            </a:pPr>
            <a:endParaRPr lang="ru-RU" sz="2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defTabSz="914309" fontAlgn="base">
              <a:lnSpc>
                <a:spcPct val="127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/>
            </a:pP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Автоматическая генерация таблиц переходов и действий для LALR(1) парсера.</a:t>
            </a:r>
          </a:p>
          <a:p>
            <a:pPr algn="just" defTabSz="914309" fontAlgn="base">
              <a:lnSpc>
                <a:spcPct val="127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/>
            </a:pPr>
            <a:endParaRPr lang="ru-RU" sz="2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defTabSz="914309" fontAlgn="base">
              <a:lnSpc>
                <a:spcPct val="127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/>
            </a:pP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Поддержка пользовательского кода для обработки синтаксических конструкций</a:t>
            </a:r>
            <a:endParaRPr lang="ru-RU" dirty="0"/>
          </a:p>
        </p:txBody>
      </p:sp>
      <p:pic>
        <p:nvPicPr>
          <p:cNvPr id="12" name="Рисунок 11" descr="Шахтерские инструменты">
            <a:extLst>
              <a:ext uri="{FF2B5EF4-FFF2-40B4-BE49-F238E27FC236}">
                <a16:creationId xmlns:a16="http://schemas.microsoft.com/office/drawing/2014/main" xmlns="" id="{62804E12-7660-43A1-BFDA-525453671D2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5061655" y="677862"/>
            <a:ext cx="529501" cy="5295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53696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E20B0D0-5F1C-45D2-ADC4-4EE6E760EC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1872" y="1191384"/>
            <a:ext cx="9692640" cy="1773758"/>
          </a:xfrm>
        </p:spPr>
        <p:txBody>
          <a:bodyPr/>
          <a:lstStyle/>
          <a:p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Заключение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D01019E1-4826-49D0-89E5-CE14836A511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61871" y="1855433"/>
            <a:ext cx="9302555" cy="4706443"/>
          </a:xfrm>
        </p:spPr>
        <p:txBody>
          <a:bodyPr anchor="ctr">
            <a:noAutofit/>
          </a:bodyPr>
          <a:lstStyle/>
          <a:p>
            <a:pPr marL="0" indent="0" algn="just">
              <a:buNone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Восходящий анализ является важной техникой в разработке компиляторов и других систем обработки языков. Классы LR(k) предоставляют мощные средства для синтаксического анализа сложных языков, а инструменты вроде </a:t>
            </a:r>
            <a:r>
              <a:rPr lang="ru-RU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Yacc</a:t>
            </a: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и </a:t>
            </a:r>
            <a:r>
              <a:rPr lang="ru-RU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Bison</a:t>
            </a: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делают процесс создания парсеров более доступным и эффективным. GLR-анализаторы расширяют возможности обработки неоднозначных грамматик, что открывает новые горизонты в области обработки естественных языков и других сложных систем	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587364348"/>
      </p:ext>
    </p:extLst>
  </p:cSld>
  <p:clrMapOvr>
    <a:masterClrMapping/>
  </p:clrMapOvr>
</p:sld>
</file>

<file path=ppt/theme/theme1.xml><?xml version="1.0" encoding="utf-8"?>
<a:theme xmlns:a="http://schemas.openxmlformats.org/drawingml/2006/main" name="Вид">
  <a:themeElements>
    <a:clrScheme name="Вид">
      <a:dk1>
        <a:srgbClr val="000000"/>
      </a:dk1>
      <a:lt1>
        <a:srgbClr val="FFFFFF"/>
      </a:lt1>
      <a:dk2>
        <a:srgbClr val="46464A"/>
      </a:dk2>
      <a:lt2>
        <a:srgbClr val="D6D3CC"/>
      </a:lt2>
      <a:accent1>
        <a:srgbClr val="6F6F74"/>
      </a:accent1>
      <a:accent2>
        <a:srgbClr val="92A9B9"/>
      </a:accent2>
      <a:accent3>
        <a:srgbClr val="A7B789"/>
      </a:accent3>
      <a:accent4>
        <a:srgbClr val="B9A489"/>
      </a:accent4>
      <a:accent5>
        <a:srgbClr val="8D6374"/>
      </a:accent5>
      <a:accent6>
        <a:srgbClr val="9B7362"/>
      </a:accent6>
      <a:hlink>
        <a:srgbClr val="67AABF"/>
      </a:hlink>
      <a:folHlink>
        <a:srgbClr val="ABAFA5"/>
      </a:folHlink>
    </a:clrScheme>
    <a:fontScheme name="Вид">
      <a:majorFont>
        <a:latin typeface="Century Schoolbook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Вид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6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View" id="{BA0EB5A6-F2D4-4F82-977B-64ADEE4A2A69}" vid="{3969A8A2-35DB-4E3B-8885-16FD2056867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148</TotalTime>
  <Words>394</Words>
  <Application>Microsoft Office PowerPoint</Application>
  <PresentationFormat>Произвольный</PresentationFormat>
  <Paragraphs>53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Вид</vt:lpstr>
      <vt:lpstr>Восходящий анализ, классы LR(k) и LALR(k). GLR. Инструменты восходящего анализа (yacc/bison)</vt:lpstr>
      <vt:lpstr>Восходящий анализ</vt:lpstr>
      <vt:lpstr>Классы LR(k) и LALR(k). GLR</vt:lpstr>
      <vt:lpstr>Презентация PowerPoint</vt:lpstr>
      <vt:lpstr>Презентация PowerPoint</vt:lpstr>
      <vt:lpstr>Презентация PowerPoint</vt:lpstr>
      <vt:lpstr>Инструменты восходящего анализа</vt:lpstr>
      <vt:lpstr>Презентация PowerPoint</vt:lpstr>
      <vt:lpstr>Заключение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НИР</dc:title>
  <dc:creator>Мария</dc:creator>
  <cp:lastModifiedBy>Преподаватель</cp:lastModifiedBy>
  <cp:revision>6</cp:revision>
  <dcterms:created xsi:type="dcterms:W3CDTF">2024-09-24T18:11:14Z</dcterms:created>
  <dcterms:modified xsi:type="dcterms:W3CDTF">2024-10-25T12:40:40Z</dcterms:modified>
</cp:coreProperties>
</file>