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1" r:id="rId3"/>
    <p:sldId id="1061" r:id="rId4"/>
    <p:sldId id="1062" r:id="rId5"/>
    <p:sldId id="1064" r:id="rId6"/>
    <p:sldId id="1065" r:id="rId7"/>
    <p:sldId id="262" r:id="rId8"/>
    <p:sldId id="1060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1E3"/>
    <a:srgbClr val="5C7A8E"/>
    <a:srgbClr val="7895A8"/>
    <a:srgbClr val="262626"/>
    <a:srgbClr val="636365"/>
    <a:srgbClr val="484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>
        <p:scale>
          <a:sx n="94" d="100"/>
          <a:sy n="94" d="100"/>
        </p:scale>
        <p:origin x="-414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C90C3-AF89-4779-83B1-4015823EEC8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14384-DCBD-49DD-8A0E-D68DBB8EA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95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6442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51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6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97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495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58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27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81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78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1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02781A6-0167-4A0F-BD7F-33C88DFC6F1B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F8BA6A5-14F2-4D9E-900E-BF91A131AA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75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F37DCF-ACA2-405D-B63A-6CE58ECB1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2043407"/>
            <a:ext cx="9418320" cy="4134709"/>
          </a:xfrm>
        </p:spPr>
        <p:txBody>
          <a:bodyPr>
            <a:normAutofit fontScale="90000"/>
          </a:bodyPr>
          <a:lstStyle/>
          <a:p>
            <a:r>
              <a:rPr lang="ru-RU" dirty="0"/>
              <a:t>Восходящий анализ, классы LR(k) и LALR(k). GLR. Инструменты восходящего анализа (</a:t>
            </a:r>
            <a:r>
              <a:rPr lang="ru-RU" dirty="0" err="1"/>
              <a:t>yacc</a:t>
            </a:r>
            <a:r>
              <a:rPr lang="ru-RU" dirty="0"/>
              <a:t>/</a:t>
            </a:r>
            <a:r>
              <a:rPr lang="ru-RU" dirty="0" err="1"/>
              <a:t>bison</a:t>
            </a:r>
            <a:r>
              <a:rPr lang="ru-RU" dirty="0"/>
              <a:t>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8505E93-8EF0-4831-8C05-88D16714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7" t="19658" r="30591" b="20942"/>
          <a:stretch/>
        </p:blipFill>
        <p:spPr>
          <a:xfrm>
            <a:off x="10149030" y="1110322"/>
            <a:ext cx="1457354" cy="1457353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212454C-D9C2-4C28-B26A-4845F541FA63}"/>
              </a:ext>
            </a:extLst>
          </p:cNvPr>
          <p:cNvSpPr txBox="1"/>
          <p:nvPr/>
        </p:nvSpPr>
        <p:spPr>
          <a:xfrm>
            <a:off x="10035892" y="2598003"/>
            <a:ext cx="16836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0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dirty="0">
                <a:latin typeface="Oswald Light (Основной текст)"/>
              </a:rPr>
              <a:t>Петрова</a:t>
            </a:r>
            <a:r>
              <a:rPr lang="ru-RU" sz="2400" b="1" dirty="0"/>
              <a:t> </a:t>
            </a:r>
            <a:r>
              <a:rPr lang="ru-RU" sz="2400" dirty="0">
                <a:latin typeface="Oswald Light (Основной текст)"/>
              </a:rPr>
              <a:t>Мария</a:t>
            </a:r>
            <a:endParaRPr lang="en-US" sz="2400" dirty="0">
              <a:latin typeface="Oswald Light (Основной текст)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75F1BEB-FD65-48F1-B557-CAC01998D129}"/>
              </a:ext>
            </a:extLst>
          </p:cNvPr>
          <p:cNvSpPr txBox="1"/>
          <p:nvPr/>
        </p:nvSpPr>
        <p:spPr>
          <a:xfrm>
            <a:off x="9882635" y="327663"/>
            <a:ext cx="18368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228531"/>
            <a:r>
              <a:rPr lang="ru-RU" sz="2000" dirty="0">
                <a:latin typeface="Oswald Light (Основной текст)"/>
                <a:ea typeface="VTB Group Cond Book" panose="020B0506050504020204" pitchFamily="34" charset="77"/>
              </a:rPr>
              <a:t>Докладчик</a:t>
            </a:r>
            <a:endParaRPr lang="en-US" sz="2000" dirty="0">
              <a:latin typeface="Oswald Light (Основной текст)"/>
              <a:ea typeface="VTB Group Cond Book" panose="020B0506050504020204" pitchFamily="34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3083710-D1BB-432E-AC83-24810FCD9B9F}"/>
              </a:ext>
            </a:extLst>
          </p:cNvPr>
          <p:cNvSpPr txBox="1"/>
          <p:nvPr/>
        </p:nvSpPr>
        <p:spPr>
          <a:xfrm>
            <a:off x="9882636" y="679884"/>
            <a:ext cx="18368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228531"/>
            <a:r>
              <a:rPr lang="ru-RU" sz="2000" dirty="0">
                <a:latin typeface="Oswald Light (Основной текст)"/>
                <a:ea typeface="VTB Group Cond Book" panose="020B0506050504020204" pitchFamily="34" charset="77"/>
              </a:rPr>
              <a:t>Магистрант </a:t>
            </a:r>
            <a:r>
              <a:rPr lang="ru-RU" sz="2000" dirty="0" err="1">
                <a:latin typeface="Oswald Light (Основной текст)"/>
                <a:ea typeface="VTB Group Cond Book" panose="020B0506050504020204" pitchFamily="34" charset="77"/>
              </a:rPr>
              <a:t>ТвГТу</a:t>
            </a:r>
            <a:endParaRPr lang="en-US" sz="2000" dirty="0">
              <a:latin typeface="Oswald Light (Основной текст)"/>
              <a:ea typeface="VTB Group Cond Book" panose="020B050605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857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183907"/>
            <a:ext cx="10124284" cy="124509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Восходящий анализ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CDEB790-6CF2-4366-AB95-963CF7AC1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872" y="4203032"/>
            <a:ext cx="8206847" cy="2289208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известный как синтаксический анализ снизу вверх, является одним из основных методов синтаксического анализа в компиляторах. Он строит дерево разбора, начиная с листьев (низов) и двигаясь вверх к корню. Восходящие анализаторы часто используются из-за их способности обрабатывать более широкий класс языков по сравнению с нисходящими анализаторами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8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484638"/>
            <a:ext cx="10124284" cy="188872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Классы LR(k) и LALR(k). GLR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2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273E32-1DF0-4AA7-9561-1DEA45CA8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2041" y="1785204"/>
            <a:ext cx="2521257" cy="1654106"/>
          </a:xfrm>
        </p:spPr>
        <p:txBody>
          <a:bodyPr>
            <a:normAutofit fontScale="92500" lnSpcReduction="20000"/>
          </a:bodyPr>
          <a:lstStyle/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8800" b="1" u="sng" dirty="0">
                <a:latin typeface="Oswald Light (Основной текст)"/>
              </a:rPr>
              <a:t>LR(k)</a:t>
            </a:r>
            <a:endParaRPr lang="ru-RU" sz="8800" b="1" u="sng" dirty="0">
              <a:latin typeface="Oswald Light (Основной текст)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C926F7E-8E83-48AA-938F-9C304A028510}"/>
              </a:ext>
            </a:extLst>
          </p:cNvPr>
          <p:cNvSpPr/>
          <p:nvPr/>
        </p:nvSpPr>
        <p:spPr>
          <a:xfrm>
            <a:off x="641407" y="2166154"/>
            <a:ext cx="2547892" cy="1109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spc="10" dirty="0">
                <a:solidFill>
                  <a:schemeClr val="tx1"/>
                </a:solidFill>
                <a:latin typeface="Oswald Light (Основной текст)"/>
              </a:rPr>
              <a:t>L</a:t>
            </a:r>
            <a:r>
              <a:rPr lang="ru-RU" sz="28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endParaRPr lang="en-US" sz="2800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Left-to-right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 </a:t>
            </a:r>
            <a:endParaRPr lang="en-US" sz="2000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(анализ слева направо)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1096E79-7D53-47A0-B73B-05D61DD624C3}"/>
              </a:ext>
            </a:extLst>
          </p:cNvPr>
          <p:cNvSpPr/>
          <p:nvPr/>
        </p:nvSpPr>
        <p:spPr>
          <a:xfrm>
            <a:off x="3667955" y="4082942"/>
            <a:ext cx="2547892" cy="110970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spc="10" dirty="0">
                <a:solidFill>
                  <a:schemeClr val="tx1"/>
                </a:solidFill>
                <a:latin typeface="Oswald Light (Основной текст)"/>
              </a:rPr>
              <a:t>R</a:t>
            </a:r>
            <a:r>
              <a:rPr lang="ru-RU" sz="20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endParaRPr lang="en-US" sz="2000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Rightmost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derivation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" (правая производная)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D3A6002-C598-4832-9FC1-3EBA4468F937}"/>
              </a:ext>
            </a:extLst>
          </p:cNvPr>
          <p:cNvSpPr/>
          <p:nvPr/>
        </p:nvSpPr>
        <p:spPr>
          <a:xfrm>
            <a:off x="7037031" y="2015233"/>
            <a:ext cx="3675358" cy="167866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spc="10" dirty="0">
                <a:solidFill>
                  <a:schemeClr val="tx1"/>
                </a:solidFill>
                <a:latin typeface="Oswald Light (Основной текст)"/>
              </a:rPr>
              <a:t>k </a:t>
            </a:r>
            <a:endParaRPr lang="en-US" sz="2800" b="1" u="sng" spc="10" dirty="0">
              <a:solidFill>
                <a:schemeClr val="tx1"/>
              </a:solidFill>
              <a:latin typeface="Oswald Light (Основной текст)"/>
            </a:endParaRPr>
          </a:p>
          <a:p>
            <a:pPr algn="ctr"/>
            <a:r>
              <a:rPr lang="ru-RU" sz="2000" u="sng" spc="10" dirty="0">
                <a:solidFill>
                  <a:schemeClr val="tx1"/>
                </a:solidFill>
                <a:latin typeface="Oswald Light (Основной текст)"/>
              </a:rPr>
              <a:t> 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кол</a:t>
            </a:r>
            <a:r>
              <a:rPr lang="en-US" sz="2000" spc="10" dirty="0">
                <a:solidFill>
                  <a:schemeClr val="tx1"/>
                </a:solidFill>
                <a:latin typeface="Oswald Light (Основной текст)"/>
              </a:rPr>
              <a:t>.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 символов смотрящих вперед (</a:t>
            </a:r>
            <a:r>
              <a:rPr lang="ru-RU" sz="2000" spc="10" dirty="0" err="1">
                <a:solidFill>
                  <a:schemeClr val="tx1"/>
                </a:solidFill>
                <a:latin typeface="Oswald Light (Основной текст)"/>
              </a:rPr>
              <a:t>lookahead</a:t>
            </a:r>
            <a:r>
              <a:rPr lang="ru-RU" sz="2000" spc="10" dirty="0">
                <a:solidFill>
                  <a:schemeClr val="tx1"/>
                </a:solidFill>
                <a:latin typeface="Oswald Light (Основной текст)"/>
              </a:rPr>
              <a:t>), которые анализатор может использовать для принятия решений.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A2C8567F-E0EB-4BA0-8DF4-A117C52A272B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3189299" y="2721008"/>
            <a:ext cx="108974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981BCF66-0B99-4569-9A7B-C3E2A392128F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941901" y="3195964"/>
            <a:ext cx="0" cy="8869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80CBF41C-B8C1-460F-A796-F569A98BE92E}"/>
              </a:ext>
            </a:extLst>
          </p:cNvPr>
          <p:cNvCxnSpPr>
            <a:cxnSpLocks/>
          </p:cNvCxnSpPr>
          <p:nvPr/>
        </p:nvCxnSpPr>
        <p:spPr>
          <a:xfrm>
            <a:off x="6149268" y="2721008"/>
            <a:ext cx="88776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36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273E32-1DF0-4AA7-9561-1DEA45CA8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1539" y="2689934"/>
            <a:ext cx="4989250" cy="3490203"/>
          </a:xfrm>
        </p:spPr>
        <p:txBody>
          <a:bodyPr>
            <a:normAutofit fontScale="92500" lnSpcReduction="20000"/>
          </a:bodyPr>
          <a:lstStyle/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4300" b="1" u="sng" dirty="0">
                <a:latin typeface="Oswald Light (Основной текст)"/>
              </a:rPr>
              <a:t>Основные классы </a:t>
            </a:r>
            <a:r>
              <a:rPr lang="en-US" sz="4300" b="1" u="sng" dirty="0">
                <a:latin typeface="Oswald Light (Основной текст)"/>
              </a:rPr>
              <a:t>LR(k)</a:t>
            </a:r>
            <a:endParaRPr lang="ru-RU" sz="4300" b="1" u="sng" dirty="0">
              <a:latin typeface="Oswald Light (Основной текст)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11A8D57-9DC7-4CCA-89D9-BE010ED11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1407" y="674704"/>
            <a:ext cx="4685632" cy="5592931"/>
          </a:xfrm>
        </p:spPr>
        <p:txBody>
          <a:bodyPr>
            <a:normAutofit fontScale="92500" lnSpcReduction="20000"/>
          </a:bodyPr>
          <a:lstStyle/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0" b="1" u="sng" dirty="0">
                <a:latin typeface="Oswald Light (Основной текст)"/>
              </a:rPr>
              <a:t>SLR</a:t>
            </a:r>
            <a:r>
              <a:rPr lang="ru-RU" sz="2200" b="1" u="sng" dirty="0">
                <a:latin typeface="Oswald Light (Основной текст)"/>
              </a:rPr>
              <a:t>: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наиболее простой и наименее мощный класс LR-анализаторов.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таблицы переходов и действия, которые основаны на множестве следований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каждого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нетерминала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0" b="1" u="sng" dirty="0">
                <a:latin typeface="Oswald Light (Основной текст)"/>
              </a:rPr>
              <a:t> LR</a:t>
            </a:r>
            <a:r>
              <a:rPr lang="ru-RU" sz="2200" b="1" u="sng" dirty="0">
                <a:latin typeface="Oswald Light (Основной текст)"/>
              </a:rPr>
              <a:t>: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мощный, чем SLR(1), 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полные множества предметов LR(1), что позволяет ему обрабатывать более сложные грамматики.</a:t>
            </a:r>
          </a:p>
          <a:p>
            <a:pPr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0" b="1" u="sng" dirty="0">
                <a:latin typeface="Oswald Light (Основной текст)"/>
              </a:rPr>
              <a:t> LALR</a:t>
            </a:r>
            <a:r>
              <a:rPr lang="ru-RU" sz="2200" b="1" u="sng" dirty="0">
                <a:latin typeface="Oswald Light (Основной текст)"/>
              </a:rPr>
              <a:t>: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Компромисс между SLR(1) и LR(1). 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ту же информацию, что и LR(1), но с меньшими таблицами, что делает его более эффективным по памяти. Это наиболее часто используемый тип в практике, так как он балансирует между мощностью и эффективностью</a:t>
            </a:r>
          </a:p>
        </p:txBody>
      </p:sp>
      <p:pic>
        <p:nvPicPr>
          <p:cNvPr id="10" name="Рисунок 9" descr="Лампочка">
            <a:extLst>
              <a:ext uri="{FF2B5EF4-FFF2-40B4-BE49-F238E27FC236}">
                <a16:creationId xmlns:a16="http://schemas.microsoft.com/office/drawing/2014/main" xmlns="" id="{5C3941C3-498B-46D9-8DC6-7372845FE9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05083" y="3995592"/>
            <a:ext cx="957207" cy="9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45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273E32-1DF0-4AA7-9561-1DEA45CA8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1539" y="0"/>
            <a:ext cx="4989250" cy="6858000"/>
          </a:xfrm>
        </p:spPr>
        <p:txBody>
          <a:bodyPr anchor="ctr">
            <a:normAutofit/>
          </a:bodyPr>
          <a:lstStyle/>
          <a:p>
            <a:pPr marL="0" indent="0" algn="ctr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4300" b="1" u="sng" dirty="0">
                <a:latin typeface="Oswald Light (Основной текст)"/>
              </a:rPr>
              <a:t>GLR (Generalized LR)</a:t>
            </a:r>
            <a:endParaRPr lang="ru-RU" sz="4300" b="1" u="sng" dirty="0">
              <a:latin typeface="Oswald Light (Основной текст)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11A8D57-9DC7-4CCA-89D9-BE010ED11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1407" y="674704"/>
            <a:ext cx="4685632" cy="5592931"/>
          </a:xfrm>
        </p:spPr>
        <p:txBody>
          <a:bodyPr anchor="ctr">
            <a:normAutofit/>
          </a:bodyPr>
          <a:lstStyle/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GLR-анализаторы расширяют возможности традиционных LR-анализаторов для работы с неоднозначными грамматиками.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одновременно следовать нескольким путям разбора, что позволяет им справляться с грамматиками, которые не могут быть обработаны стандартными LR-анализаторами. GLR-анализаторы. </a:t>
            </a:r>
          </a:p>
          <a:p>
            <a:pPr algn="just" defTabSz="914309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используются в приложениях, где неоднозначность является нормой, например, в естественных языках.</a:t>
            </a:r>
          </a:p>
        </p:txBody>
      </p:sp>
      <p:pic>
        <p:nvPicPr>
          <p:cNvPr id="10" name="Рисунок 9" descr="Лампочка">
            <a:extLst>
              <a:ext uri="{FF2B5EF4-FFF2-40B4-BE49-F238E27FC236}">
                <a16:creationId xmlns:a16="http://schemas.microsoft.com/office/drawing/2014/main" xmlns="" id="{5C3941C3-498B-46D9-8DC6-7372845FE9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05083" y="3995592"/>
            <a:ext cx="957207" cy="9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748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7A63A9-038B-40C8-9A7A-D0BF77CE2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484" y="2484638"/>
            <a:ext cx="9418320" cy="188872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Инструменты восходящего анализа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81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8D6EF9-F2A4-43DC-A53A-DBF9BEAFB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878890"/>
            <a:ext cx="4480560" cy="5301248"/>
          </a:xfrm>
        </p:spPr>
        <p:txBody>
          <a:bodyPr>
            <a:normAutofit fontScale="62500" lnSpcReduction="20000"/>
          </a:bodyPr>
          <a:lstStyle/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3100" b="1" u="sng" dirty="0">
                <a:latin typeface="Oswald Light (Основной текст)"/>
              </a:rPr>
              <a:t>Инструменты:</a:t>
            </a:r>
          </a:p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sz="2700" b="1" u="sng" dirty="0">
              <a:latin typeface="Oswald Light (Основной текст)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Yacc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Compiler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Compiler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Один из первых инструментов для генерации парсеров на основе LALR(1) грамматик. Он был разработан для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Unix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-систем и стал стандартом де-факто для создания парсеров.</a:t>
            </a: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Bison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Это GNU-реализация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Yacc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предоставляет дополнительные возможности и улучшения.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Bison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совместим с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Yacc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поддерживает создание парсеров для различных языков программирования. Он генерирует C-код, который может быть интегрирован в компиляторы и интерпретаторы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9FBCDD7-8B41-455A-A137-B368944BE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6480" y="878890"/>
            <a:ext cx="4480560" cy="5301247"/>
          </a:xfrm>
        </p:spPr>
        <p:txBody>
          <a:bodyPr anchor="t">
            <a:normAutofit fontScale="62500" lnSpcReduction="20000"/>
          </a:bodyPr>
          <a:lstStyle/>
          <a:p>
            <a:pPr marL="0" indent="0"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3100" b="1" u="sng" dirty="0">
                <a:latin typeface="Oswald Light (Основной текст)"/>
              </a:rPr>
              <a:t>Основные функции</a:t>
            </a:r>
            <a:r>
              <a:rPr lang="ru-RU" sz="2700" b="1" u="sng" dirty="0">
                <a:latin typeface="Oswald Light (Основной текст)"/>
              </a:rPr>
              <a:t>:</a:t>
            </a: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грамматики языка в формате BNF (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Backus-Naur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Автоматическая генерация таблиц переходов и действий для LALR(1) парсера.</a:t>
            </a: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309" fontAlgn="base">
              <a:lnSpc>
                <a:spcPct val="127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Поддержка пользовательского кода для обработки синтаксических конструкций</a:t>
            </a:r>
            <a:endParaRPr lang="ru-RU" dirty="0"/>
          </a:p>
        </p:txBody>
      </p:sp>
      <p:pic>
        <p:nvPicPr>
          <p:cNvPr id="12" name="Рисунок 11" descr="Шахтерские инструменты">
            <a:extLst>
              <a:ext uri="{FF2B5EF4-FFF2-40B4-BE49-F238E27FC236}">
                <a16:creationId xmlns:a16="http://schemas.microsoft.com/office/drawing/2014/main" xmlns="" id="{62804E12-7660-43A1-BFDA-525453671D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061655" y="677862"/>
            <a:ext cx="529501" cy="529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369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20B0D0-5F1C-45D2-ADC4-4EE6E760E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1191384"/>
            <a:ext cx="9692640" cy="177375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1019E1-4826-49D0-89E5-CE14836A5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1" y="1855433"/>
            <a:ext cx="9302555" cy="4706443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Восходящий анализ является важной техникой в разработке компиляторов и других систем обработки языков. Классы LR(k) предоставляют мощные средства для синтаксического анализа сложных языков, а инструменты вроде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Yacc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Bison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делают процесс создания парсеров более доступным и эффективным. GLR-анализаторы расширяют возможности обработки неоднозначных грамматик, что открывает новые горизонты в области обработки естественных языков и других сложных систем	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87364348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Вид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394</Words>
  <Application>Microsoft Office PowerPoint</Application>
  <PresentationFormat>Произвольный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Вид</vt:lpstr>
      <vt:lpstr>Восходящий анализ, классы LR(k) и LALR(k). GLR. Инструменты восходящего анализа (yacc/bison)</vt:lpstr>
      <vt:lpstr>Восходящий анализ</vt:lpstr>
      <vt:lpstr>Классы LR(k) и LALR(k). GLR</vt:lpstr>
      <vt:lpstr>Презентация PowerPoint</vt:lpstr>
      <vt:lpstr>Презентация PowerPoint</vt:lpstr>
      <vt:lpstr>Презентация PowerPoint</vt:lpstr>
      <vt:lpstr>Инструменты восходящего анализа</vt:lpstr>
      <vt:lpstr>Презентация PowerPoint</vt:lpstr>
      <vt:lpstr>Заключение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НИР</dc:title>
  <dc:creator>Мария</dc:creator>
  <cp:lastModifiedBy>Преподаватель</cp:lastModifiedBy>
  <cp:revision>6</cp:revision>
  <dcterms:created xsi:type="dcterms:W3CDTF">2024-09-24T18:11:14Z</dcterms:created>
  <dcterms:modified xsi:type="dcterms:W3CDTF">2024-10-25T12:40:40Z</dcterms:modified>
</cp:coreProperties>
</file>